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73" r:id="rId2"/>
  </p:sldMasterIdLst>
  <p:notesMasterIdLst>
    <p:notesMasterId r:id="rId32"/>
  </p:notesMasterIdLst>
  <p:sldIdLst>
    <p:sldId id="285" r:id="rId3"/>
    <p:sldId id="28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12193588" cy="6858000"/>
  <p:notesSz cx="6858000" cy="9144000"/>
  <p:defaultTextStyle>
    <a:defPPr>
      <a:defRPr lang="en-GB"/>
    </a:defPPr>
    <a:lvl1pPr algn="l" defTabSz="449263" rtl="0" fontAlgn="base" hangingPunct="0">
      <a:lnSpc>
        <a:spcPct val="93000"/>
      </a:lnSpc>
      <a:spcBef>
        <a:spcPts val="63"/>
      </a:spcBef>
      <a:spcAft>
        <a:spcPts val="63"/>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fontAlgn="base" hangingPunct="0">
      <a:lnSpc>
        <a:spcPct val="93000"/>
      </a:lnSpc>
      <a:spcBef>
        <a:spcPts val="63"/>
      </a:spcBef>
      <a:spcAft>
        <a:spcPts val="63"/>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fontAlgn="base" hangingPunct="0">
      <a:lnSpc>
        <a:spcPct val="93000"/>
      </a:lnSpc>
      <a:spcBef>
        <a:spcPts val="63"/>
      </a:spcBef>
      <a:spcAft>
        <a:spcPts val="63"/>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fontAlgn="base" hangingPunct="0">
      <a:lnSpc>
        <a:spcPct val="93000"/>
      </a:lnSpc>
      <a:spcBef>
        <a:spcPts val="63"/>
      </a:spcBef>
      <a:spcAft>
        <a:spcPts val="63"/>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fontAlgn="base" hangingPunct="0">
      <a:lnSpc>
        <a:spcPct val="93000"/>
      </a:lnSpc>
      <a:spcBef>
        <a:spcPts val="63"/>
      </a:spcBef>
      <a:spcAft>
        <a:spcPts val="63"/>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672" y="10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a:extLst>
              <a:ext uri="{FF2B5EF4-FFF2-40B4-BE49-F238E27FC236}">
                <a16:creationId xmlns:a16="http://schemas.microsoft.com/office/drawing/2014/main" id="{5249767D-6F19-BF03-73E2-3DE1A9D2F8C2}"/>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flat">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074" name="AutoShape 2">
            <a:extLst>
              <a:ext uri="{FF2B5EF4-FFF2-40B4-BE49-F238E27FC236}">
                <a16:creationId xmlns:a16="http://schemas.microsoft.com/office/drawing/2014/main" id="{E0D9F4D7-71B9-1445-03E0-82804DD03799}"/>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075" name="AutoShape 3">
            <a:extLst>
              <a:ext uri="{FF2B5EF4-FFF2-40B4-BE49-F238E27FC236}">
                <a16:creationId xmlns:a16="http://schemas.microsoft.com/office/drawing/2014/main" id="{2D9F590F-2D40-6676-C85C-51C60B70380B}"/>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076" name="AutoShape 4">
            <a:extLst>
              <a:ext uri="{FF2B5EF4-FFF2-40B4-BE49-F238E27FC236}">
                <a16:creationId xmlns:a16="http://schemas.microsoft.com/office/drawing/2014/main" id="{F4B5F280-EBD3-151C-9CD3-755D2B27D2AD}"/>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077" name="Rectangle 5">
            <a:extLst>
              <a:ext uri="{FF2B5EF4-FFF2-40B4-BE49-F238E27FC236}">
                <a16:creationId xmlns:a16="http://schemas.microsoft.com/office/drawing/2014/main" id="{9CD0685D-227C-69C9-4F0D-CD3996E43ACD}"/>
              </a:ext>
            </a:extLst>
          </p:cNvPr>
          <p:cNvSpPr>
            <a:spLocks noGrp="1" noRot="1" noChangeAspect="1" noChangeArrowheads="1"/>
          </p:cNvSpPr>
          <p:nvPr>
            <p:ph type="sldImg"/>
          </p:nvPr>
        </p:nvSpPr>
        <p:spPr bwMode="auto">
          <a:xfrm>
            <a:off x="215900" y="812800"/>
            <a:ext cx="7119938" cy="400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8" name="Rectangle 6">
            <a:extLst>
              <a:ext uri="{FF2B5EF4-FFF2-40B4-BE49-F238E27FC236}">
                <a16:creationId xmlns:a16="http://schemas.microsoft.com/office/drawing/2014/main" id="{0FA6A2B1-416C-0773-3878-FAD5F09CDF30}"/>
              </a:ext>
            </a:extLst>
          </p:cNvPr>
          <p:cNvSpPr>
            <a:spLocks noGrp="1" noChangeArrowheads="1"/>
          </p:cNvSpPr>
          <p:nvPr>
            <p:ph type="body"/>
          </p:nvPr>
        </p:nvSpPr>
        <p:spPr bwMode="auto">
          <a:xfrm>
            <a:off x="755650" y="5078413"/>
            <a:ext cx="6040438" cy="4803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s-ES" altLang="es-ES"/>
          </a:p>
        </p:txBody>
      </p:sp>
      <p:sp>
        <p:nvSpPr>
          <p:cNvPr id="3079" name="Rectangle 7">
            <a:extLst>
              <a:ext uri="{FF2B5EF4-FFF2-40B4-BE49-F238E27FC236}">
                <a16:creationId xmlns:a16="http://schemas.microsoft.com/office/drawing/2014/main" id="{1304B98A-3CA3-B8D3-A685-D1FBF6A50B9C}"/>
              </a:ext>
            </a:extLst>
          </p:cNvPr>
          <p:cNvSpPr>
            <a:spLocks noGrp="1" noChangeArrowheads="1"/>
          </p:cNvSpPr>
          <p:nvPr>
            <p:ph type="hdr"/>
          </p:nvPr>
        </p:nvSpPr>
        <p:spPr bwMode="auto">
          <a:xfrm>
            <a:off x="0" y="0"/>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a:solidFill>
                  <a:srgbClr val="000000"/>
                </a:solidFill>
                <a:latin typeface="Times New Roman" panose="02020603050405020304" pitchFamily="18" charset="0"/>
                <a:cs typeface="Segoe UI" panose="020B0502040204020203" pitchFamily="34" charset="0"/>
              </a:defRPr>
            </a:lvl1pPr>
          </a:lstStyle>
          <a:p>
            <a:endParaRPr lang="es-ES" altLang="es-ES"/>
          </a:p>
        </p:txBody>
      </p:sp>
      <p:sp>
        <p:nvSpPr>
          <p:cNvPr id="3080" name="Rectangle 8">
            <a:extLst>
              <a:ext uri="{FF2B5EF4-FFF2-40B4-BE49-F238E27FC236}">
                <a16:creationId xmlns:a16="http://schemas.microsoft.com/office/drawing/2014/main" id="{AD14A4FE-F821-C793-0F24-CEB08743EA88}"/>
              </a:ext>
            </a:extLst>
          </p:cNvPr>
          <p:cNvSpPr>
            <a:spLocks noGrp="1" noChangeArrowheads="1"/>
          </p:cNvSpPr>
          <p:nvPr>
            <p:ph type="dt"/>
          </p:nvPr>
        </p:nvSpPr>
        <p:spPr bwMode="auto">
          <a:xfrm>
            <a:off x="4278313" y="0"/>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a:solidFill>
                  <a:srgbClr val="000000"/>
                </a:solidFill>
                <a:latin typeface="Times New Roman" panose="02020603050405020304" pitchFamily="18" charset="0"/>
                <a:cs typeface="Segoe UI" panose="020B0502040204020203" pitchFamily="34" charset="0"/>
              </a:defRPr>
            </a:lvl1pPr>
          </a:lstStyle>
          <a:p>
            <a:endParaRPr lang="es-ES" altLang="es-ES"/>
          </a:p>
        </p:txBody>
      </p:sp>
      <p:sp>
        <p:nvSpPr>
          <p:cNvPr id="3081" name="Rectangle 9">
            <a:extLst>
              <a:ext uri="{FF2B5EF4-FFF2-40B4-BE49-F238E27FC236}">
                <a16:creationId xmlns:a16="http://schemas.microsoft.com/office/drawing/2014/main" id="{2E91FEBF-2705-4806-97D8-B7606080EB03}"/>
              </a:ext>
            </a:extLst>
          </p:cNvPr>
          <p:cNvSpPr>
            <a:spLocks noGrp="1" noChangeArrowheads="1"/>
          </p:cNvSpPr>
          <p:nvPr>
            <p:ph type="ftr"/>
          </p:nvPr>
        </p:nvSpPr>
        <p:spPr bwMode="auto">
          <a:xfrm>
            <a:off x="0" y="10156825"/>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a:solidFill>
                  <a:srgbClr val="000000"/>
                </a:solidFill>
                <a:latin typeface="Times New Roman" panose="02020603050405020304" pitchFamily="18" charset="0"/>
                <a:cs typeface="Segoe UI" panose="020B0502040204020203" pitchFamily="34" charset="0"/>
              </a:defRPr>
            </a:lvl1pPr>
          </a:lstStyle>
          <a:p>
            <a:endParaRPr lang="es-ES" altLang="es-ES"/>
          </a:p>
        </p:txBody>
      </p:sp>
      <p:sp>
        <p:nvSpPr>
          <p:cNvPr id="3082" name="Rectangle 10">
            <a:extLst>
              <a:ext uri="{FF2B5EF4-FFF2-40B4-BE49-F238E27FC236}">
                <a16:creationId xmlns:a16="http://schemas.microsoft.com/office/drawing/2014/main" id="{991D2371-4B86-5EE9-261E-AB099D382D7E}"/>
              </a:ext>
            </a:extLst>
          </p:cNvPr>
          <p:cNvSpPr>
            <a:spLocks noGrp="1" noChangeArrowheads="1"/>
          </p:cNvSpPr>
          <p:nvPr>
            <p:ph type="sldNum"/>
          </p:nvPr>
        </p:nvSpPr>
        <p:spPr bwMode="auto">
          <a:xfrm>
            <a:off x="4278313" y="10156825"/>
            <a:ext cx="32734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a:solidFill>
                  <a:srgbClr val="000000"/>
                </a:solidFill>
                <a:latin typeface="Times New Roman" panose="02020603050405020304" pitchFamily="18" charset="0"/>
                <a:cs typeface="Segoe UI" panose="020B0502040204020203" pitchFamily="34" charset="0"/>
              </a:defRPr>
            </a:lvl1pPr>
          </a:lstStyle>
          <a:p>
            <a:fld id="{C04C2B57-42BD-4A87-8F95-601F7B0782AD}" type="slidenum">
              <a:rPr lang="es-ES" altLang="es-ES"/>
              <a:pPr/>
              <a:t>‹Nº›</a:t>
            </a:fld>
            <a:endParaRPr lang="es-ES" altLang="es-E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66567C3A-F09D-E4B2-4E48-62FA33828DAF}"/>
              </a:ext>
            </a:extLst>
          </p:cNvPr>
          <p:cNvSpPr>
            <a:spLocks noGrp="1" noChangeArrowheads="1"/>
          </p:cNvSpPr>
          <p:nvPr>
            <p:ph type="sldNum"/>
          </p:nvPr>
        </p:nvSpPr>
        <p:spPr>
          <a:ln/>
        </p:spPr>
        <p:txBody>
          <a:bodyPr/>
          <a:lstStyle/>
          <a:p>
            <a:fld id="{6CEBC5AA-39FF-4DB5-B433-2C58B4D75414}" type="slidenum">
              <a:rPr lang="es-ES" altLang="es-ES"/>
              <a:pPr/>
              <a:t>3</a:t>
            </a:fld>
            <a:endParaRPr lang="es-ES" altLang="es-ES"/>
          </a:p>
        </p:txBody>
      </p:sp>
      <p:sp>
        <p:nvSpPr>
          <p:cNvPr id="35841" name="Rectangle 1">
            <a:extLst>
              <a:ext uri="{FF2B5EF4-FFF2-40B4-BE49-F238E27FC236}">
                <a16:creationId xmlns:a16="http://schemas.microsoft.com/office/drawing/2014/main" id="{9C09093D-8E6F-EAF8-8AE4-F7B2F7D950C6}"/>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a:extLst>
              <a:ext uri="{FF2B5EF4-FFF2-40B4-BE49-F238E27FC236}">
                <a16:creationId xmlns:a16="http://schemas.microsoft.com/office/drawing/2014/main" id="{27B95309-877C-0CCB-B444-8C8EC65ABD70}"/>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5BC945DA-8B59-1AE1-6267-FADFDA6DFBD9}"/>
              </a:ext>
            </a:extLst>
          </p:cNvPr>
          <p:cNvSpPr>
            <a:spLocks noGrp="1" noChangeArrowheads="1"/>
          </p:cNvSpPr>
          <p:nvPr>
            <p:ph type="sldNum"/>
          </p:nvPr>
        </p:nvSpPr>
        <p:spPr>
          <a:ln/>
        </p:spPr>
        <p:txBody>
          <a:bodyPr/>
          <a:lstStyle/>
          <a:p>
            <a:fld id="{8EBD16F4-5690-481C-91C5-152CE5C5CA9B}" type="slidenum">
              <a:rPr lang="es-ES" altLang="es-ES"/>
              <a:pPr/>
              <a:t>12</a:t>
            </a:fld>
            <a:endParaRPr lang="es-ES" altLang="es-ES"/>
          </a:p>
        </p:txBody>
      </p:sp>
      <p:sp>
        <p:nvSpPr>
          <p:cNvPr id="45057" name="Rectangle 1">
            <a:extLst>
              <a:ext uri="{FF2B5EF4-FFF2-40B4-BE49-F238E27FC236}">
                <a16:creationId xmlns:a16="http://schemas.microsoft.com/office/drawing/2014/main" id="{883A68F2-C6C7-0643-BC62-7BF19B9B7792}"/>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a:extLst>
              <a:ext uri="{FF2B5EF4-FFF2-40B4-BE49-F238E27FC236}">
                <a16:creationId xmlns:a16="http://schemas.microsoft.com/office/drawing/2014/main" id="{9FBD725F-9A63-774D-E4F3-A458EBDCF7B0}"/>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B2F43A4B-32CA-89CC-50B0-72A58D61F8EA}"/>
              </a:ext>
            </a:extLst>
          </p:cNvPr>
          <p:cNvSpPr>
            <a:spLocks noGrp="1" noChangeArrowheads="1"/>
          </p:cNvSpPr>
          <p:nvPr>
            <p:ph type="sldNum"/>
          </p:nvPr>
        </p:nvSpPr>
        <p:spPr>
          <a:ln/>
        </p:spPr>
        <p:txBody>
          <a:bodyPr/>
          <a:lstStyle/>
          <a:p>
            <a:fld id="{4D1D53E8-86B7-4DEC-9500-60411DC4EE10}" type="slidenum">
              <a:rPr lang="es-ES" altLang="es-ES"/>
              <a:pPr/>
              <a:t>13</a:t>
            </a:fld>
            <a:endParaRPr lang="es-ES" altLang="es-ES"/>
          </a:p>
        </p:txBody>
      </p:sp>
      <p:sp>
        <p:nvSpPr>
          <p:cNvPr id="46081" name="Rectangle 1">
            <a:extLst>
              <a:ext uri="{FF2B5EF4-FFF2-40B4-BE49-F238E27FC236}">
                <a16:creationId xmlns:a16="http://schemas.microsoft.com/office/drawing/2014/main" id="{7711E842-C6CC-B8B3-36CB-65A2CA08708E}"/>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a:extLst>
              <a:ext uri="{FF2B5EF4-FFF2-40B4-BE49-F238E27FC236}">
                <a16:creationId xmlns:a16="http://schemas.microsoft.com/office/drawing/2014/main" id="{54666FFC-0965-D26C-BA03-9DB4189AE482}"/>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2EE6B777-529C-BB88-1C81-CEFD316CAE1A}"/>
              </a:ext>
            </a:extLst>
          </p:cNvPr>
          <p:cNvSpPr>
            <a:spLocks noGrp="1" noChangeArrowheads="1"/>
          </p:cNvSpPr>
          <p:nvPr>
            <p:ph type="sldNum"/>
          </p:nvPr>
        </p:nvSpPr>
        <p:spPr>
          <a:ln/>
        </p:spPr>
        <p:txBody>
          <a:bodyPr/>
          <a:lstStyle/>
          <a:p>
            <a:fld id="{A0910CC7-1EFC-4AE3-988C-3A9F7839A5EE}" type="slidenum">
              <a:rPr lang="es-ES" altLang="es-ES"/>
              <a:pPr/>
              <a:t>14</a:t>
            </a:fld>
            <a:endParaRPr lang="es-ES" altLang="es-ES"/>
          </a:p>
        </p:txBody>
      </p:sp>
      <p:sp>
        <p:nvSpPr>
          <p:cNvPr id="47105" name="Rectangle 1">
            <a:extLst>
              <a:ext uri="{FF2B5EF4-FFF2-40B4-BE49-F238E27FC236}">
                <a16:creationId xmlns:a16="http://schemas.microsoft.com/office/drawing/2014/main" id="{7909ED39-B1BF-03F4-D21F-24810A88DDD0}"/>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a:extLst>
              <a:ext uri="{FF2B5EF4-FFF2-40B4-BE49-F238E27FC236}">
                <a16:creationId xmlns:a16="http://schemas.microsoft.com/office/drawing/2014/main" id="{E51E33DC-6E03-7FCA-EB7B-A4AECD12ED32}"/>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8588921C-85C6-90B8-6472-77F83268ACCC}"/>
              </a:ext>
            </a:extLst>
          </p:cNvPr>
          <p:cNvSpPr>
            <a:spLocks noGrp="1" noChangeArrowheads="1"/>
          </p:cNvSpPr>
          <p:nvPr>
            <p:ph type="sldNum"/>
          </p:nvPr>
        </p:nvSpPr>
        <p:spPr>
          <a:ln/>
        </p:spPr>
        <p:txBody>
          <a:bodyPr/>
          <a:lstStyle/>
          <a:p>
            <a:fld id="{111A16BE-2401-4F4E-9221-A62D6AAA7AE2}" type="slidenum">
              <a:rPr lang="es-ES" altLang="es-ES"/>
              <a:pPr/>
              <a:t>15</a:t>
            </a:fld>
            <a:endParaRPr lang="es-ES" altLang="es-ES"/>
          </a:p>
        </p:txBody>
      </p:sp>
      <p:sp>
        <p:nvSpPr>
          <p:cNvPr id="48129" name="Rectangle 1">
            <a:extLst>
              <a:ext uri="{FF2B5EF4-FFF2-40B4-BE49-F238E27FC236}">
                <a16:creationId xmlns:a16="http://schemas.microsoft.com/office/drawing/2014/main" id="{C18D515B-4601-23E6-FFEA-0D9435A65513}"/>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a:extLst>
              <a:ext uri="{FF2B5EF4-FFF2-40B4-BE49-F238E27FC236}">
                <a16:creationId xmlns:a16="http://schemas.microsoft.com/office/drawing/2014/main" id="{93A33A15-9256-715C-00A5-41F38E97FB3E}"/>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22FD7DCD-F705-2EAD-B212-92D001F826C5}"/>
              </a:ext>
            </a:extLst>
          </p:cNvPr>
          <p:cNvSpPr>
            <a:spLocks noGrp="1" noChangeArrowheads="1"/>
          </p:cNvSpPr>
          <p:nvPr>
            <p:ph type="sldNum"/>
          </p:nvPr>
        </p:nvSpPr>
        <p:spPr>
          <a:ln/>
        </p:spPr>
        <p:txBody>
          <a:bodyPr/>
          <a:lstStyle/>
          <a:p>
            <a:fld id="{9DC215B3-507C-4F7C-AEE5-F8FDDF618F3D}" type="slidenum">
              <a:rPr lang="es-ES" altLang="es-ES"/>
              <a:pPr/>
              <a:t>16</a:t>
            </a:fld>
            <a:endParaRPr lang="es-ES" altLang="es-ES"/>
          </a:p>
        </p:txBody>
      </p:sp>
      <p:sp>
        <p:nvSpPr>
          <p:cNvPr id="49153" name="Rectangle 1">
            <a:extLst>
              <a:ext uri="{FF2B5EF4-FFF2-40B4-BE49-F238E27FC236}">
                <a16:creationId xmlns:a16="http://schemas.microsoft.com/office/drawing/2014/main" id="{0828D6F7-749F-DA08-A9BD-8BBA4F8E728A}"/>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Rectangle 2">
            <a:extLst>
              <a:ext uri="{FF2B5EF4-FFF2-40B4-BE49-F238E27FC236}">
                <a16:creationId xmlns:a16="http://schemas.microsoft.com/office/drawing/2014/main" id="{D2D27840-0A91-8BD0-079E-D6BB62805E5E}"/>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00C6CFDC-A8CF-B348-20C8-CFA00262E7B1}"/>
              </a:ext>
            </a:extLst>
          </p:cNvPr>
          <p:cNvSpPr>
            <a:spLocks noGrp="1" noChangeArrowheads="1"/>
          </p:cNvSpPr>
          <p:nvPr>
            <p:ph type="sldNum"/>
          </p:nvPr>
        </p:nvSpPr>
        <p:spPr>
          <a:ln/>
        </p:spPr>
        <p:txBody>
          <a:bodyPr/>
          <a:lstStyle/>
          <a:p>
            <a:fld id="{F087F7E1-3548-42A2-B789-89059E8BCDE0}" type="slidenum">
              <a:rPr lang="es-ES" altLang="es-ES"/>
              <a:pPr/>
              <a:t>17</a:t>
            </a:fld>
            <a:endParaRPr lang="es-ES" altLang="es-ES"/>
          </a:p>
        </p:txBody>
      </p:sp>
      <p:sp>
        <p:nvSpPr>
          <p:cNvPr id="50177" name="Rectangle 1">
            <a:extLst>
              <a:ext uri="{FF2B5EF4-FFF2-40B4-BE49-F238E27FC236}">
                <a16:creationId xmlns:a16="http://schemas.microsoft.com/office/drawing/2014/main" id="{F2A91CE8-CF2A-6017-81BD-878DE3CE368A}"/>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a:extLst>
              <a:ext uri="{FF2B5EF4-FFF2-40B4-BE49-F238E27FC236}">
                <a16:creationId xmlns:a16="http://schemas.microsoft.com/office/drawing/2014/main" id="{CFE0BE34-FBE8-9F57-B8BF-C44B42D8D269}"/>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58D5361E-F51D-3589-A6A1-76B80EAAD7D2}"/>
              </a:ext>
            </a:extLst>
          </p:cNvPr>
          <p:cNvSpPr>
            <a:spLocks noGrp="1" noChangeArrowheads="1"/>
          </p:cNvSpPr>
          <p:nvPr>
            <p:ph type="sldNum"/>
          </p:nvPr>
        </p:nvSpPr>
        <p:spPr>
          <a:ln/>
        </p:spPr>
        <p:txBody>
          <a:bodyPr/>
          <a:lstStyle/>
          <a:p>
            <a:fld id="{2BD70983-51F7-4460-A8D2-8785502BC17C}" type="slidenum">
              <a:rPr lang="es-ES" altLang="es-ES"/>
              <a:pPr/>
              <a:t>18</a:t>
            </a:fld>
            <a:endParaRPr lang="es-ES" altLang="es-ES"/>
          </a:p>
        </p:txBody>
      </p:sp>
      <p:sp>
        <p:nvSpPr>
          <p:cNvPr id="51201" name="Rectangle 1">
            <a:extLst>
              <a:ext uri="{FF2B5EF4-FFF2-40B4-BE49-F238E27FC236}">
                <a16:creationId xmlns:a16="http://schemas.microsoft.com/office/drawing/2014/main" id="{00919979-42B7-29DA-C774-BA23D2CFCB64}"/>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a:extLst>
              <a:ext uri="{FF2B5EF4-FFF2-40B4-BE49-F238E27FC236}">
                <a16:creationId xmlns:a16="http://schemas.microsoft.com/office/drawing/2014/main" id="{64219AFE-9A0C-820F-A794-CE308D229073}"/>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CCDA5CB0-CA08-940F-1311-3DC032F1DA83}"/>
              </a:ext>
            </a:extLst>
          </p:cNvPr>
          <p:cNvSpPr>
            <a:spLocks noGrp="1" noChangeArrowheads="1"/>
          </p:cNvSpPr>
          <p:nvPr>
            <p:ph type="sldNum"/>
          </p:nvPr>
        </p:nvSpPr>
        <p:spPr>
          <a:ln/>
        </p:spPr>
        <p:txBody>
          <a:bodyPr/>
          <a:lstStyle/>
          <a:p>
            <a:fld id="{70AC20A7-BA8E-4D7E-9593-362094F075A2}" type="slidenum">
              <a:rPr lang="es-ES" altLang="es-ES"/>
              <a:pPr/>
              <a:t>19</a:t>
            </a:fld>
            <a:endParaRPr lang="es-ES" altLang="es-ES"/>
          </a:p>
        </p:txBody>
      </p:sp>
      <p:sp>
        <p:nvSpPr>
          <p:cNvPr id="52225" name="Rectangle 1">
            <a:extLst>
              <a:ext uri="{FF2B5EF4-FFF2-40B4-BE49-F238E27FC236}">
                <a16:creationId xmlns:a16="http://schemas.microsoft.com/office/drawing/2014/main" id="{68BB85A3-9206-0EE2-14BC-5C6464ED77AD}"/>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a:extLst>
              <a:ext uri="{FF2B5EF4-FFF2-40B4-BE49-F238E27FC236}">
                <a16:creationId xmlns:a16="http://schemas.microsoft.com/office/drawing/2014/main" id="{EEBD566F-BF87-31EA-7324-5ED944D81EB7}"/>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90F0C486-83F8-6584-BAED-B12BEA77EFE6}"/>
              </a:ext>
            </a:extLst>
          </p:cNvPr>
          <p:cNvSpPr>
            <a:spLocks noGrp="1" noChangeArrowheads="1"/>
          </p:cNvSpPr>
          <p:nvPr>
            <p:ph type="sldNum"/>
          </p:nvPr>
        </p:nvSpPr>
        <p:spPr>
          <a:ln/>
        </p:spPr>
        <p:txBody>
          <a:bodyPr/>
          <a:lstStyle/>
          <a:p>
            <a:fld id="{E6C95ACF-3265-43FF-9D8D-FA1811DF1962}" type="slidenum">
              <a:rPr lang="es-ES" altLang="es-ES"/>
              <a:pPr/>
              <a:t>20</a:t>
            </a:fld>
            <a:endParaRPr lang="es-ES" altLang="es-ES"/>
          </a:p>
        </p:txBody>
      </p:sp>
      <p:sp>
        <p:nvSpPr>
          <p:cNvPr id="53249" name="Rectangle 1">
            <a:extLst>
              <a:ext uri="{FF2B5EF4-FFF2-40B4-BE49-F238E27FC236}">
                <a16:creationId xmlns:a16="http://schemas.microsoft.com/office/drawing/2014/main" id="{31890BF0-6C10-814E-1DDE-5B89AB7A3251}"/>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a:extLst>
              <a:ext uri="{FF2B5EF4-FFF2-40B4-BE49-F238E27FC236}">
                <a16:creationId xmlns:a16="http://schemas.microsoft.com/office/drawing/2014/main" id="{346C2A01-BB9D-40B7-1721-49EC10016F3D}"/>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3BC96D50-2198-BC97-2415-98E8A97EC001}"/>
              </a:ext>
            </a:extLst>
          </p:cNvPr>
          <p:cNvSpPr>
            <a:spLocks noGrp="1" noChangeArrowheads="1"/>
          </p:cNvSpPr>
          <p:nvPr>
            <p:ph type="sldNum"/>
          </p:nvPr>
        </p:nvSpPr>
        <p:spPr>
          <a:ln/>
        </p:spPr>
        <p:txBody>
          <a:bodyPr/>
          <a:lstStyle/>
          <a:p>
            <a:fld id="{65B862B8-FCF4-4859-BA42-CEDB303AF83D}" type="slidenum">
              <a:rPr lang="es-ES" altLang="es-ES"/>
              <a:pPr/>
              <a:t>21</a:t>
            </a:fld>
            <a:endParaRPr lang="es-ES" altLang="es-ES"/>
          </a:p>
        </p:txBody>
      </p:sp>
      <p:sp>
        <p:nvSpPr>
          <p:cNvPr id="54273" name="Rectangle 1">
            <a:extLst>
              <a:ext uri="{FF2B5EF4-FFF2-40B4-BE49-F238E27FC236}">
                <a16:creationId xmlns:a16="http://schemas.microsoft.com/office/drawing/2014/main" id="{1DA2225C-0A1F-D27A-6C70-B36D300F7601}"/>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a:extLst>
              <a:ext uri="{FF2B5EF4-FFF2-40B4-BE49-F238E27FC236}">
                <a16:creationId xmlns:a16="http://schemas.microsoft.com/office/drawing/2014/main" id="{5F0EB0C2-D130-90EF-78D6-FC9EB1A2A336}"/>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A75831B3-E056-1353-0A9A-783B2A59B245}"/>
              </a:ext>
            </a:extLst>
          </p:cNvPr>
          <p:cNvSpPr>
            <a:spLocks noGrp="1" noChangeArrowheads="1"/>
          </p:cNvSpPr>
          <p:nvPr>
            <p:ph type="sldNum"/>
          </p:nvPr>
        </p:nvSpPr>
        <p:spPr>
          <a:ln/>
        </p:spPr>
        <p:txBody>
          <a:bodyPr/>
          <a:lstStyle/>
          <a:p>
            <a:fld id="{C0B4F8F2-3FB8-4EDD-9E39-6976B596F977}" type="slidenum">
              <a:rPr lang="es-ES" altLang="es-ES"/>
              <a:pPr/>
              <a:t>4</a:t>
            </a:fld>
            <a:endParaRPr lang="es-ES" altLang="es-ES"/>
          </a:p>
        </p:txBody>
      </p:sp>
      <p:sp>
        <p:nvSpPr>
          <p:cNvPr id="36865" name="Rectangle 1">
            <a:extLst>
              <a:ext uri="{FF2B5EF4-FFF2-40B4-BE49-F238E27FC236}">
                <a16:creationId xmlns:a16="http://schemas.microsoft.com/office/drawing/2014/main" id="{1C4E56F2-94DB-8D4F-0C58-4AA7B8C03232}"/>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a:extLst>
              <a:ext uri="{FF2B5EF4-FFF2-40B4-BE49-F238E27FC236}">
                <a16:creationId xmlns:a16="http://schemas.microsoft.com/office/drawing/2014/main" id="{567A9339-0539-2643-AB84-3A7A94E5AA19}"/>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2B82F1D4-F95F-05E1-65D6-CD39A430404A}"/>
              </a:ext>
            </a:extLst>
          </p:cNvPr>
          <p:cNvSpPr>
            <a:spLocks noGrp="1" noChangeArrowheads="1"/>
          </p:cNvSpPr>
          <p:nvPr>
            <p:ph type="sldNum"/>
          </p:nvPr>
        </p:nvSpPr>
        <p:spPr>
          <a:ln/>
        </p:spPr>
        <p:txBody>
          <a:bodyPr/>
          <a:lstStyle/>
          <a:p>
            <a:fld id="{2BF687C8-C3C7-4C43-9EEF-C5CF87CDC261}" type="slidenum">
              <a:rPr lang="es-ES" altLang="es-ES"/>
              <a:pPr/>
              <a:t>22</a:t>
            </a:fld>
            <a:endParaRPr lang="es-ES" altLang="es-ES"/>
          </a:p>
        </p:txBody>
      </p:sp>
      <p:sp>
        <p:nvSpPr>
          <p:cNvPr id="55297" name="Rectangle 1">
            <a:extLst>
              <a:ext uri="{FF2B5EF4-FFF2-40B4-BE49-F238E27FC236}">
                <a16:creationId xmlns:a16="http://schemas.microsoft.com/office/drawing/2014/main" id="{EE3747B3-D5F9-CF9C-397B-020E87783F15}"/>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a:extLst>
              <a:ext uri="{FF2B5EF4-FFF2-40B4-BE49-F238E27FC236}">
                <a16:creationId xmlns:a16="http://schemas.microsoft.com/office/drawing/2014/main" id="{0BB419E7-CF06-27F3-CCA6-A6CA18FCEC59}"/>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CD04CAB0-1F77-8ED4-97F1-DB711A98C172}"/>
              </a:ext>
            </a:extLst>
          </p:cNvPr>
          <p:cNvSpPr>
            <a:spLocks noGrp="1" noChangeArrowheads="1"/>
          </p:cNvSpPr>
          <p:nvPr>
            <p:ph type="sldNum"/>
          </p:nvPr>
        </p:nvSpPr>
        <p:spPr>
          <a:ln/>
        </p:spPr>
        <p:txBody>
          <a:bodyPr/>
          <a:lstStyle/>
          <a:p>
            <a:fld id="{2D867AFE-21D1-4A5F-821B-973B7BB5E75E}" type="slidenum">
              <a:rPr lang="es-ES" altLang="es-ES"/>
              <a:pPr/>
              <a:t>23</a:t>
            </a:fld>
            <a:endParaRPr lang="es-ES" altLang="es-ES"/>
          </a:p>
        </p:txBody>
      </p:sp>
      <p:sp>
        <p:nvSpPr>
          <p:cNvPr id="56321" name="Rectangle 1">
            <a:extLst>
              <a:ext uri="{FF2B5EF4-FFF2-40B4-BE49-F238E27FC236}">
                <a16:creationId xmlns:a16="http://schemas.microsoft.com/office/drawing/2014/main" id="{2253A5E3-B795-ADD2-75AA-4737EBFE7867}"/>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a:extLst>
              <a:ext uri="{FF2B5EF4-FFF2-40B4-BE49-F238E27FC236}">
                <a16:creationId xmlns:a16="http://schemas.microsoft.com/office/drawing/2014/main" id="{69362462-9A76-AC84-00C3-3D81201A0AF5}"/>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
        <p:nvSpPr>
          <p:cNvPr id="56323" name="Text Box 3">
            <a:extLst>
              <a:ext uri="{FF2B5EF4-FFF2-40B4-BE49-F238E27FC236}">
                <a16:creationId xmlns:a16="http://schemas.microsoft.com/office/drawing/2014/main" id="{0194D6F9-AD20-B022-77E6-B468A4BF3B48}"/>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buClrTx/>
              <a:buFontTx/>
              <a:buNone/>
            </a:pPr>
            <a:fld id="{722E69F8-9B53-4F82-813F-8012EF8BDDF1}" type="slidenum">
              <a:rPr lang="es-ES" altLang="es-ES" sz="1200">
                <a:latin typeface="Times New Roman" panose="02020603050405020304" pitchFamily="18" charset="0"/>
                <a:cs typeface="Segoe UI" panose="020B0502040204020203" pitchFamily="34" charset="0"/>
              </a:rPr>
              <a:pPr algn="r">
                <a:lnSpc>
                  <a:spcPct val="100000"/>
                </a:lnSpc>
                <a:buClrTx/>
                <a:buFontTx/>
                <a:buNone/>
              </a:pPr>
              <a:t>23</a:t>
            </a:fld>
            <a:endParaRPr lang="es-ES" altLang="es-ES" sz="1200">
              <a:latin typeface="Times New Roman" panose="02020603050405020304" pitchFamily="18" charset="0"/>
              <a:cs typeface="Segoe UI" panose="020B0502040204020203"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E705174F-8CAF-307F-5A66-15DE3AF0FD23}"/>
              </a:ext>
            </a:extLst>
          </p:cNvPr>
          <p:cNvSpPr>
            <a:spLocks noGrp="1" noChangeArrowheads="1"/>
          </p:cNvSpPr>
          <p:nvPr>
            <p:ph type="sldNum"/>
          </p:nvPr>
        </p:nvSpPr>
        <p:spPr>
          <a:ln/>
        </p:spPr>
        <p:txBody>
          <a:bodyPr/>
          <a:lstStyle/>
          <a:p>
            <a:fld id="{0153DC5A-7652-4814-A626-CBE99EE3ED30}" type="slidenum">
              <a:rPr lang="es-ES" altLang="es-ES"/>
              <a:pPr/>
              <a:t>24</a:t>
            </a:fld>
            <a:endParaRPr lang="es-ES" altLang="es-ES"/>
          </a:p>
        </p:txBody>
      </p:sp>
      <p:sp>
        <p:nvSpPr>
          <p:cNvPr id="57345" name="Rectangle 1">
            <a:extLst>
              <a:ext uri="{FF2B5EF4-FFF2-40B4-BE49-F238E27FC236}">
                <a16:creationId xmlns:a16="http://schemas.microsoft.com/office/drawing/2014/main" id="{FBDDAA50-3315-D025-D554-1F8A2E73448D}"/>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a:extLst>
              <a:ext uri="{FF2B5EF4-FFF2-40B4-BE49-F238E27FC236}">
                <a16:creationId xmlns:a16="http://schemas.microsoft.com/office/drawing/2014/main" id="{C011444B-79D3-424A-B8DA-B5AE1C825C26}"/>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A042B7C2-6BA7-6247-9689-50F452A9C337}"/>
              </a:ext>
            </a:extLst>
          </p:cNvPr>
          <p:cNvSpPr>
            <a:spLocks noGrp="1" noChangeArrowheads="1"/>
          </p:cNvSpPr>
          <p:nvPr>
            <p:ph type="sldNum"/>
          </p:nvPr>
        </p:nvSpPr>
        <p:spPr>
          <a:ln/>
        </p:spPr>
        <p:txBody>
          <a:bodyPr/>
          <a:lstStyle/>
          <a:p>
            <a:fld id="{C562453B-CE32-4C37-917F-4F394504721D}" type="slidenum">
              <a:rPr lang="es-ES" altLang="es-ES"/>
              <a:pPr/>
              <a:t>25</a:t>
            </a:fld>
            <a:endParaRPr lang="es-ES" altLang="es-ES"/>
          </a:p>
        </p:txBody>
      </p:sp>
      <p:sp>
        <p:nvSpPr>
          <p:cNvPr id="58369" name="Rectangle 1">
            <a:extLst>
              <a:ext uri="{FF2B5EF4-FFF2-40B4-BE49-F238E27FC236}">
                <a16:creationId xmlns:a16="http://schemas.microsoft.com/office/drawing/2014/main" id="{0BB1201B-77D3-0B22-C0BE-D714ACBDA30C}"/>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a:extLst>
              <a:ext uri="{FF2B5EF4-FFF2-40B4-BE49-F238E27FC236}">
                <a16:creationId xmlns:a16="http://schemas.microsoft.com/office/drawing/2014/main" id="{282CF412-C00D-1405-77CF-5ABA8473612F}"/>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6EBA2BDA-7252-CF6C-FA15-E0C505576D01}"/>
              </a:ext>
            </a:extLst>
          </p:cNvPr>
          <p:cNvSpPr>
            <a:spLocks noGrp="1" noChangeArrowheads="1"/>
          </p:cNvSpPr>
          <p:nvPr>
            <p:ph type="sldNum"/>
          </p:nvPr>
        </p:nvSpPr>
        <p:spPr>
          <a:ln/>
        </p:spPr>
        <p:txBody>
          <a:bodyPr/>
          <a:lstStyle/>
          <a:p>
            <a:fld id="{2A187E71-7504-4FB4-81C3-E4CB16CEE1D0}" type="slidenum">
              <a:rPr lang="es-ES" altLang="es-ES"/>
              <a:pPr/>
              <a:t>26</a:t>
            </a:fld>
            <a:endParaRPr lang="es-ES" altLang="es-ES"/>
          </a:p>
        </p:txBody>
      </p:sp>
      <p:sp>
        <p:nvSpPr>
          <p:cNvPr id="59393" name="Rectangle 1">
            <a:extLst>
              <a:ext uri="{FF2B5EF4-FFF2-40B4-BE49-F238E27FC236}">
                <a16:creationId xmlns:a16="http://schemas.microsoft.com/office/drawing/2014/main" id="{BAC9100F-D3BA-EDB5-9F75-5305B1DDB9E5}"/>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a:extLst>
              <a:ext uri="{FF2B5EF4-FFF2-40B4-BE49-F238E27FC236}">
                <a16:creationId xmlns:a16="http://schemas.microsoft.com/office/drawing/2014/main" id="{D8C3F4C7-51A2-99CD-BEA4-83006481B0E3}"/>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82C630C2-D7B1-B193-B5A1-7E0F57E0DB83}"/>
              </a:ext>
            </a:extLst>
          </p:cNvPr>
          <p:cNvSpPr>
            <a:spLocks noGrp="1" noChangeArrowheads="1"/>
          </p:cNvSpPr>
          <p:nvPr>
            <p:ph type="sldNum"/>
          </p:nvPr>
        </p:nvSpPr>
        <p:spPr>
          <a:ln/>
        </p:spPr>
        <p:txBody>
          <a:bodyPr/>
          <a:lstStyle/>
          <a:p>
            <a:fld id="{CF6507FF-BB63-4D93-9496-96871D6FD9B2}" type="slidenum">
              <a:rPr lang="es-ES" altLang="es-ES"/>
              <a:pPr/>
              <a:t>27</a:t>
            </a:fld>
            <a:endParaRPr lang="es-ES" altLang="es-ES"/>
          </a:p>
        </p:txBody>
      </p:sp>
      <p:sp>
        <p:nvSpPr>
          <p:cNvPr id="60417" name="Rectangle 1">
            <a:extLst>
              <a:ext uri="{FF2B5EF4-FFF2-40B4-BE49-F238E27FC236}">
                <a16:creationId xmlns:a16="http://schemas.microsoft.com/office/drawing/2014/main" id="{2A67EBD2-F587-136B-29C2-E2640CCDB918}"/>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a:extLst>
              <a:ext uri="{FF2B5EF4-FFF2-40B4-BE49-F238E27FC236}">
                <a16:creationId xmlns:a16="http://schemas.microsoft.com/office/drawing/2014/main" id="{F19347C1-E300-CBF1-9226-D67AAD8DC643}"/>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3F3B17A4-1E8C-21B4-4759-B334F06F7630}"/>
              </a:ext>
            </a:extLst>
          </p:cNvPr>
          <p:cNvSpPr>
            <a:spLocks noGrp="1" noChangeArrowheads="1"/>
          </p:cNvSpPr>
          <p:nvPr>
            <p:ph type="sldNum"/>
          </p:nvPr>
        </p:nvSpPr>
        <p:spPr>
          <a:ln/>
        </p:spPr>
        <p:txBody>
          <a:bodyPr/>
          <a:lstStyle/>
          <a:p>
            <a:fld id="{A7845CF4-1492-45D9-9F3F-92FB98D749FA}" type="slidenum">
              <a:rPr lang="es-ES" altLang="es-ES"/>
              <a:pPr/>
              <a:t>28</a:t>
            </a:fld>
            <a:endParaRPr lang="es-ES" altLang="es-ES"/>
          </a:p>
        </p:txBody>
      </p:sp>
      <p:sp>
        <p:nvSpPr>
          <p:cNvPr id="61441" name="Rectangle 1">
            <a:extLst>
              <a:ext uri="{FF2B5EF4-FFF2-40B4-BE49-F238E27FC236}">
                <a16:creationId xmlns:a16="http://schemas.microsoft.com/office/drawing/2014/main" id="{211FED68-F5C9-4212-25F3-457B0A35114B}"/>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a:extLst>
              <a:ext uri="{FF2B5EF4-FFF2-40B4-BE49-F238E27FC236}">
                <a16:creationId xmlns:a16="http://schemas.microsoft.com/office/drawing/2014/main" id="{9E76B667-2EA4-6736-114A-0FEF2EA9A15A}"/>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CEBBAFAE-7C4D-9D3E-9E32-53334E91A17B}"/>
              </a:ext>
            </a:extLst>
          </p:cNvPr>
          <p:cNvSpPr>
            <a:spLocks noGrp="1" noChangeArrowheads="1"/>
          </p:cNvSpPr>
          <p:nvPr>
            <p:ph type="sldNum"/>
          </p:nvPr>
        </p:nvSpPr>
        <p:spPr>
          <a:ln/>
        </p:spPr>
        <p:txBody>
          <a:bodyPr/>
          <a:lstStyle/>
          <a:p>
            <a:fld id="{C2204B95-71BF-4E1C-BC8C-44BA9F6A495C}" type="slidenum">
              <a:rPr lang="es-ES" altLang="es-ES"/>
              <a:pPr/>
              <a:t>29</a:t>
            </a:fld>
            <a:endParaRPr lang="es-ES" altLang="es-ES"/>
          </a:p>
        </p:txBody>
      </p:sp>
      <p:sp>
        <p:nvSpPr>
          <p:cNvPr id="62465" name="Rectangle 1">
            <a:extLst>
              <a:ext uri="{FF2B5EF4-FFF2-40B4-BE49-F238E27FC236}">
                <a16:creationId xmlns:a16="http://schemas.microsoft.com/office/drawing/2014/main" id="{87A4811C-6F9E-7010-1B93-B36118E66A70}"/>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a:extLst>
              <a:ext uri="{FF2B5EF4-FFF2-40B4-BE49-F238E27FC236}">
                <a16:creationId xmlns:a16="http://schemas.microsoft.com/office/drawing/2014/main" id="{23BC5B50-5E9F-FB1A-5A7E-CCDB261551A3}"/>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E81B448E-6A6E-73C3-24E0-43C6DCB5D45D}"/>
              </a:ext>
            </a:extLst>
          </p:cNvPr>
          <p:cNvSpPr>
            <a:spLocks noGrp="1" noChangeArrowheads="1"/>
          </p:cNvSpPr>
          <p:nvPr>
            <p:ph type="sldNum"/>
          </p:nvPr>
        </p:nvSpPr>
        <p:spPr>
          <a:ln/>
        </p:spPr>
        <p:txBody>
          <a:bodyPr/>
          <a:lstStyle/>
          <a:p>
            <a:fld id="{81DC4525-2D40-47BE-9131-66803826E9E8}" type="slidenum">
              <a:rPr lang="es-ES" altLang="es-ES"/>
              <a:pPr/>
              <a:t>5</a:t>
            </a:fld>
            <a:endParaRPr lang="es-ES" altLang="es-ES"/>
          </a:p>
        </p:txBody>
      </p:sp>
      <p:sp>
        <p:nvSpPr>
          <p:cNvPr id="37889" name="Rectangle 1">
            <a:extLst>
              <a:ext uri="{FF2B5EF4-FFF2-40B4-BE49-F238E27FC236}">
                <a16:creationId xmlns:a16="http://schemas.microsoft.com/office/drawing/2014/main" id="{610FB22B-9037-5750-4355-1BC5E7AAC863}"/>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a:extLst>
              <a:ext uri="{FF2B5EF4-FFF2-40B4-BE49-F238E27FC236}">
                <a16:creationId xmlns:a16="http://schemas.microsoft.com/office/drawing/2014/main" id="{88BB72D5-8DEA-4BBF-0DB9-559C8660D88A}"/>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214036F7-0701-0478-9BBC-7DB2CE710785}"/>
              </a:ext>
            </a:extLst>
          </p:cNvPr>
          <p:cNvSpPr>
            <a:spLocks noGrp="1" noChangeArrowheads="1"/>
          </p:cNvSpPr>
          <p:nvPr>
            <p:ph type="sldNum"/>
          </p:nvPr>
        </p:nvSpPr>
        <p:spPr>
          <a:ln/>
        </p:spPr>
        <p:txBody>
          <a:bodyPr/>
          <a:lstStyle/>
          <a:p>
            <a:fld id="{97EB001E-40C5-4CE4-9C92-297F0D9D3758}" type="slidenum">
              <a:rPr lang="es-ES" altLang="es-ES"/>
              <a:pPr/>
              <a:t>6</a:t>
            </a:fld>
            <a:endParaRPr lang="es-ES" altLang="es-ES"/>
          </a:p>
        </p:txBody>
      </p:sp>
      <p:sp>
        <p:nvSpPr>
          <p:cNvPr id="38913" name="Rectangle 1">
            <a:extLst>
              <a:ext uri="{FF2B5EF4-FFF2-40B4-BE49-F238E27FC236}">
                <a16:creationId xmlns:a16="http://schemas.microsoft.com/office/drawing/2014/main" id="{294D6C4D-A4A5-7D25-CC0F-5CDB03FD809A}"/>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a:extLst>
              <a:ext uri="{FF2B5EF4-FFF2-40B4-BE49-F238E27FC236}">
                <a16:creationId xmlns:a16="http://schemas.microsoft.com/office/drawing/2014/main" id="{FEF1C34E-C405-E757-89CE-A17F5FF4A461}"/>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6C65D792-5A6B-712D-5AA2-E8858983D8A3}"/>
              </a:ext>
            </a:extLst>
          </p:cNvPr>
          <p:cNvSpPr>
            <a:spLocks noGrp="1" noChangeArrowheads="1"/>
          </p:cNvSpPr>
          <p:nvPr>
            <p:ph type="sldNum"/>
          </p:nvPr>
        </p:nvSpPr>
        <p:spPr>
          <a:ln/>
        </p:spPr>
        <p:txBody>
          <a:bodyPr/>
          <a:lstStyle/>
          <a:p>
            <a:fld id="{828C306F-EC29-4CAB-8982-7C84011EAAB2}" type="slidenum">
              <a:rPr lang="es-ES" altLang="es-ES"/>
              <a:pPr/>
              <a:t>7</a:t>
            </a:fld>
            <a:endParaRPr lang="es-ES" altLang="es-ES"/>
          </a:p>
        </p:txBody>
      </p:sp>
      <p:sp>
        <p:nvSpPr>
          <p:cNvPr id="39937" name="Rectangle 1">
            <a:extLst>
              <a:ext uri="{FF2B5EF4-FFF2-40B4-BE49-F238E27FC236}">
                <a16:creationId xmlns:a16="http://schemas.microsoft.com/office/drawing/2014/main" id="{E5E24289-8E51-B296-9894-C3208B50222B}"/>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a:extLst>
              <a:ext uri="{FF2B5EF4-FFF2-40B4-BE49-F238E27FC236}">
                <a16:creationId xmlns:a16="http://schemas.microsoft.com/office/drawing/2014/main" id="{24D08369-AF5A-2CEA-0872-DD8909902F35}"/>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4C960976-4EAF-60D5-1076-421E4A269D06}"/>
              </a:ext>
            </a:extLst>
          </p:cNvPr>
          <p:cNvSpPr>
            <a:spLocks noGrp="1" noChangeArrowheads="1"/>
          </p:cNvSpPr>
          <p:nvPr>
            <p:ph type="sldNum"/>
          </p:nvPr>
        </p:nvSpPr>
        <p:spPr>
          <a:ln/>
        </p:spPr>
        <p:txBody>
          <a:bodyPr/>
          <a:lstStyle/>
          <a:p>
            <a:fld id="{8B7456BE-B75B-46DB-9807-7B3D56F052EE}" type="slidenum">
              <a:rPr lang="es-ES" altLang="es-ES"/>
              <a:pPr/>
              <a:t>8</a:t>
            </a:fld>
            <a:endParaRPr lang="es-ES" altLang="es-ES"/>
          </a:p>
        </p:txBody>
      </p:sp>
      <p:sp>
        <p:nvSpPr>
          <p:cNvPr id="40961" name="Rectangle 1">
            <a:extLst>
              <a:ext uri="{FF2B5EF4-FFF2-40B4-BE49-F238E27FC236}">
                <a16:creationId xmlns:a16="http://schemas.microsoft.com/office/drawing/2014/main" id="{29E412DB-BDAF-5B33-5C41-6E123C437048}"/>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94DD84B8-453A-2157-D2A3-1B69DF43B154}"/>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3E7E3B5D-2799-D037-5956-03137A402949}"/>
              </a:ext>
            </a:extLst>
          </p:cNvPr>
          <p:cNvSpPr>
            <a:spLocks noGrp="1" noChangeArrowheads="1"/>
          </p:cNvSpPr>
          <p:nvPr>
            <p:ph type="sldNum"/>
          </p:nvPr>
        </p:nvSpPr>
        <p:spPr>
          <a:ln/>
        </p:spPr>
        <p:txBody>
          <a:bodyPr/>
          <a:lstStyle/>
          <a:p>
            <a:fld id="{B6C058AD-4062-4D64-B2B7-889D2DF3F164}" type="slidenum">
              <a:rPr lang="es-ES" altLang="es-ES"/>
              <a:pPr/>
              <a:t>9</a:t>
            </a:fld>
            <a:endParaRPr lang="es-ES" altLang="es-ES"/>
          </a:p>
        </p:txBody>
      </p:sp>
      <p:sp>
        <p:nvSpPr>
          <p:cNvPr id="41985" name="Rectangle 1">
            <a:extLst>
              <a:ext uri="{FF2B5EF4-FFF2-40B4-BE49-F238E27FC236}">
                <a16:creationId xmlns:a16="http://schemas.microsoft.com/office/drawing/2014/main" id="{52E40DEF-4E1C-AF35-8A7E-C62D3CF5CD0F}"/>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a:extLst>
              <a:ext uri="{FF2B5EF4-FFF2-40B4-BE49-F238E27FC236}">
                <a16:creationId xmlns:a16="http://schemas.microsoft.com/office/drawing/2014/main" id="{AB9035F4-F666-5E2B-06FF-C9FE0C7E1CA0}"/>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199F0EEB-937C-0AF0-C251-9E8D9DAE5616}"/>
              </a:ext>
            </a:extLst>
          </p:cNvPr>
          <p:cNvSpPr>
            <a:spLocks noGrp="1" noChangeArrowheads="1"/>
          </p:cNvSpPr>
          <p:nvPr>
            <p:ph type="sldNum"/>
          </p:nvPr>
        </p:nvSpPr>
        <p:spPr>
          <a:ln/>
        </p:spPr>
        <p:txBody>
          <a:bodyPr/>
          <a:lstStyle/>
          <a:p>
            <a:fld id="{9F57EED0-9ABB-4B9C-86BF-53A25407FA78}" type="slidenum">
              <a:rPr lang="es-ES" altLang="es-ES"/>
              <a:pPr/>
              <a:t>10</a:t>
            </a:fld>
            <a:endParaRPr lang="es-ES" altLang="es-ES"/>
          </a:p>
        </p:txBody>
      </p:sp>
      <p:sp>
        <p:nvSpPr>
          <p:cNvPr id="43009" name="Rectangle 1">
            <a:extLst>
              <a:ext uri="{FF2B5EF4-FFF2-40B4-BE49-F238E27FC236}">
                <a16:creationId xmlns:a16="http://schemas.microsoft.com/office/drawing/2014/main" id="{6B57B481-7F8C-3572-2504-77DDFB0B65CA}"/>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a:extLst>
              <a:ext uri="{FF2B5EF4-FFF2-40B4-BE49-F238E27FC236}">
                <a16:creationId xmlns:a16="http://schemas.microsoft.com/office/drawing/2014/main" id="{1BF43AD1-E3F3-F5EC-F657-31E22FCF50F2}"/>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a:extLst>
              <a:ext uri="{FF2B5EF4-FFF2-40B4-BE49-F238E27FC236}">
                <a16:creationId xmlns:a16="http://schemas.microsoft.com/office/drawing/2014/main" id="{DB562495-65FE-006A-2DA3-CF52FB50391B}"/>
              </a:ext>
            </a:extLst>
          </p:cNvPr>
          <p:cNvSpPr>
            <a:spLocks noGrp="1" noChangeArrowheads="1"/>
          </p:cNvSpPr>
          <p:nvPr>
            <p:ph type="sldNum"/>
          </p:nvPr>
        </p:nvSpPr>
        <p:spPr>
          <a:ln/>
        </p:spPr>
        <p:txBody>
          <a:bodyPr/>
          <a:lstStyle/>
          <a:p>
            <a:fld id="{887A0965-7858-4E5B-AAEB-60BDF034394C}" type="slidenum">
              <a:rPr lang="es-ES" altLang="es-ES"/>
              <a:pPr/>
              <a:t>11</a:t>
            </a:fld>
            <a:endParaRPr lang="es-ES" altLang="es-ES"/>
          </a:p>
        </p:txBody>
      </p:sp>
      <p:sp>
        <p:nvSpPr>
          <p:cNvPr id="44033" name="Rectangle 1">
            <a:extLst>
              <a:ext uri="{FF2B5EF4-FFF2-40B4-BE49-F238E27FC236}">
                <a16:creationId xmlns:a16="http://schemas.microsoft.com/office/drawing/2014/main" id="{874A437F-5525-7659-A7A9-06378E7C97BB}"/>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a:extLst>
              <a:ext uri="{FF2B5EF4-FFF2-40B4-BE49-F238E27FC236}">
                <a16:creationId xmlns:a16="http://schemas.microsoft.com/office/drawing/2014/main" id="{76AE4AB0-979C-B0FD-58F6-2B582F9C3A39}"/>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life-climamed.eu/home" TargetMode="External"/><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98C8F-A4AF-6165-27C1-8F064622C0B1}"/>
              </a:ext>
            </a:extLst>
          </p:cNvPr>
          <p:cNvSpPr>
            <a:spLocks noGrp="1"/>
          </p:cNvSpPr>
          <p:nvPr>
            <p:ph type="ctrTitle"/>
          </p:nvPr>
        </p:nvSpPr>
        <p:spPr>
          <a:xfrm>
            <a:off x="1524000" y="1122363"/>
            <a:ext cx="9145588" cy="2387600"/>
          </a:xfrm>
        </p:spPr>
        <p:txBody>
          <a:bodyPr/>
          <a:lstStyle>
            <a:lvl1pPr algn="ctr">
              <a:defRPr sz="6000"/>
            </a:lvl1pPr>
          </a:lstStyle>
          <a:p>
            <a:r>
              <a:rPr lang="es-ES"/>
              <a:t>Haga clic para modificar el estilo de título del patrón</a:t>
            </a:r>
            <a:endParaRPr lang="en-GB"/>
          </a:p>
        </p:txBody>
      </p:sp>
      <p:sp>
        <p:nvSpPr>
          <p:cNvPr id="3" name="Subtítulo 2">
            <a:extLst>
              <a:ext uri="{FF2B5EF4-FFF2-40B4-BE49-F238E27FC236}">
                <a16:creationId xmlns:a16="http://schemas.microsoft.com/office/drawing/2014/main" id="{AB96C114-320F-6F41-E780-29F099C618D7}"/>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pie de página 3">
            <a:extLst>
              <a:ext uri="{FF2B5EF4-FFF2-40B4-BE49-F238E27FC236}">
                <a16:creationId xmlns:a16="http://schemas.microsoft.com/office/drawing/2014/main" id="{AC239B2B-6EEC-41F5-7B47-1ADE4DA8418E}"/>
              </a:ext>
            </a:extLst>
          </p:cNvPr>
          <p:cNvSpPr>
            <a:spLocks noGrp="1"/>
          </p:cNvSpPr>
          <p:nvPr>
            <p:ph type="ftr" idx="10"/>
          </p:nvPr>
        </p:nvSpPr>
        <p:spPr/>
        <p:txBody>
          <a:bodyPr/>
          <a:lstStyle>
            <a:lvl1pPr>
              <a:defRPr/>
            </a:lvl1pPr>
          </a:lstStyle>
          <a:p>
            <a:endParaRPr lang="es-ES" altLang="es-ES"/>
          </a:p>
        </p:txBody>
      </p:sp>
      <p:sp>
        <p:nvSpPr>
          <p:cNvPr id="5" name="Marcador de número de diapositiva 4">
            <a:extLst>
              <a:ext uri="{FF2B5EF4-FFF2-40B4-BE49-F238E27FC236}">
                <a16:creationId xmlns:a16="http://schemas.microsoft.com/office/drawing/2014/main" id="{89CE3A53-DD02-9736-36B0-625F5EBC13FE}"/>
              </a:ext>
            </a:extLst>
          </p:cNvPr>
          <p:cNvSpPr>
            <a:spLocks noGrp="1"/>
          </p:cNvSpPr>
          <p:nvPr>
            <p:ph type="sldNum" idx="11"/>
          </p:nvPr>
        </p:nvSpPr>
        <p:spPr/>
        <p:txBody>
          <a:bodyPr/>
          <a:lstStyle>
            <a:lvl1pPr>
              <a:defRPr/>
            </a:lvl1pPr>
          </a:lstStyle>
          <a:p>
            <a:fld id="{BAB56C98-AF41-4C72-8447-151131D9A2D6}" type="slidenum">
              <a:rPr lang="en-US" altLang="es-ES"/>
              <a:pPr/>
              <a:t>‹Nº›</a:t>
            </a:fld>
            <a:endParaRPr lang="en-US" altLang="es-ES"/>
          </a:p>
        </p:txBody>
      </p:sp>
    </p:spTree>
    <p:extLst>
      <p:ext uri="{BB962C8B-B14F-4D97-AF65-F5344CB8AC3E}">
        <p14:creationId xmlns:p14="http://schemas.microsoft.com/office/powerpoint/2010/main" val="4122623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E0CBB5-EA83-FB22-21D5-C4C0D880299F}"/>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35B6BCCC-8333-6E9C-F203-EF85D5D486B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pie de página 3">
            <a:extLst>
              <a:ext uri="{FF2B5EF4-FFF2-40B4-BE49-F238E27FC236}">
                <a16:creationId xmlns:a16="http://schemas.microsoft.com/office/drawing/2014/main" id="{AEB04C42-5091-58E6-FBD9-11B3A15EAC98}"/>
              </a:ext>
            </a:extLst>
          </p:cNvPr>
          <p:cNvSpPr>
            <a:spLocks noGrp="1"/>
          </p:cNvSpPr>
          <p:nvPr>
            <p:ph type="ftr" idx="10"/>
          </p:nvPr>
        </p:nvSpPr>
        <p:spPr/>
        <p:txBody>
          <a:bodyPr/>
          <a:lstStyle>
            <a:lvl1pPr>
              <a:defRPr/>
            </a:lvl1pPr>
          </a:lstStyle>
          <a:p>
            <a:endParaRPr lang="es-ES" altLang="es-ES"/>
          </a:p>
        </p:txBody>
      </p:sp>
      <p:sp>
        <p:nvSpPr>
          <p:cNvPr id="5" name="Marcador de número de diapositiva 4">
            <a:extLst>
              <a:ext uri="{FF2B5EF4-FFF2-40B4-BE49-F238E27FC236}">
                <a16:creationId xmlns:a16="http://schemas.microsoft.com/office/drawing/2014/main" id="{F0E31CC1-9E7B-73CA-F5C2-F128C26B8F2E}"/>
              </a:ext>
            </a:extLst>
          </p:cNvPr>
          <p:cNvSpPr>
            <a:spLocks noGrp="1"/>
          </p:cNvSpPr>
          <p:nvPr>
            <p:ph type="sldNum" idx="11"/>
          </p:nvPr>
        </p:nvSpPr>
        <p:spPr/>
        <p:txBody>
          <a:bodyPr/>
          <a:lstStyle>
            <a:lvl1pPr>
              <a:defRPr/>
            </a:lvl1pPr>
          </a:lstStyle>
          <a:p>
            <a:fld id="{1650A48B-538D-4AC3-9E5C-B18C4AA86D90}" type="slidenum">
              <a:rPr lang="en-US" altLang="es-ES"/>
              <a:pPr/>
              <a:t>‹Nº›</a:t>
            </a:fld>
            <a:endParaRPr lang="en-US" altLang="es-ES"/>
          </a:p>
        </p:txBody>
      </p:sp>
    </p:spTree>
    <p:extLst>
      <p:ext uri="{BB962C8B-B14F-4D97-AF65-F5344CB8AC3E}">
        <p14:creationId xmlns:p14="http://schemas.microsoft.com/office/powerpoint/2010/main" val="2051300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EE7EE9-F82C-8311-3144-6608191B6BB2}"/>
              </a:ext>
            </a:extLst>
          </p:cNvPr>
          <p:cNvSpPr>
            <a:spLocks noGrp="1"/>
          </p:cNvSpPr>
          <p:nvPr>
            <p:ph type="title" orient="vert"/>
          </p:nvPr>
        </p:nvSpPr>
        <p:spPr>
          <a:xfrm>
            <a:off x="8636000" y="287338"/>
            <a:ext cx="2511425" cy="5573712"/>
          </a:xfrm>
        </p:spPr>
        <p:txBody>
          <a:bodyPr vert="eaVert"/>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2FA0170D-898F-D4E9-25EA-F934590DA873}"/>
              </a:ext>
            </a:extLst>
          </p:cNvPr>
          <p:cNvSpPr>
            <a:spLocks noGrp="1"/>
          </p:cNvSpPr>
          <p:nvPr>
            <p:ph type="body" orient="vert" idx="1"/>
          </p:nvPr>
        </p:nvSpPr>
        <p:spPr>
          <a:xfrm>
            <a:off x="1096963" y="287338"/>
            <a:ext cx="7386637" cy="5573712"/>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pie de página 3">
            <a:extLst>
              <a:ext uri="{FF2B5EF4-FFF2-40B4-BE49-F238E27FC236}">
                <a16:creationId xmlns:a16="http://schemas.microsoft.com/office/drawing/2014/main" id="{CEBEFC9F-6DD2-B135-A6F3-DA0F24D7783E}"/>
              </a:ext>
            </a:extLst>
          </p:cNvPr>
          <p:cNvSpPr>
            <a:spLocks noGrp="1"/>
          </p:cNvSpPr>
          <p:nvPr>
            <p:ph type="ftr" idx="10"/>
          </p:nvPr>
        </p:nvSpPr>
        <p:spPr/>
        <p:txBody>
          <a:bodyPr/>
          <a:lstStyle>
            <a:lvl1pPr>
              <a:defRPr/>
            </a:lvl1pPr>
          </a:lstStyle>
          <a:p>
            <a:endParaRPr lang="es-ES" altLang="es-ES"/>
          </a:p>
        </p:txBody>
      </p:sp>
      <p:sp>
        <p:nvSpPr>
          <p:cNvPr id="5" name="Marcador de número de diapositiva 4">
            <a:extLst>
              <a:ext uri="{FF2B5EF4-FFF2-40B4-BE49-F238E27FC236}">
                <a16:creationId xmlns:a16="http://schemas.microsoft.com/office/drawing/2014/main" id="{5CD8922A-48E4-213C-A1D6-74323827A6BC}"/>
              </a:ext>
            </a:extLst>
          </p:cNvPr>
          <p:cNvSpPr>
            <a:spLocks noGrp="1"/>
          </p:cNvSpPr>
          <p:nvPr>
            <p:ph type="sldNum" idx="11"/>
          </p:nvPr>
        </p:nvSpPr>
        <p:spPr/>
        <p:txBody>
          <a:bodyPr/>
          <a:lstStyle>
            <a:lvl1pPr>
              <a:defRPr/>
            </a:lvl1pPr>
          </a:lstStyle>
          <a:p>
            <a:fld id="{340554EA-419C-4079-B5B8-48B2FCFACE84}" type="slidenum">
              <a:rPr lang="en-US" altLang="es-ES"/>
              <a:pPr/>
              <a:t>‹Nº›</a:t>
            </a:fld>
            <a:endParaRPr lang="en-US" altLang="es-ES"/>
          </a:p>
        </p:txBody>
      </p:sp>
    </p:spTree>
    <p:extLst>
      <p:ext uri="{BB962C8B-B14F-4D97-AF65-F5344CB8AC3E}">
        <p14:creationId xmlns:p14="http://schemas.microsoft.com/office/powerpoint/2010/main" val="575370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6" y="6398324"/>
            <a:ext cx="12190413"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90413"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423" y="758952"/>
            <a:ext cx="10059710" cy="3566160"/>
          </a:xfrm>
        </p:spPr>
        <p:txBody>
          <a:bodyPr anchor="b">
            <a:normAutofit/>
          </a:bodyPr>
          <a:lstStyle>
            <a:lvl1pPr algn="l">
              <a:lnSpc>
                <a:spcPct val="85000"/>
              </a:lnSpc>
              <a:defRPr sz="8000" spc="-50" baseline="0">
                <a:solidFill>
                  <a:schemeClr val="tx1">
                    <a:lumMod val="85000"/>
                    <a:lumOff val="15000"/>
                  </a:schemeClr>
                </a:solidFill>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Subtitle 2"/>
          <p:cNvSpPr>
            <a:spLocks noGrp="1"/>
          </p:cNvSpPr>
          <p:nvPr>
            <p:ph type="subTitle" idx="1"/>
          </p:nvPr>
        </p:nvSpPr>
        <p:spPr>
          <a:xfrm>
            <a:off x="1100194" y="4455621"/>
            <a:ext cx="10059710" cy="1143000"/>
          </a:xfrm>
        </p:spPr>
        <p:txBody>
          <a:bodyPr lIns="91440" rIns="91440">
            <a:normAutofit/>
          </a:bodyPr>
          <a:lstStyle>
            <a:lvl1pPr marL="0" indent="0" algn="l">
              <a:buNone/>
              <a:defRPr sz="2400" cap="all" spc="200" baseline="0">
                <a:solidFill>
                  <a:schemeClr val="tx2"/>
                </a:solidFill>
                <a:latin typeface="Cambria" panose="02040503050406030204" pitchFamily="18" charset="0"/>
                <a:ea typeface="Cambria" panose="02040503050406030204" pitchFamily="18"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Footer Placeholder 4"/>
          <p:cNvSpPr>
            <a:spLocks noGrp="1"/>
          </p:cNvSpPr>
          <p:nvPr>
            <p:ph type="ftr" sz="quarter" idx="11"/>
          </p:nvPr>
        </p:nvSpPr>
        <p:spPr>
          <a:xfrm>
            <a:off x="90528" y="6432148"/>
            <a:ext cx="3050245" cy="365125"/>
          </a:xfrm>
        </p:spPr>
        <p:txBody>
          <a:bodyPr/>
          <a:lstStyle/>
          <a:p>
            <a:r>
              <a:rPr lang="en-US" dirty="0">
                <a:latin typeface="DejaVuSans-Bold"/>
              </a:rPr>
              <a:t>ClimaMED - LIFE17 CCM/GR/000087</a:t>
            </a:r>
            <a:endParaRPr lang="el-GR" dirty="0"/>
          </a:p>
        </p:txBody>
      </p:sp>
      <p:cxnSp>
        <p:nvCxnSpPr>
          <p:cNvPr id="9" name="Straight Connector 8"/>
          <p:cNvCxnSpPr/>
          <p:nvPr/>
        </p:nvCxnSpPr>
        <p:spPr>
          <a:xfrm>
            <a:off x="1207815" y="4343400"/>
            <a:ext cx="987680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9966B17-C29E-F785-8C5C-D60AEFCA9982}"/>
              </a:ext>
            </a:extLst>
          </p:cNvPr>
          <p:cNvPicPr>
            <a:picLocks noChangeAspect="1"/>
          </p:cNvPicPr>
          <p:nvPr userDrawn="1"/>
        </p:nvPicPr>
        <p:blipFill>
          <a:blip r:embed="rId2"/>
          <a:stretch>
            <a:fillRect/>
          </a:stretch>
        </p:blipFill>
        <p:spPr>
          <a:xfrm>
            <a:off x="4607903" y="417815"/>
            <a:ext cx="2688122" cy="773824"/>
          </a:xfrm>
          <a:prstGeom prst="rect">
            <a:avLst/>
          </a:prstGeom>
        </p:spPr>
      </p:pic>
      <p:pic>
        <p:nvPicPr>
          <p:cNvPr id="11" name="Picture 10">
            <a:extLst>
              <a:ext uri="{FF2B5EF4-FFF2-40B4-BE49-F238E27FC236}">
                <a16:creationId xmlns:a16="http://schemas.microsoft.com/office/drawing/2014/main" id="{682B7DC8-7201-7A93-A287-CB9F96E55BED}"/>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a:xfrm>
            <a:off x="267663" y="248076"/>
            <a:ext cx="1146568" cy="9541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9960DF3F-37A7-7CE4-A30F-3708AA1C8DE6}"/>
              </a:ext>
            </a:extLst>
          </p:cNvPr>
          <p:cNvPicPr>
            <a:picLocks noChangeAspect="1"/>
          </p:cNvPicPr>
          <p:nvPr userDrawn="1"/>
        </p:nvPicPr>
        <p:blipFill>
          <a:blip r:embed="rId4"/>
          <a:stretch>
            <a:fillRect/>
          </a:stretch>
        </p:blipFill>
        <p:spPr>
          <a:xfrm>
            <a:off x="10806505" y="274230"/>
            <a:ext cx="959910" cy="11812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2147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pic>
        <p:nvPicPr>
          <p:cNvPr id="7" name="Picture 6">
            <a:extLst>
              <a:ext uri="{FF2B5EF4-FFF2-40B4-BE49-F238E27FC236}">
                <a16:creationId xmlns:a16="http://schemas.microsoft.com/office/drawing/2014/main" id="{EB2014A7-E1F1-583C-9844-52A8A87E88AA}"/>
              </a:ext>
            </a:extLst>
          </p:cNvPr>
          <p:cNvPicPr>
            <a:picLocks noChangeAspect="1"/>
          </p:cNvPicPr>
          <p:nvPr userDrawn="1"/>
        </p:nvPicPr>
        <p:blipFill>
          <a:blip r:embed="rId2"/>
          <a:stretch>
            <a:fillRect/>
          </a:stretch>
        </p:blipFill>
        <p:spPr>
          <a:xfrm>
            <a:off x="369841" y="243278"/>
            <a:ext cx="1865064" cy="536892"/>
          </a:xfrm>
          <a:prstGeom prst="rect">
            <a:avLst/>
          </a:prstGeom>
        </p:spPr>
      </p:pic>
      <p:sp>
        <p:nvSpPr>
          <p:cNvPr id="8" name="TextBox 7">
            <a:extLst>
              <a:ext uri="{FF2B5EF4-FFF2-40B4-BE49-F238E27FC236}">
                <a16:creationId xmlns:a16="http://schemas.microsoft.com/office/drawing/2014/main" id="{162356A5-6856-A554-2E9A-9A6D80AD84B8}"/>
              </a:ext>
            </a:extLst>
          </p:cNvPr>
          <p:cNvSpPr txBox="1"/>
          <p:nvPr userDrawn="1"/>
        </p:nvSpPr>
        <p:spPr>
          <a:xfrm>
            <a:off x="44380" y="6502112"/>
            <a:ext cx="2582393" cy="264047"/>
          </a:xfrm>
          <a:prstGeom prst="rect">
            <a:avLst/>
          </a:prstGeom>
          <a:noFill/>
        </p:spPr>
        <p:txBody>
          <a:bodyPr wrap="square" rtlCol="0">
            <a:spAutoFit/>
          </a:bodyPr>
          <a:lstStyle/>
          <a:p>
            <a:r>
              <a:rPr lang="en-US" sz="1200" dirty="0">
                <a:solidFill>
                  <a:schemeClr val="bg1"/>
                </a:solidFill>
                <a:hlinkClick r:id="rId3">
                  <a:extLst>
                    <a:ext uri="{A12FA001-AC4F-418D-AE19-62706E023703}">
                      <ahyp:hlinkClr xmlns:ahyp="http://schemas.microsoft.com/office/drawing/2018/hyperlinkcolor" val="tx"/>
                    </a:ext>
                  </a:extLst>
                </a:hlinkClick>
              </a:rPr>
              <a:t>https://life-climamed.eu/home</a:t>
            </a:r>
            <a:r>
              <a:rPr lang="en-US" sz="1200" dirty="0">
                <a:solidFill>
                  <a:schemeClr val="bg1"/>
                </a:solidFill>
              </a:rPr>
              <a:t> </a:t>
            </a:r>
            <a:endParaRPr lang="el-GR" sz="1200" dirty="0">
              <a:solidFill>
                <a:schemeClr val="bg1"/>
              </a:solidFill>
            </a:endParaRPr>
          </a:p>
        </p:txBody>
      </p:sp>
      <p:sp>
        <p:nvSpPr>
          <p:cNvPr id="10" name="Rectangle 9">
            <a:extLst>
              <a:ext uri="{FF2B5EF4-FFF2-40B4-BE49-F238E27FC236}">
                <a16:creationId xmlns:a16="http://schemas.microsoft.com/office/drawing/2014/main" id="{5A5E1276-BB9A-06C7-C827-FEAC8AC6EEAD}"/>
              </a:ext>
            </a:extLst>
          </p:cNvPr>
          <p:cNvSpPr/>
          <p:nvPr userDrawn="1"/>
        </p:nvSpPr>
        <p:spPr>
          <a:xfrm>
            <a:off x="3176" y="6321108"/>
            <a:ext cx="12190413" cy="5368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ooter Placeholder 4">
            <a:extLst>
              <a:ext uri="{FF2B5EF4-FFF2-40B4-BE49-F238E27FC236}">
                <a16:creationId xmlns:a16="http://schemas.microsoft.com/office/drawing/2014/main" id="{01C1EF8D-CC7D-BD8D-20D0-9D349D2BB86B}"/>
              </a:ext>
            </a:extLst>
          </p:cNvPr>
          <p:cNvSpPr txBox="1">
            <a:spLocks/>
          </p:cNvSpPr>
          <p:nvPr userDrawn="1"/>
        </p:nvSpPr>
        <p:spPr>
          <a:xfrm>
            <a:off x="9264201" y="6413986"/>
            <a:ext cx="2250911"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cap="none" dirty="0">
                <a:latin typeface="Bahnschrift SemiLight" panose="020B0502040204020203" pitchFamily="34" charset="0"/>
              </a:rPr>
              <a:t>www.envitech.org</a:t>
            </a:r>
            <a:endParaRPr lang="el-GR" sz="900" cap="none" dirty="0">
              <a:latin typeface="Bahnschrift SemiLight" panose="020B0502040204020203" pitchFamily="34" charset="0"/>
            </a:endParaRPr>
          </a:p>
        </p:txBody>
      </p:sp>
      <p:pic>
        <p:nvPicPr>
          <p:cNvPr id="9" name="Picture 8">
            <a:extLst>
              <a:ext uri="{FF2B5EF4-FFF2-40B4-BE49-F238E27FC236}">
                <a16:creationId xmlns:a16="http://schemas.microsoft.com/office/drawing/2014/main" id="{5455D75E-E164-6218-F8D3-12DD31A4ADDB}"/>
              </a:ext>
            </a:extLst>
          </p:cNvPr>
          <p:cNvPicPr/>
          <p:nvPr userDrawn="1"/>
        </p:nvPicPr>
        <p:blipFill>
          <a:blip r:embed="rId4" cstate="hqprint">
            <a:extLst>
              <a:ext uri="{28A0092B-C50C-407E-A947-70E740481C1C}">
                <a14:useLocalDpi xmlns:a14="http://schemas.microsoft.com/office/drawing/2010/main" val="0"/>
              </a:ext>
            </a:extLst>
          </a:blip>
          <a:stretch>
            <a:fillRect/>
          </a:stretch>
        </p:blipFill>
        <p:spPr>
          <a:xfrm>
            <a:off x="11515112" y="6368968"/>
            <a:ext cx="574384" cy="437470"/>
          </a:xfrm>
          <a:prstGeom prst="rect">
            <a:avLst/>
          </a:prstGeom>
        </p:spPr>
      </p:pic>
      <p:sp>
        <p:nvSpPr>
          <p:cNvPr id="15" name="Footer Placeholder 4">
            <a:extLst>
              <a:ext uri="{FF2B5EF4-FFF2-40B4-BE49-F238E27FC236}">
                <a16:creationId xmlns:a16="http://schemas.microsoft.com/office/drawing/2014/main" id="{C1110A4D-51E7-7724-37ED-EE1479011817}"/>
              </a:ext>
            </a:extLst>
          </p:cNvPr>
          <p:cNvSpPr txBox="1">
            <a:spLocks/>
          </p:cNvSpPr>
          <p:nvPr userDrawn="1"/>
        </p:nvSpPr>
        <p:spPr>
          <a:xfrm>
            <a:off x="-148850" y="6404368"/>
            <a:ext cx="290244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latin typeface="DejaVuSans-Bold"/>
              </a:rPr>
              <a:t>ClimaMED - LIFE17 CCM/GR/000087</a:t>
            </a:r>
            <a:endParaRPr lang="el-GR" sz="900" dirty="0"/>
          </a:p>
        </p:txBody>
      </p:sp>
      <p:pic>
        <p:nvPicPr>
          <p:cNvPr id="1026" name="Picture 1" descr="NEW LOGO 2010">
            <a:extLst>
              <a:ext uri="{FF2B5EF4-FFF2-40B4-BE49-F238E27FC236}">
                <a16:creationId xmlns:a16="http://schemas.microsoft.com/office/drawing/2014/main" id="{42B23590-3E69-103B-25FF-5D235B4C9846}"/>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11043351" y="6339580"/>
            <a:ext cx="421494" cy="51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1607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6" y="6400800"/>
            <a:ext cx="12190413"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90413"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423" y="758952"/>
            <a:ext cx="1005971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423" y="4453128"/>
            <a:ext cx="1005971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F00A8D-62AF-4D50-A83F-11CCEA88206D}" type="slidenum">
              <a:rPr lang="el-GR" smtClean="0"/>
              <a:t>‹Nº›</a:t>
            </a:fld>
            <a:endParaRPr lang="el-GR"/>
          </a:p>
        </p:txBody>
      </p:sp>
      <p:cxnSp>
        <p:nvCxnSpPr>
          <p:cNvPr id="9" name="Straight Connector 8"/>
          <p:cNvCxnSpPr/>
          <p:nvPr/>
        </p:nvCxnSpPr>
        <p:spPr>
          <a:xfrm>
            <a:off x="1207815" y="4343400"/>
            <a:ext cx="987680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565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423" y="286604"/>
            <a:ext cx="1005971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421" y="1845734"/>
            <a:ext cx="4938403"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8730" y="1845735"/>
            <a:ext cx="4938403"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97423" y="6459786"/>
            <a:ext cx="2472593" cy="365125"/>
          </a:xfrm>
          <a:prstGeom prst="rect">
            <a:avLst/>
          </a:prstGeom>
        </p:spPr>
        <p:txBody>
          <a:bodyPr/>
          <a:lstStyle/>
          <a:p>
            <a:fld id="{31AB5A34-DC79-4869-90D6-BB6C3CFD84EF}" type="datetimeFigureOut">
              <a:rPr lang="el-GR" smtClean="0"/>
              <a:t>1/12/2023</a:t>
            </a:fld>
            <a:endParaRPr lang="el-G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F00A8D-62AF-4D50-A83F-11CCEA88206D}" type="slidenum">
              <a:rPr lang="el-GR" smtClean="0"/>
              <a:t>‹Nº›</a:t>
            </a:fld>
            <a:endParaRPr lang="el-GR"/>
          </a:p>
        </p:txBody>
      </p:sp>
    </p:spTree>
    <p:extLst>
      <p:ext uri="{BB962C8B-B14F-4D97-AF65-F5344CB8AC3E}">
        <p14:creationId xmlns:p14="http://schemas.microsoft.com/office/powerpoint/2010/main" val="656896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423" y="286604"/>
            <a:ext cx="1005971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423" y="1846052"/>
            <a:ext cx="4938403"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423" y="2582334"/>
            <a:ext cx="4938403"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730" y="1846052"/>
            <a:ext cx="4938403"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8730" y="2582334"/>
            <a:ext cx="4938403"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97423" y="6459786"/>
            <a:ext cx="2472593" cy="365125"/>
          </a:xfrm>
          <a:prstGeom prst="rect">
            <a:avLst/>
          </a:prstGeom>
        </p:spPr>
        <p:txBody>
          <a:bodyPr/>
          <a:lstStyle/>
          <a:p>
            <a:fld id="{31AB5A34-DC79-4869-90D6-BB6C3CFD84EF}" type="datetimeFigureOut">
              <a:rPr lang="el-GR" smtClean="0"/>
              <a:t>1/12/2023</a:t>
            </a:fld>
            <a:endParaRPr lang="el-G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F00A8D-62AF-4D50-A83F-11CCEA88206D}" type="slidenum">
              <a:rPr lang="el-GR" smtClean="0"/>
              <a:t>‹Nº›</a:t>
            </a:fld>
            <a:endParaRPr lang="el-GR"/>
          </a:p>
        </p:txBody>
      </p:sp>
      <p:pic>
        <p:nvPicPr>
          <p:cNvPr id="2" name="Picture 1">
            <a:extLst>
              <a:ext uri="{FF2B5EF4-FFF2-40B4-BE49-F238E27FC236}">
                <a16:creationId xmlns:a16="http://schemas.microsoft.com/office/drawing/2014/main" id="{4CE67041-A971-A789-5277-7F8A6ADE3E1B}"/>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a:xfrm>
            <a:off x="11213943" y="360222"/>
            <a:ext cx="768291" cy="535710"/>
          </a:xfrm>
          <a:prstGeom prst="rect">
            <a:avLst/>
          </a:prstGeom>
        </p:spPr>
      </p:pic>
    </p:spTree>
    <p:extLst>
      <p:ext uri="{BB962C8B-B14F-4D97-AF65-F5344CB8AC3E}">
        <p14:creationId xmlns:p14="http://schemas.microsoft.com/office/powerpoint/2010/main" val="1416889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97423" y="6459786"/>
            <a:ext cx="2472593" cy="365125"/>
          </a:xfrm>
          <a:prstGeom prst="rect">
            <a:avLst/>
          </a:prstGeom>
        </p:spPr>
        <p:txBody>
          <a:bodyPr/>
          <a:lstStyle/>
          <a:p>
            <a:fld id="{31AB5A34-DC79-4869-90D6-BB6C3CFD84EF}" type="datetimeFigureOut">
              <a:rPr lang="el-GR" smtClean="0"/>
              <a:t>1/12/2023</a:t>
            </a:fld>
            <a:endParaRPr lang="el-G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F00A8D-62AF-4D50-A83F-11CCEA88206D}" type="slidenum">
              <a:rPr lang="el-GR" smtClean="0"/>
              <a:t>‹Nº›</a:t>
            </a:fld>
            <a:endParaRPr lang="el-GR"/>
          </a:p>
        </p:txBody>
      </p:sp>
    </p:spTree>
    <p:extLst>
      <p:ext uri="{BB962C8B-B14F-4D97-AF65-F5344CB8AC3E}">
        <p14:creationId xmlns:p14="http://schemas.microsoft.com/office/powerpoint/2010/main" val="4280561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6" y="6400800"/>
            <a:ext cx="12190413"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Rectangle 5"/>
          <p:cNvSpPr/>
          <p:nvPr/>
        </p:nvSpPr>
        <p:spPr>
          <a:xfrm>
            <a:off x="15" y="6334316"/>
            <a:ext cx="12190413"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423" y="6459786"/>
            <a:ext cx="2472593" cy="365125"/>
          </a:xfrm>
          <a:prstGeom prst="rect">
            <a:avLst/>
          </a:prstGeom>
        </p:spPr>
        <p:txBody>
          <a:bodyPr/>
          <a:lstStyle/>
          <a:p>
            <a:fld id="{31AB5A34-DC79-4869-90D6-BB6C3CFD84EF}" type="datetimeFigureOut">
              <a:rPr lang="el-GR" smtClean="0"/>
              <a:t>1/12/2023</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95F00A8D-62AF-4D50-A83F-11CCEA88206D}" type="slidenum">
              <a:rPr lang="el-GR" smtClean="0"/>
              <a:t>‹Nº›</a:t>
            </a:fld>
            <a:endParaRPr lang="el-GR"/>
          </a:p>
        </p:txBody>
      </p:sp>
    </p:spTree>
    <p:extLst>
      <p:ext uri="{BB962C8B-B14F-4D97-AF65-F5344CB8AC3E}">
        <p14:creationId xmlns:p14="http://schemas.microsoft.com/office/powerpoint/2010/main" val="2319336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131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597" y="0"/>
            <a:ext cx="6401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59" y="594359"/>
            <a:ext cx="3200817"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1225" y="731520"/>
            <a:ext cx="6493086"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59" y="2926080"/>
            <a:ext cx="3200817"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73" y="6459786"/>
            <a:ext cx="2618851" cy="365125"/>
          </a:xfrm>
          <a:prstGeom prst="rect">
            <a:avLst/>
          </a:prstGeom>
        </p:spPr>
        <p:txBody>
          <a:bodyPr/>
          <a:lstStyle>
            <a:lvl1pPr algn="l">
              <a:defRPr/>
            </a:lvl1pPr>
          </a:lstStyle>
          <a:p>
            <a:fld id="{31AB5A34-DC79-4869-90D6-BB6C3CFD84EF}" type="datetimeFigureOut">
              <a:rPr lang="el-GR" smtClean="0"/>
              <a:t>1/12/2023</a:t>
            </a:fld>
            <a:endParaRPr lang="el-GR"/>
          </a:p>
        </p:txBody>
      </p:sp>
      <p:sp>
        <p:nvSpPr>
          <p:cNvPr id="6" name="Footer Placeholder 5"/>
          <p:cNvSpPr>
            <a:spLocks noGrp="1"/>
          </p:cNvSpPr>
          <p:nvPr>
            <p:ph type="ftr" sz="quarter" idx="11"/>
          </p:nvPr>
        </p:nvSpPr>
        <p:spPr>
          <a:xfrm>
            <a:off x="4801225" y="6459786"/>
            <a:ext cx="4648805"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5F00A8D-62AF-4D50-A83F-11CCEA88206D}" type="slidenum">
              <a:rPr lang="el-GR" smtClean="0"/>
              <a:t>‹Nº›</a:t>
            </a:fld>
            <a:endParaRPr lang="el-GR"/>
          </a:p>
        </p:txBody>
      </p:sp>
    </p:spTree>
    <p:extLst>
      <p:ext uri="{BB962C8B-B14F-4D97-AF65-F5344CB8AC3E}">
        <p14:creationId xmlns:p14="http://schemas.microsoft.com/office/powerpoint/2010/main" val="2495429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6010C2-F335-005E-B0E8-29C7BB7AFCA7}"/>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04282BD6-4FB6-D05A-07B8-EEAA8E22060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pie de página 3">
            <a:extLst>
              <a:ext uri="{FF2B5EF4-FFF2-40B4-BE49-F238E27FC236}">
                <a16:creationId xmlns:a16="http://schemas.microsoft.com/office/drawing/2014/main" id="{6028A602-9D27-128E-70D2-E15B5F3F165A}"/>
              </a:ext>
            </a:extLst>
          </p:cNvPr>
          <p:cNvSpPr>
            <a:spLocks noGrp="1"/>
          </p:cNvSpPr>
          <p:nvPr>
            <p:ph type="ftr" idx="10"/>
          </p:nvPr>
        </p:nvSpPr>
        <p:spPr/>
        <p:txBody>
          <a:bodyPr/>
          <a:lstStyle>
            <a:lvl1pPr>
              <a:defRPr/>
            </a:lvl1pPr>
          </a:lstStyle>
          <a:p>
            <a:endParaRPr lang="es-ES" altLang="es-ES"/>
          </a:p>
        </p:txBody>
      </p:sp>
      <p:sp>
        <p:nvSpPr>
          <p:cNvPr id="5" name="Marcador de número de diapositiva 4">
            <a:extLst>
              <a:ext uri="{FF2B5EF4-FFF2-40B4-BE49-F238E27FC236}">
                <a16:creationId xmlns:a16="http://schemas.microsoft.com/office/drawing/2014/main" id="{B820ECA3-B716-4A11-1E3E-3BA1C8704A29}"/>
              </a:ext>
            </a:extLst>
          </p:cNvPr>
          <p:cNvSpPr>
            <a:spLocks noGrp="1"/>
          </p:cNvSpPr>
          <p:nvPr>
            <p:ph type="sldNum" idx="11"/>
          </p:nvPr>
        </p:nvSpPr>
        <p:spPr/>
        <p:txBody>
          <a:bodyPr/>
          <a:lstStyle>
            <a:lvl1pPr>
              <a:defRPr/>
            </a:lvl1pPr>
          </a:lstStyle>
          <a:p>
            <a:fld id="{05931702-AA5A-4051-89B3-C4D898719678}" type="slidenum">
              <a:rPr lang="en-US" altLang="es-ES"/>
              <a:pPr/>
              <a:t>‹Nº›</a:t>
            </a:fld>
            <a:endParaRPr lang="en-US" altLang="es-ES"/>
          </a:p>
        </p:txBody>
      </p:sp>
    </p:spTree>
    <p:extLst>
      <p:ext uri="{BB962C8B-B14F-4D97-AF65-F5344CB8AC3E}">
        <p14:creationId xmlns:p14="http://schemas.microsoft.com/office/powerpoint/2010/main" val="40109012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90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90413"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424" y="5074920"/>
            <a:ext cx="10114962"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6" y="0"/>
            <a:ext cx="12193573"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423" y="5907024"/>
            <a:ext cx="10114581"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97423" y="6459786"/>
            <a:ext cx="2472593" cy="365125"/>
          </a:xfrm>
          <a:prstGeom prst="rect">
            <a:avLst/>
          </a:prstGeom>
        </p:spPr>
        <p:txBody>
          <a:bodyPr/>
          <a:lstStyle/>
          <a:p>
            <a:fld id="{31AB5A34-DC79-4869-90D6-BB6C3CFD84EF}" type="datetimeFigureOut">
              <a:rPr lang="el-GR" smtClean="0"/>
              <a:t>1/12/2023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5F00A8D-62AF-4D50-A83F-11CCEA88206D}" type="slidenum">
              <a:rPr lang="el-GR" smtClean="0"/>
              <a:t>‹Nº›</a:t>
            </a:fld>
            <a:endParaRPr lang="el-GR"/>
          </a:p>
        </p:txBody>
      </p:sp>
    </p:spTree>
    <p:extLst>
      <p:ext uri="{BB962C8B-B14F-4D97-AF65-F5344CB8AC3E}">
        <p14:creationId xmlns:p14="http://schemas.microsoft.com/office/powerpoint/2010/main" val="3212672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423" y="6459786"/>
            <a:ext cx="2472593" cy="365125"/>
          </a:xfrm>
          <a:prstGeom prst="rect">
            <a:avLst/>
          </a:prstGeom>
        </p:spPr>
        <p:txBody>
          <a:bodyPr/>
          <a:lstStyle/>
          <a:p>
            <a:fld id="{31AB5A34-DC79-4869-90D6-BB6C3CFD84EF}" type="datetimeFigureOut">
              <a:rPr lang="el-GR" smtClean="0"/>
              <a:t>1/12/2023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F00A8D-62AF-4D50-A83F-11CCEA88206D}" type="slidenum">
              <a:rPr lang="el-GR" smtClean="0"/>
              <a:t>‹Nº›</a:t>
            </a:fld>
            <a:endParaRPr lang="el-GR"/>
          </a:p>
        </p:txBody>
      </p:sp>
    </p:spTree>
    <p:extLst>
      <p:ext uri="{BB962C8B-B14F-4D97-AF65-F5344CB8AC3E}">
        <p14:creationId xmlns:p14="http://schemas.microsoft.com/office/powerpoint/2010/main" val="2577023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6" y="6400800"/>
            <a:ext cx="12190413"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90413"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6037" y="412302"/>
            <a:ext cx="2629242"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309" y="412302"/>
            <a:ext cx="7735307"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423" y="6459786"/>
            <a:ext cx="2472593" cy="365125"/>
          </a:xfrm>
          <a:prstGeom prst="rect">
            <a:avLst/>
          </a:prstGeom>
        </p:spPr>
        <p:txBody>
          <a:bodyPr/>
          <a:lstStyle/>
          <a:p>
            <a:fld id="{31AB5A34-DC79-4869-90D6-BB6C3CFD84EF}" type="datetimeFigureOut">
              <a:rPr lang="el-GR" smtClean="0"/>
              <a:t>1/12/2023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F00A8D-62AF-4D50-A83F-11CCEA88206D}" type="slidenum">
              <a:rPr lang="el-GR" smtClean="0"/>
              <a:t>‹Nº›</a:t>
            </a:fld>
            <a:endParaRPr lang="el-GR"/>
          </a:p>
        </p:txBody>
      </p:sp>
    </p:spTree>
    <p:extLst>
      <p:ext uri="{BB962C8B-B14F-4D97-AF65-F5344CB8AC3E}">
        <p14:creationId xmlns:p14="http://schemas.microsoft.com/office/powerpoint/2010/main" val="3245336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34F397-1CF9-4E15-9095-B40E538177A6}"/>
              </a:ext>
            </a:extLst>
          </p:cNvPr>
          <p:cNvSpPr>
            <a:spLocks noGrp="1"/>
          </p:cNvSpPr>
          <p:nvPr>
            <p:ph type="title"/>
          </p:nvPr>
        </p:nvSpPr>
        <p:spPr>
          <a:xfrm>
            <a:off x="831850" y="1709738"/>
            <a:ext cx="10517188" cy="2852737"/>
          </a:xfrm>
        </p:spPr>
        <p:txBody>
          <a:bodyPr/>
          <a:lstStyle>
            <a:lvl1pPr>
              <a:defRPr sz="6000"/>
            </a:lvl1p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ED596D53-CD6E-6F9E-ED26-5FDA1A0A9419}"/>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
        <p:nvSpPr>
          <p:cNvPr id="4" name="Marcador de pie de página 3">
            <a:extLst>
              <a:ext uri="{FF2B5EF4-FFF2-40B4-BE49-F238E27FC236}">
                <a16:creationId xmlns:a16="http://schemas.microsoft.com/office/drawing/2014/main" id="{329B4F0E-BF08-53A6-23E3-43F33525EECF}"/>
              </a:ext>
            </a:extLst>
          </p:cNvPr>
          <p:cNvSpPr>
            <a:spLocks noGrp="1"/>
          </p:cNvSpPr>
          <p:nvPr>
            <p:ph type="ftr" idx="10"/>
          </p:nvPr>
        </p:nvSpPr>
        <p:spPr/>
        <p:txBody>
          <a:bodyPr/>
          <a:lstStyle>
            <a:lvl1pPr>
              <a:defRPr/>
            </a:lvl1pPr>
          </a:lstStyle>
          <a:p>
            <a:endParaRPr lang="es-ES" altLang="es-ES"/>
          </a:p>
        </p:txBody>
      </p:sp>
      <p:sp>
        <p:nvSpPr>
          <p:cNvPr id="5" name="Marcador de número de diapositiva 4">
            <a:extLst>
              <a:ext uri="{FF2B5EF4-FFF2-40B4-BE49-F238E27FC236}">
                <a16:creationId xmlns:a16="http://schemas.microsoft.com/office/drawing/2014/main" id="{2D50DA97-64A6-0F24-4B44-5172A3F79698}"/>
              </a:ext>
            </a:extLst>
          </p:cNvPr>
          <p:cNvSpPr>
            <a:spLocks noGrp="1"/>
          </p:cNvSpPr>
          <p:nvPr>
            <p:ph type="sldNum" idx="11"/>
          </p:nvPr>
        </p:nvSpPr>
        <p:spPr/>
        <p:txBody>
          <a:bodyPr/>
          <a:lstStyle>
            <a:lvl1pPr>
              <a:defRPr/>
            </a:lvl1pPr>
          </a:lstStyle>
          <a:p>
            <a:fld id="{950BB4AC-DCA7-43C4-AE6B-67F6E01006B3}" type="slidenum">
              <a:rPr lang="en-US" altLang="es-ES"/>
              <a:pPr/>
              <a:t>‹Nº›</a:t>
            </a:fld>
            <a:endParaRPr lang="en-US" altLang="es-ES"/>
          </a:p>
        </p:txBody>
      </p:sp>
    </p:spTree>
    <p:extLst>
      <p:ext uri="{BB962C8B-B14F-4D97-AF65-F5344CB8AC3E}">
        <p14:creationId xmlns:p14="http://schemas.microsoft.com/office/powerpoint/2010/main" val="2799825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D6BC62-8F1A-CD23-85C0-96A0BAE25252}"/>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EB7B415F-A15F-0BBD-D591-4CBF46CFA91D}"/>
              </a:ext>
            </a:extLst>
          </p:cNvPr>
          <p:cNvSpPr>
            <a:spLocks noGrp="1"/>
          </p:cNvSpPr>
          <p:nvPr>
            <p:ph sz="half" idx="1"/>
          </p:nvPr>
        </p:nvSpPr>
        <p:spPr>
          <a:xfrm>
            <a:off x="1096963" y="1846263"/>
            <a:ext cx="4948237" cy="40147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a:extLst>
              <a:ext uri="{FF2B5EF4-FFF2-40B4-BE49-F238E27FC236}">
                <a16:creationId xmlns:a16="http://schemas.microsoft.com/office/drawing/2014/main" id="{E6B5BD24-E06E-B7B4-436C-0A632E14B71C}"/>
              </a:ext>
            </a:extLst>
          </p:cNvPr>
          <p:cNvSpPr>
            <a:spLocks noGrp="1"/>
          </p:cNvSpPr>
          <p:nvPr>
            <p:ph sz="half" idx="2"/>
          </p:nvPr>
        </p:nvSpPr>
        <p:spPr>
          <a:xfrm>
            <a:off x="6197600" y="1846263"/>
            <a:ext cx="4949825" cy="40147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pie de página 4">
            <a:extLst>
              <a:ext uri="{FF2B5EF4-FFF2-40B4-BE49-F238E27FC236}">
                <a16:creationId xmlns:a16="http://schemas.microsoft.com/office/drawing/2014/main" id="{CEC60E87-5BBD-5C25-3492-90FC31B3CAFE}"/>
              </a:ext>
            </a:extLst>
          </p:cNvPr>
          <p:cNvSpPr>
            <a:spLocks noGrp="1"/>
          </p:cNvSpPr>
          <p:nvPr>
            <p:ph type="ftr" idx="10"/>
          </p:nvPr>
        </p:nvSpPr>
        <p:spPr/>
        <p:txBody>
          <a:bodyPr/>
          <a:lstStyle>
            <a:lvl1pPr>
              <a:defRPr/>
            </a:lvl1pPr>
          </a:lstStyle>
          <a:p>
            <a:endParaRPr lang="es-ES" altLang="es-ES"/>
          </a:p>
        </p:txBody>
      </p:sp>
      <p:sp>
        <p:nvSpPr>
          <p:cNvPr id="6" name="Marcador de número de diapositiva 5">
            <a:extLst>
              <a:ext uri="{FF2B5EF4-FFF2-40B4-BE49-F238E27FC236}">
                <a16:creationId xmlns:a16="http://schemas.microsoft.com/office/drawing/2014/main" id="{9EB52DE8-54D1-F489-4875-5522B9733B94}"/>
              </a:ext>
            </a:extLst>
          </p:cNvPr>
          <p:cNvSpPr>
            <a:spLocks noGrp="1"/>
          </p:cNvSpPr>
          <p:nvPr>
            <p:ph type="sldNum" idx="11"/>
          </p:nvPr>
        </p:nvSpPr>
        <p:spPr/>
        <p:txBody>
          <a:bodyPr/>
          <a:lstStyle>
            <a:lvl1pPr>
              <a:defRPr/>
            </a:lvl1pPr>
          </a:lstStyle>
          <a:p>
            <a:fld id="{1FD1CB27-64C2-4A06-A483-10F55A6E63E5}" type="slidenum">
              <a:rPr lang="en-US" altLang="es-ES"/>
              <a:pPr/>
              <a:t>‹Nº›</a:t>
            </a:fld>
            <a:endParaRPr lang="en-US" altLang="es-ES"/>
          </a:p>
        </p:txBody>
      </p:sp>
    </p:spTree>
    <p:extLst>
      <p:ext uri="{BB962C8B-B14F-4D97-AF65-F5344CB8AC3E}">
        <p14:creationId xmlns:p14="http://schemas.microsoft.com/office/powerpoint/2010/main" val="1271217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87AC36-2BEB-D86C-9168-D9FE4424A2FE}"/>
              </a:ext>
            </a:extLst>
          </p:cNvPr>
          <p:cNvSpPr>
            <a:spLocks noGrp="1"/>
          </p:cNvSpPr>
          <p:nvPr>
            <p:ph type="title"/>
          </p:nvPr>
        </p:nvSpPr>
        <p:spPr>
          <a:xfrm>
            <a:off x="839788" y="365125"/>
            <a:ext cx="10517187" cy="1325563"/>
          </a:xfrm>
        </p:spPr>
        <p:txBody>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E012B702-2FC5-5209-5498-E61B73842E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CC72173-756F-D8E0-7ED6-0A982698F87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C31623AE-9F71-2D10-3DB0-13860B31B953}"/>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6253C7F-D644-CCBB-B63C-4AF4ADA07451}"/>
              </a:ext>
            </a:extLst>
          </p:cNvPr>
          <p:cNvSpPr>
            <a:spLocks noGrp="1"/>
          </p:cNvSpPr>
          <p:nvPr>
            <p:ph sz="quarter" idx="4"/>
          </p:nvPr>
        </p:nvSpPr>
        <p:spPr>
          <a:xfrm>
            <a:off x="6173788" y="2505075"/>
            <a:ext cx="51831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pie de página 6">
            <a:extLst>
              <a:ext uri="{FF2B5EF4-FFF2-40B4-BE49-F238E27FC236}">
                <a16:creationId xmlns:a16="http://schemas.microsoft.com/office/drawing/2014/main" id="{DBBCE83D-04FE-B027-1C56-6FE134883122}"/>
              </a:ext>
            </a:extLst>
          </p:cNvPr>
          <p:cNvSpPr>
            <a:spLocks noGrp="1"/>
          </p:cNvSpPr>
          <p:nvPr>
            <p:ph type="ftr" idx="10"/>
          </p:nvPr>
        </p:nvSpPr>
        <p:spPr/>
        <p:txBody>
          <a:bodyPr/>
          <a:lstStyle>
            <a:lvl1pPr>
              <a:defRPr/>
            </a:lvl1pPr>
          </a:lstStyle>
          <a:p>
            <a:endParaRPr lang="es-ES" altLang="es-ES"/>
          </a:p>
        </p:txBody>
      </p:sp>
      <p:sp>
        <p:nvSpPr>
          <p:cNvPr id="8" name="Marcador de número de diapositiva 7">
            <a:extLst>
              <a:ext uri="{FF2B5EF4-FFF2-40B4-BE49-F238E27FC236}">
                <a16:creationId xmlns:a16="http://schemas.microsoft.com/office/drawing/2014/main" id="{636ECD78-42BD-F5BF-AB1F-CD9105D0731A}"/>
              </a:ext>
            </a:extLst>
          </p:cNvPr>
          <p:cNvSpPr>
            <a:spLocks noGrp="1"/>
          </p:cNvSpPr>
          <p:nvPr>
            <p:ph type="sldNum" idx="11"/>
          </p:nvPr>
        </p:nvSpPr>
        <p:spPr/>
        <p:txBody>
          <a:bodyPr/>
          <a:lstStyle>
            <a:lvl1pPr>
              <a:defRPr/>
            </a:lvl1pPr>
          </a:lstStyle>
          <a:p>
            <a:fld id="{36D79513-FECE-4512-B2DF-E0896D581E6A}" type="slidenum">
              <a:rPr lang="en-US" altLang="es-ES"/>
              <a:pPr/>
              <a:t>‹Nº›</a:t>
            </a:fld>
            <a:endParaRPr lang="en-US" altLang="es-ES"/>
          </a:p>
        </p:txBody>
      </p:sp>
    </p:spTree>
    <p:extLst>
      <p:ext uri="{BB962C8B-B14F-4D97-AF65-F5344CB8AC3E}">
        <p14:creationId xmlns:p14="http://schemas.microsoft.com/office/powerpoint/2010/main" val="972716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E8287E-F935-D137-F523-3651C6006414}"/>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pie de página 2">
            <a:extLst>
              <a:ext uri="{FF2B5EF4-FFF2-40B4-BE49-F238E27FC236}">
                <a16:creationId xmlns:a16="http://schemas.microsoft.com/office/drawing/2014/main" id="{E8094798-FFE7-CD7C-B37A-0050DF075403}"/>
              </a:ext>
            </a:extLst>
          </p:cNvPr>
          <p:cNvSpPr>
            <a:spLocks noGrp="1"/>
          </p:cNvSpPr>
          <p:nvPr>
            <p:ph type="ftr" idx="10"/>
          </p:nvPr>
        </p:nvSpPr>
        <p:spPr/>
        <p:txBody>
          <a:bodyPr/>
          <a:lstStyle>
            <a:lvl1pPr>
              <a:defRPr/>
            </a:lvl1pPr>
          </a:lstStyle>
          <a:p>
            <a:endParaRPr lang="es-ES" altLang="es-ES"/>
          </a:p>
        </p:txBody>
      </p:sp>
      <p:sp>
        <p:nvSpPr>
          <p:cNvPr id="4" name="Marcador de número de diapositiva 3">
            <a:extLst>
              <a:ext uri="{FF2B5EF4-FFF2-40B4-BE49-F238E27FC236}">
                <a16:creationId xmlns:a16="http://schemas.microsoft.com/office/drawing/2014/main" id="{9546B567-5F45-E314-DC08-094C3177D2AD}"/>
              </a:ext>
            </a:extLst>
          </p:cNvPr>
          <p:cNvSpPr>
            <a:spLocks noGrp="1"/>
          </p:cNvSpPr>
          <p:nvPr>
            <p:ph type="sldNum" idx="11"/>
          </p:nvPr>
        </p:nvSpPr>
        <p:spPr/>
        <p:txBody>
          <a:bodyPr/>
          <a:lstStyle>
            <a:lvl1pPr>
              <a:defRPr/>
            </a:lvl1pPr>
          </a:lstStyle>
          <a:p>
            <a:fld id="{9E83C5E2-B7EB-4438-8D11-8CB70EA26BA3}" type="slidenum">
              <a:rPr lang="en-US" altLang="es-ES"/>
              <a:pPr/>
              <a:t>‹Nº›</a:t>
            </a:fld>
            <a:endParaRPr lang="en-US" altLang="es-ES"/>
          </a:p>
        </p:txBody>
      </p:sp>
    </p:spTree>
    <p:extLst>
      <p:ext uri="{BB962C8B-B14F-4D97-AF65-F5344CB8AC3E}">
        <p14:creationId xmlns:p14="http://schemas.microsoft.com/office/powerpoint/2010/main" val="1721502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F2A91CC6-A6B2-A76E-2AFB-8A88B9408060}"/>
              </a:ext>
            </a:extLst>
          </p:cNvPr>
          <p:cNvSpPr>
            <a:spLocks noGrp="1"/>
          </p:cNvSpPr>
          <p:nvPr>
            <p:ph type="ftr" idx="10"/>
          </p:nvPr>
        </p:nvSpPr>
        <p:spPr/>
        <p:txBody>
          <a:bodyPr/>
          <a:lstStyle>
            <a:lvl1pPr>
              <a:defRPr/>
            </a:lvl1pPr>
          </a:lstStyle>
          <a:p>
            <a:endParaRPr lang="es-ES" altLang="es-ES"/>
          </a:p>
        </p:txBody>
      </p:sp>
      <p:sp>
        <p:nvSpPr>
          <p:cNvPr id="3" name="Marcador de número de diapositiva 2">
            <a:extLst>
              <a:ext uri="{FF2B5EF4-FFF2-40B4-BE49-F238E27FC236}">
                <a16:creationId xmlns:a16="http://schemas.microsoft.com/office/drawing/2014/main" id="{BE7ABDAD-69D2-503F-8A97-A9C85F8CE494}"/>
              </a:ext>
            </a:extLst>
          </p:cNvPr>
          <p:cNvSpPr>
            <a:spLocks noGrp="1"/>
          </p:cNvSpPr>
          <p:nvPr>
            <p:ph type="sldNum" idx="11"/>
          </p:nvPr>
        </p:nvSpPr>
        <p:spPr/>
        <p:txBody>
          <a:bodyPr/>
          <a:lstStyle>
            <a:lvl1pPr>
              <a:defRPr/>
            </a:lvl1pPr>
          </a:lstStyle>
          <a:p>
            <a:fld id="{0AA551A6-B8FD-4ADD-94A5-AB8EC1BF1F8E}" type="slidenum">
              <a:rPr lang="en-US" altLang="es-ES"/>
              <a:pPr/>
              <a:t>‹Nº›</a:t>
            </a:fld>
            <a:endParaRPr lang="en-US" altLang="es-ES"/>
          </a:p>
        </p:txBody>
      </p:sp>
    </p:spTree>
    <p:extLst>
      <p:ext uri="{BB962C8B-B14F-4D97-AF65-F5344CB8AC3E}">
        <p14:creationId xmlns:p14="http://schemas.microsoft.com/office/powerpoint/2010/main" val="2685329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9DD49D-F94C-3E95-2E95-63004EAE3C54}"/>
              </a:ext>
            </a:extLst>
          </p:cNvPr>
          <p:cNvSpPr>
            <a:spLocks noGrp="1"/>
          </p:cNvSpPr>
          <p:nvPr>
            <p:ph type="title"/>
          </p:nvPr>
        </p:nvSpPr>
        <p:spPr>
          <a:xfrm>
            <a:off x="839788" y="457200"/>
            <a:ext cx="3932237" cy="1600200"/>
          </a:xfrm>
        </p:spPr>
        <p:txBody>
          <a:bodyPr/>
          <a:lstStyle>
            <a:lvl1pPr>
              <a:defRPr sz="3200"/>
            </a:lvl1p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25FFB6D5-B7D1-824E-C533-41BFAC7CE42D}"/>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a:extLst>
              <a:ext uri="{FF2B5EF4-FFF2-40B4-BE49-F238E27FC236}">
                <a16:creationId xmlns:a16="http://schemas.microsoft.com/office/drawing/2014/main" id="{00441940-AA2D-62BC-65F7-D6D6F3A2AC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pie de página 4">
            <a:extLst>
              <a:ext uri="{FF2B5EF4-FFF2-40B4-BE49-F238E27FC236}">
                <a16:creationId xmlns:a16="http://schemas.microsoft.com/office/drawing/2014/main" id="{6FE14BF9-7D88-F980-0499-C02D4682FB09}"/>
              </a:ext>
            </a:extLst>
          </p:cNvPr>
          <p:cNvSpPr>
            <a:spLocks noGrp="1"/>
          </p:cNvSpPr>
          <p:nvPr>
            <p:ph type="ftr" idx="10"/>
          </p:nvPr>
        </p:nvSpPr>
        <p:spPr/>
        <p:txBody>
          <a:bodyPr/>
          <a:lstStyle>
            <a:lvl1pPr>
              <a:defRPr/>
            </a:lvl1pPr>
          </a:lstStyle>
          <a:p>
            <a:endParaRPr lang="es-ES" altLang="es-ES"/>
          </a:p>
        </p:txBody>
      </p:sp>
      <p:sp>
        <p:nvSpPr>
          <p:cNvPr id="6" name="Marcador de número de diapositiva 5">
            <a:extLst>
              <a:ext uri="{FF2B5EF4-FFF2-40B4-BE49-F238E27FC236}">
                <a16:creationId xmlns:a16="http://schemas.microsoft.com/office/drawing/2014/main" id="{B2A90E33-04D5-AB49-D61C-733B37E9A02B}"/>
              </a:ext>
            </a:extLst>
          </p:cNvPr>
          <p:cNvSpPr>
            <a:spLocks noGrp="1"/>
          </p:cNvSpPr>
          <p:nvPr>
            <p:ph type="sldNum" idx="11"/>
          </p:nvPr>
        </p:nvSpPr>
        <p:spPr/>
        <p:txBody>
          <a:bodyPr/>
          <a:lstStyle>
            <a:lvl1pPr>
              <a:defRPr/>
            </a:lvl1pPr>
          </a:lstStyle>
          <a:p>
            <a:fld id="{5240C47F-2AD4-43FA-BDA7-7D7AAABD50DB}" type="slidenum">
              <a:rPr lang="en-US" altLang="es-ES"/>
              <a:pPr/>
              <a:t>‹Nº›</a:t>
            </a:fld>
            <a:endParaRPr lang="en-US" altLang="es-ES"/>
          </a:p>
        </p:txBody>
      </p:sp>
    </p:spTree>
    <p:extLst>
      <p:ext uri="{BB962C8B-B14F-4D97-AF65-F5344CB8AC3E}">
        <p14:creationId xmlns:p14="http://schemas.microsoft.com/office/powerpoint/2010/main" val="3645707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6FCF48-9AF5-D777-9B3C-A890DD427823}"/>
              </a:ext>
            </a:extLst>
          </p:cNvPr>
          <p:cNvSpPr>
            <a:spLocks noGrp="1"/>
          </p:cNvSpPr>
          <p:nvPr>
            <p:ph type="title"/>
          </p:nvPr>
        </p:nvSpPr>
        <p:spPr>
          <a:xfrm>
            <a:off x="839788" y="457200"/>
            <a:ext cx="3932237" cy="1600200"/>
          </a:xfrm>
        </p:spPr>
        <p:txBody>
          <a:bodyPr/>
          <a:lstStyle>
            <a:lvl1pPr>
              <a:defRPr sz="3200"/>
            </a:lvl1pPr>
          </a:lstStyle>
          <a:p>
            <a:r>
              <a:rPr lang="es-ES"/>
              <a:t>Haga clic para modificar el estilo de título del patrón</a:t>
            </a:r>
            <a:endParaRPr lang="en-GB"/>
          </a:p>
        </p:txBody>
      </p:sp>
      <p:sp>
        <p:nvSpPr>
          <p:cNvPr id="3" name="Marcador de posición de imagen 2">
            <a:extLst>
              <a:ext uri="{FF2B5EF4-FFF2-40B4-BE49-F238E27FC236}">
                <a16:creationId xmlns:a16="http://schemas.microsoft.com/office/drawing/2014/main" id="{3E60063D-2FD9-C397-C992-498A404702F2}"/>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F4644E14-908B-2F24-5D5D-EE3F00CED1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pie de página 4">
            <a:extLst>
              <a:ext uri="{FF2B5EF4-FFF2-40B4-BE49-F238E27FC236}">
                <a16:creationId xmlns:a16="http://schemas.microsoft.com/office/drawing/2014/main" id="{30EA9297-10C6-FBFA-C731-78326D698013}"/>
              </a:ext>
            </a:extLst>
          </p:cNvPr>
          <p:cNvSpPr>
            <a:spLocks noGrp="1"/>
          </p:cNvSpPr>
          <p:nvPr>
            <p:ph type="ftr" idx="10"/>
          </p:nvPr>
        </p:nvSpPr>
        <p:spPr/>
        <p:txBody>
          <a:bodyPr/>
          <a:lstStyle>
            <a:lvl1pPr>
              <a:defRPr/>
            </a:lvl1pPr>
          </a:lstStyle>
          <a:p>
            <a:endParaRPr lang="es-ES" altLang="es-ES"/>
          </a:p>
        </p:txBody>
      </p:sp>
      <p:sp>
        <p:nvSpPr>
          <p:cNvPr id="6" name="Marcador de número de diapositiva 5">
            <a:extLst>
              <a:ext uri="{FF2B5EF4-FFF2-40B4-BE49-F238E27FC236}">
                <a16:creationId xmlns:a16="http://schemas.microsoft.com/office/drawing/2014/main" id="{1F62C1A0-5E82-DFB7-E3C5-E1A67CD71C27}"/>
              </a:ext>
            </a:extLst>
          </p:cNvPr>
          <p:cNvSpPr>
            <a:spLocks noGrp="1"/>
          </p:cNvSpPr>
          <p:nvPr>
            <p:ph type="sldNum" idx="11"/>
          </p:nvPr>
        </p:nvSpPr>
        <p:spPr/>
        <p:txBody>
          <a:bodyPr/>
          <a:lstStyle>
            <a:lvl1pPr>
              <a:defRPr/>
            </a:lvl1pPr>
          </a:lstStyle>
          <a:p>
            <a:fld id="{E1A6B6ED-49D8-4E1D-99EB-7377109F7971}" type="slidenum">
              <a:rPr lang="en-US" altLang="es-ES"/>
              <a:pPr/>
              <a:t>‹Nº›</a:t>
            </a:fld>
            <a:endParaRPr lang="en-US" altLang="es-ES"/>
          </a:p>
        </p:txBody>
      </p:sp>
    </p:spTree>
    <p:extLst>
      <p:ext uri="{BB962C8B-B14F-4D97-AF65-F5344CB8AC3E}">
        <p14:creationId xmlns:p14="http://schemas.microsoft.com/office/powerpoint/2010/main" val="2549084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life-climamed.eu/home"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hyperlink" Target="https://life-climamed.eu/home"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39AD859E-1BA3-95D0-F7FE-88C8EDCCC671}"/>
              </a:ext>
            </a:extLst>
          </p:cNvPr>
          <p:cNvSpPr>
            <a:spLocks noChangeArrowheads="1"/>
          </p:cNvSpPr>
          <p:nvPr/>
        </p:nvSpPr>
        <p:spPr bwMode="auto">
          <a:xfrm>
            <a:off x="0" y="6334125"/>
            <a:ext cx="12192000" cy="66675"/>
          </a:xfrm>
          <a:prstGeom prst="rect">
            <a:avLst/>
          </a:prstGeom>
          <a:solidFill>
            <a:srgbClr val="99CB38"/>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cxnSp>
        <p:nvCxnSpPr>
          <p:cNvPr id="2050" name="AutoShape 2">
            <a:extLst>
              <a:ext uri="{FF2B5EF4-FFF2-40B4-BE49-F238E27FC236}">
                <a16:creationId xmlns:a16="http://schemas.microsoft.com/office/drawing/2014/main" id="{2862DF81-0937-2C2E-1300-BDDB667A3AB4}"/>
              </a:ext>
            </a:extLst>
          </p:cNvPr>
          <p:cNvCxnSpPr>
            <a:cxnSpLocks noChangeShapeType="1"/>
          </p:cNvCxnSpPr>
          <p:nvPr/>
        </p:nvCxnSpPr>
        <p:spPr bwMode="auto">
          <a:xfrm>
            <a:off x="1193800" y="1738313"/>
            <a:ext cx="9969500" cy="1587"/>
          </a:xfrm>
          <a:prstGeom prst="straightConnector1">
            <a:avLst/>
          </a:prstGeom>
          <a:noFill/>
          <a:ln w="6480" cap="flat">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2051" name="Picture 3">
            <a:extLst>
              <a:ext uri="{FF2B5EF4-FFF2-40B4-BE49-F238E27FC236}">
                <a16:creationId xmlns:a16="http://schemas.microsoft.com/office/drawing/2014/main" id="{3B294351-D9FF-F2BE-72F3-DC1F58531E6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9888" y="242888"/>
            <a:ext cx="1863725" cy="536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2" name="Rectangle 4">
            <a:extLst>
              <a:ext uri="{FF2B5EF4-FFF2-40B4-BE49-F238E27FC236}">
                <a16:creationId xmlns:a16="http://schemas.microsoft.com/office/drawing/2014/main" id="{78086C08-8BEA-904A-AA1E-5C80496F3512}"/>
              </a:ext>
            </a:extLst>
          </p:cNvPr>
          <p:cNvSpPr>
            <a:spLocks noChangeArrowheads="1"/>
          </p:cNvSpPr>
          <p:nvPr/>
        </p:nvSpPr>
        <p:spPr bwMode="auto">
          <a:xfrm>
            <a:off x="44450" y="6502400"/>
            <a:ext cx="2581275"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US" altLang="es-ES" sz="1200" u="sng">
                <a:solidFill>
                  <a:srgbClr val="CCCCFF"/>
                </a:solidFill>
                <a:latin typeface="Calibri" panose="020F0502020204030204" pitchFamily="34" charset="0"/>
                <a:hlinkClick r:id="rId14"/>
              </a:rPr>
              <a:t>https://life-climamed.eu/home</a:t>
            </a:r>
            <a:r>
              <a:rPr lang="en-US" altLang="es-ES" sz="1200">
                <a:solidFill>
                  <a:srgbClr val="FFFFFF"/>
                </a:solidFill>
                <a:latin typeface="Calibri" panose="020F0502020204030204" pitchFamily="34" charset="0"/>
              </a:rPr>
              <a:t> </a:t>
            </a:r>
          </a:p>
        </p:txBody>
      </p:sp>
      <p:sp>
        <p:nvSpPr>
          <p:cNvPr id="2053" name="Rectangle 5">
            <a:extLst>
              <a:ext uri="{FF2B5EF4-FFF2-40B4-BE49-F238E27FC236}">
                <a16:creationId xmlns:a16="http://schemas.microsoft.com/office/drawing/2014/main" id="{E3331EC2-5E47-22D7-60D8-92C5EB81230F}"/>
              </a:ext>
            </a:extLst>
          </p:cNvPr>
          <p:cNvSpPr>
            <a:spLocks noGrp="1" noChangeArrowheads="1"/>
          </p:cNvSpPr>
          <p:nvPr>
            <p:ph type="title"/>
          </p:nvPr>
        </p:nvSpPr>
        <p:spPr bwMode="auto">
          <a:xfrm>
            <a:off x="1096963" y="287338"/>
            <a:ext cx="10050462" cy="1443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s-ES"/>
              <a:t>Click to edit the title text format</a:t>
            </a:r>
          </a:p>
        </p:txBody>
      </p:sp>
      <p:sp>
        <p:nvSpPr>
          <p:cNvPr id="2054" name="Rectangle 6">
            <a:extLst>
              <a:ext uri="{FF2B5EF4-FFF2-40B4-BE49-F238E27FC236}">
                <a16:creationId xmlns:a16="http://schemas.microsoft.com/office/drawing/2014/main" id="{47A8DADC-13E1-8109-6C84-7A0834BEC431}"/>
              </a:ext>
            </a:extLst>
          </p:cNvPr>
          <p:cNvSpPr>
            <a:spLocks noGrp="1" noChangeArrowheads="1"/>
          </p:cNvSpPr>
          <p:nvPr>
            <p:ph type="body" idx="1"/>
          </p:nvPr>
        </p:nvSpPr>
        <p:spPr bwMode="auto">
          <a:xfrm>
            <a:off x="1096963" y="1846263"/>
            <a:ext cx="10050462" cy="401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altLang="es-ES"/>
              <a:t>Click to edit the outline text format</a:t>
            </a:r>
          </a:p>
          <a:p>
            <a:pPr lvl="1"/>
            <a:r>
              <a:rPr lang="en-GB" altLang="es-ES"/>
              <a:t>Second Outline Level</a:t>
            </a:r>
          </a:p>
          <a:p>
            <a:pPr lvl="2"/>
            <a:r>
              <a:rPr lang="en-GB" altLang="es-ES"/>
              <a:t>Third Outline Level</a:t>
            </a:r>
          </a:p>
          <a:p>
            <a:pPr lvl="3"/>
            <a:r>
              <a:rPr lang="en-GB" altLang="es-ES"/>
              <a:t>Fourth Outline Level</a:t>
            </a:r>
          </a:p>
          <a:p>
            <a:pPr lvl="4"/>
            <a:r>
              <a:rPr lang="en-GB" altLang="es-ES"/>
              <a:t>Fifth Outline Level</a:t>
            </a:r>
          </a:p>
          <a:p>
            <a:pPr lvl="4"/>
            <a:r>
              <a:rPr lang="en-GB" altLang="es-ES"/>
              <a:t>Sixth Outline Level</a:t>
            </a:r>
          </a:p>
          <a:p>
            <a:pPr lvl="4"/>
            <a:r>
              <a:rPr lang="en-GB" altLang="es-ES"/>
              <a:t>Seventh Outline Level</a:t>
            </a:r>
          </a:p>
        </p:txBody>
      </p:sp>
      <p:sp>
        <p:nvSpPr>
          <p:cNvPr id="2055" name="Rectangle 7">
            <a:extLst>
              <a:ext uri="{FF2B5EF4-FFF2-40B4-BE49-F238E27FC236}">
                <a16:creationId xmlns:a16="http://schemas.microsoft.com/office/drawing/2014/main" id="{172B6C14-F331-3020-FEFF-E96AFDAD057D}"/>
              </a:ext>
            </a:extLst>
          </p:cNvPr>
          <p:cNvSpPr>
            <a:spLocks noGrp="1" noChangeArrowheads="1"/>
          </p:cNvSpPr>
          <p:nvPr>
            <p:ph type="ftr"/>
          </p:nvPr>
        </p:nvSpPr>
        <p:spPr bwMode="auto">
          <a:xfrm>
            <a:off x="3686175" y="6459538"/>
            <a:ext cx="4814888" cy="35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lnSpc>
                <a:spcPct val="10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400">
                <a:solidFill>
                  <a:srgbClr val="000000"/>
                </a:solidFill>
                <a:latin typeface="Times New Roman" panose="02020603050405020304" pitchFamily="18" charset="0"/>
                <a:cs typeface="Segoe UI" panose="020B0502040204020203" pitchFamily="34" charset="0"/>
              </a:defRPr>
            </a:lvl1pPr>
          </a:lstStyle>
          <a:p>
            <a:endParaRPr lang="es-ES" altLang="es-ES"/>
          </a:p>
        </p:txBody>
      </p:sp>
      <p:sp>
        <p:nvSpPr>
          <p:cNvPr id="2056" name="Rectangle 8">
            <a:extLst>
              <a:ext uri="{FF2B5EF4-FFF2-40B4-BE49-F238E27FC236}">
                <a16:creationId xmlns:a16="http://schemas.microsoft.com/office/drawing/2014/main" id="{B538A3FD-245B-1220-DBFD-0D1F265DD9E1}"/>
              </a:ext>
            </a:extLst>
          </p:cNvPr>
          <p:cNvSpPr>
            <a:spLocks noGrp="1" noChangeArrowheads="1"/>
          </p:cNvSpPr>
          <p:nvPr>
            <p:ph type="sldNum"/>
          </p:nvPr>
        </p:nvSpPr>
        <p:spPr bwMode="auto">
          <a:xfrm>
            <a:off x="9899650" y="6459538"/>
            <a:ext cx="1303338" cy="35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hangingPunct="1">
              <a:lnSpc>
                <a:spcPct val="10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100">
                <a:solidFill>
                  <a:srgbClr val="FFFFFF"/>
                </a:solidFill>
                <a:latin typeface="+mn-lt"/>
                <a:cs typeface="Segoe UI" panose="020B0502040204020203" pitchFamily="34" charset="0"/>
              </a:defRPr>
            </a:lvl1pPr>
          </a:lstStyle>
          <a:p>
            <a:fld id="{2E93BE0F-68C0-405E-B0E0-F90A7A2A3C1F}" type="slidenum">
              <a:rPr lang="en-US" altLang="es-ES"/>
              <a:pPr/>
              <a:t>‹Nº›</a:t>
            </a:fld>
            <a:endParaRPr lang="en-US" altLang="es-ES"/>
          </a:p>
        </p:txBody>
      </p:sp>
      <p:pic>
        <p:nvPicPr>
          <p:cNvPr id="2057" name="Picture 9">
            <a:extLst>
              <a:ext uri="{FF2B5EF4-FFF2-40B4-BE49-F238E27FC236}">
                <a16:creationId xmlns:a16="http://schemas.microsoft.com/office/drawing/2014/main" id="{2142AAC3-F446-D904-095A-3BBC39C59C5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9888" y="242888"/>
            <a:ext cx="1863725" cy="536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8" name="Rectangle 10">
            <a:extLst>
              <a:ext uri="{FF2B5EF4-FFF2-40B4-BE49-F238E27FC236}">
                <a16:creationId xmlns:a16="http://schemas.microsoft.com/office/drawing/2014/main" id="{8D7B54C8-3772-802C-DBC5-509BF40A8B1D}"/>
              </a:ext>
            </a:extLst>
          </p:cNvPr>
          <p:cNvSpPr>
            <a:spLocks noChangeArrowheads="1"/>
          </p:cNvSpPr>
          <p:nvPr/>
        </p:nvSpPr>
        <p:spPr bwMode="auto">
          <a:xfrm>
            <a:off x="44450" y="6502400"/>
            <a:ext cx="2581275"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en-US" altLang="es-ES" sz="1200" u="sng">
                <a:solidFill>
                  <a:srgbClr val="CCCCFF"/>
                </a:solidFill>
                <a:latin typeface="Calibri" panose="020F0502020204030204" pitchFamily="34" charset="0"/>
                <a:hlinkClick r:id="rId14"/>
              </a:rPr>
              <a:t>https://life-climamed.eu/home</a:t>
            </a:r>
            <a:r>
              <a:rPr lang="en-US" altLang="es-ES" sz="1200">
                <a:solidFill>
                  <a:srgbClr val="FFFFFF"/>
                </a:solidFill>
                <a:latin typeface="Calibri" panose="020F0502020204030204" pitchFamily="34" charset="0"/>
              </a:rPr>
              <a:t> </a:t>
            </a:r>
          </a:p>
        </p:txBody>
      </p:sp>
      <p:sp>
        <p:nvSpPr>
          <p:cNvPr id="2059" name="Rectangle 11">
            <a:extLst>
              <a:ext uri="{FF2B5EF4-FFF2-40B4-BE49-F238E27FC236}">
                <a16:creationId xmlns:a16="http://schemas.microsoft.com/office/drawing/2014/main" id="{749D3535-5512-E043-1911-52DFC2D4EFC9}"/>
              </a:ext>
            </a:extLst>
          </p:cNvPr>
          <p:cNvSpPr>
            <a:spLocks noChangeArrowheads="1"/>
          </p:cNvSpPr>
          <p:nvPr/>
        </p:nvSpPr>
        <p:spPr bwMode="auto">
          <a:xfrm>
            <a:off x="3175" y="6321425"/>
            <a:ext cx="12188825" cy="536575"/>
          </a:xfrm>
          <a:prstGeom prst="rect">
            <a:avLst/>
          </a:prstGeom>
          <a:solidFill>
            <a:srgbClr val="63A53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60" name="Rectangle 12">
            <a:extLst>
              <a:ext uri="{FF2B5EF4-FFF2-40B4-BE49-F238E27FC236}">
                <a16:creationId xmlns:a16="http://schemas.microsoft.com/office/drawing/2014/main" id="{32E5C7E5-3B2D-C4F4-A296-281E106E6E08}"/>
              </a:ext>
            </a:extLst>
          </p:cNvPr>
          <p:cNvSpPr>
            <a:spLocks noChangeArrowheads="1"/>
          </p:cNvSpPr>
          <p:nvPr/>
        </p:nvSpPr>
        <p:spPr bwMode="auto">
          <a:xfrm>
            <a:off x="9263063" y="6413500"/>
            <a:ext cx="22510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s-ES" sz="900">
                <a:solidFill>
                  <a:srgbClr val="FFFFFF"/>
                </a:solidFill>
                <a:latin typeface="Bahnschrift SemiLight" panose="020B0502040204020203" pitchFamily="34" charset="0"/>
              </a:rPr>
              <a:t>www.envitech.org</a:t>
            </a:r>
          </a:p>
        </p:txBody>
      </p:sp>
      <p:pic>
        <p:nvPicPr>
          <p:cNvPr id="2061" name="Picture 13">
            <a:extLst>
              <a:ext uri="{FF2B5EF4-FFF2-40B4-BE49-F238E27FC236}">
                <a16:creationId xmlns:a16="http://schemas.microsoft.com/office/drawing/2014/main" id="{B3E86A9D-A9F5-4EF3-3D8D-ABBB2556D33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514138" y="6369050"/>
            <a:ext cx="573087" cy="436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62" name="Rectangle 14">
            <a:extLst>
              <a:ext uri="{FF2B5EF4-FFF2-40B4-BE49-F238E27FC236}">
                <a16:creationId xmlns:a16="http://schemas.microsoft.com/office/drawing/2014/main" id="{387BC4DD-F70B-D01A-E92F-D6DCBF2A4F19}"/>
              </a:ext>
            </a:extLst>
          </p:cNvPr>
          <p:cNvSpPr>
            <a:spLocks noChangeArrowheads="1"/>
          </p:cNvSpPr>
          <p:nvPr/>
        </p:nvSpPr>
        <p:spPr bwMode="auto">
          <a:xfrm>
            <a:off x="-149225" y="6403975"/>
            <a:ext cx="29019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s-ES" sz="900">
                <a:solidFill>
                  <a:srgbClr val="FFFFFF"/>
                </a:solidFill>
                <a:latin typeface="DejaVuSans-Bold" charset="0"/>
              </a:rPr>
              <a:t>ClimaMED - LIFE17 CCM/GR/000087</a:t>
            </a:r>
          </a:p>
        </p:txBody>
      </p:sp>
      <p:pic>
        <p:nvPicPr>
          <p:cNvPr id="2063" name="Picture 15">
            <a:extLst>
              <a:ext uri="{FF2B5EF4-FFF2-40B4-BE49-F238E27FC236}">
                <a16:creationId xmlns:a16="http://schemas.microsoft.com/office/drawing/2014/main" id="{03C50EEC-27E9-F40D-3825-D8CB466FA62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042650" y="6338888"/>
            <a:ext cx="420688" cy="5159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49263" rtl="0" fontAlgn="base">
        <a:lnSpc>
          <a:spcPct val="83000"/>
        </a:lnSpc>
        <a:spcBef>
          <a:spcPts val="63"/>
        </a:spcBef>
        <a:spcAft>
          <a:spcPts val="63"/>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83000"/>
        </a:lnSpc>
        <a:spcBef>
          <a:spcPts val="63"/>
        </a:spcBef>
        <a:spcAft>
          <a:spcPts val="6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marL="1143000" indent="-228600" algn="l" defTabSz="449263" rtl="0" fontAlgn="base">
        <a:lnSpc>
          <a:spcPct val="83000"/>
        </a:lnSpc>
        <a:spcBef>
          <a:spcPts val="63"/>
        </a:spcBef>
        <a:spcAft>
          <a:spcPts val="6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marL="1600200" indent="-228600" algn="l" defTabSz="449263" rtl="0" fontAlgn="base">
        <a:lnSpc>
          <a:spcPct val="83000"/>
        </a:lnSpc>
        <a:spcBef>
          <a:spcPts val="63"/>
        </a:spcBef>
        <a:spcAft>
          <a:spcPts val="6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marL="2057400" indent="-228600" algn="l" defTabSz="449263" rtl="0" fontAlgn="base">
        <a:lnSpc>
          <a:spcPct val="83000"/>
        </a:lnSpc>
        <a:spcBef>
          <a:spcPts val="63"/>
        </a:spcBef>
        <a:spcAft>
          <a:spcPts val="6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83000"/>
        </a:lnSpc>
        <a:spcBef>
          <a:spcPts val="63"/>
        </a:spcBef>
        <a:spcAft>
          <a:spcPts val="6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83000"/>
        </a:lnSpc>
        <a:spcBef>
          <a:spcPts val="63"/>
        </a:spcBef>
        <a:spcAft>
          <a:spcPts val="6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83000"/>
        </a:lnSpc>
        <a:spcBef>
          <a:spcPts val="63"/>
        </a:spcBef>
        <a:spcAft>
          <a:spcPts val="6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83000"/>
        </a:lnSpc>
        <a:spcBef>
          <a:spcPts val="63"/>
        </a:spcBef>
        <a:spcAft>
          <a:spcPts val="63"/>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lnSpc>
          <a:spcPct val="75000"/>
        </a:lnSpc>
        <a:spcBef>
          <a:spcPts val="1475"/>
        </a:spcBef>
        <a:spcAft>
          <a:spcPts val="63"/>
        </a:spcAft>
        <a:buClr>
          <a:srgbClr val="000000"/>
        </a:buClr>
        <a:buSzPct val="100000"/>
        <a:buFont typeface="Times New Roman" panose="02020603050405020304" pitchFamily="18" charset="0"/>
        <a:defRPr sz="2000" kern="1200">
          <a:solidFill>
            <a:srgbClr val="404040"/>
          </a:solidFill>
          <a:latin typeface="+mn-lt"/>
          <a:ea typeface="+mn-ea"/>
          <a:cs typeface="+mn-cs"/>
        </a:defRPr>
      </a:lvl1pPr>
      <a:lvl2pPr marL="742950" indent="-285750" algn="l" defTabSz="449263" rtl="0" fontAlgn="base">
        <a:lnSpc>
          <a:spcPct val="75000"/>
        </a:lnSpc>
        <a:spcBef>
          <a:spcPts val="1188"/>
        </a:spcBef>
        <a:spcAft>
          <a:spcPts val="63"/>
        </a:spcAft>
        <a:buClr>
          <a:srgbClr val="000000"/>
        </a:buClr>
        <a:buSzPct val="100000"/>
        <a:buFont typeface="Times New Roman" panose="02020603050405020304" pitchFamily="18" charset="0"/>
        <a:defRPr sz="1400" kern="1200">
          <a:solidFill>
            <a:srgbClr val="404040"/>
          </a:solidFill>
          <a:latin typeface="+mn-lt"/>
          <a:ea typeface="+mn-ea"/>
          <a:cs typeface="+mn-cs"/>
        </a:defRPr>
      </a:lvl2pPr>
      <a:lvl3pPr marL="1143000" indent="-228600" algn="l" defTabSz="449263" rtl="0" fontAlgn="base">
        <a:lnSpc>
          <a:spcPct val="75000"/>
        </a:lnSpc>
        <a:spcBef>
          <a:spcPts val="913"/>
        </a:spcBef>
        <a:spcAft>
          <a:spcPts val="63"/>
        </a:spcAft>
        <a:buClr>
          <a:srgbClr val="000000"/>
        </a:buClr>
        <a:buSzPct val="100000"/>
        <a:buFont typeface="Times New Roman" panose="02020603050405020304" pitchFamily="18" charset="0"/>
        <a:defRPr sz="1400" kern="1200">
          <a:solidFill>
            <a:srgbClr val="404040"/>
          </a:solidFill>
          <a:latin typeface="+mn-lt"/>
          <a:ea typeface="+mn-ea"/>
          <a:cs typeface="+mn-cs"/>
        </a:defRPr>
      </a:lvl3pPr>
      <a:lvl4pPr marL="1600200" indent="-228600" algn="l" defTabSz="449263" rtl="0" fontAlgn="base">
        <a:lnSpc>
          <a:spcPct val="75000"/>
        </a:lnSpc>
        <a:spcBef>
          <a:spcPts val="625"/>
        </a:spcBef>
        <a:spcAft>
          <a:spcPts val="63"/>
        </a:spcAft>
        <a:buClr>
          <a:srgbClr val="000000"/>
        </a:buClr>
        <a:buSzPct val="100000"/>
        <a:buFont typeface="Times New Roman" panose="02020603050405020304" pitchFamily="18" charset="0"/>
        <a:defRPr sz="1400" kern="1200">
          <a:solidFill>
            <a:srgbClr val="404040"/>
          </a:solidFill>
          <a:latin typeface="+mn-lt"/>
          <a:ea typeface="+mn-ea"/>
          <a:cs typeface="+mn-cs"/>
        </a:defRPr>
      </a:lvl4pPr>
      <a:lvl5pPr marL="2057400" indent="-228600" algn="l" defTabSz="449263" rtl="0" fontAlgn="base">
        <a:lnSpc>
          <a:spcPct val="75000"/>
        </a:lnSpc>
        <a:spcBef>
          <a:spcPts val="338"/>
        </a:spcBef>
        <a:spcAft>
          <a:spcPts val="63"/>
        </a:spcAft>
        <a:buClr>
          <a:srgbClr val="000000"/>
        </a:buClr>
        <a:buSzPct val="100000"/>
        <a:buFont typeface="Times New Roman" panose="02020603050405020304" pitchFamily="18" charset="0"/>
        <a:defRPr sz="20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6" y="6334316"/>
            <a:ext cx="12193573"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423" y="286604"/>
            <a:ext cx="1005971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423" y="1845734"/>
            <a:ext cx="1005971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686665" y="6459786"/>
            <a:ext cx="4823432"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9901748" y="6459786"/>
            <a:ext cx="1312196" cy="365125"/>
          </a:xfrm>
          <a:prstGeom prst="rect">
            <a:avLst/>
          </a:prstGeom>
        </p:spPr>
        <p:txBody>
          <a:bodyPr vert="horz" lIns="91440" tIns="45720" rIns="91440" bIns="45720" rtlCol="0" anchor="ctr"/>
          <a:lstStyle>
            <a:lvl1pPr algn="r">
              <a:defRPr sz="1050">
                <a:solidFill>
                  <a:srgbClr val="FFFFFF"/>
                </a:solidFill>
              </a:defRPr>
            </a:lvl1pPr>
          </a:lstStyle>
          <a:p>
            <a:fld id="{21A410FD-FD70-416D-B501-19460E02587D}" type="slidenum">
              <a:rPr lang="el-GR" smtClean="0"/>
              <a:t>‹Nº›</a:t>
            </a:fld>
            <a:endParaRPr lang="el-GR"/>
          </a:p>
        </p:txBody>
      </p:sp>
      <p:cxnSp>
        <p:nvCxnSpPr>
          <p:cNvPr id="10" name="Straight Connector 9"/>
          <p:cNvCxnSpPr/>
          <p:nvPr/>
        </p:nvCxnSpPr>
        <p:spPr>
          <a:xfrm>
            <a:off x="1193688" y="1737845"/>
            <a:ext cx="996825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4710051-0DC9-ED09-6786-70B3DB2DFF0B}"/>
              </a:ext>
            </a:extLst>
          </p:cNvPr>
          <p:cNvPicPr>
            <a:picLocks noChangeAspect="1"/>
          </p:cNvPicPr>
          <p:nvPr userDrawn="1"/>
        </p:nvPicPr>
        <p:blipFill>
          <a:blip r:embed="rId13"/>
          <a:stretch>
            <a:fillRect/>
          </a:stretch>
        </p:blipFill>
        <p:spPr>
          <a:xfrm>
            <a:off x="369841" y="243278"/>
            <a:ext cx="1865064" cy="536892"/>
          </a:xfrm>
          <a:prstGeom prst="rect">
            <a:avLst/>
          </a:prstGeom>
        </p:spPr>
      </p:pic>
      <p:sp>
        <p:nvSpPr>
          <p:cNvPr id="12" name="TextBox 11">
            <a:extLst>
              <a:ext uri="{FF2B5EF4-FFF2-40B4-BE49-F238E27FC236}">
                <a16:creationId xmlns:a16="http://schemas.microsoft.com/office/drawing/2014/main" id="{EAD64745-E23A-0D2C-65A4-62F11DCDF1E0}"/>
              </a:ext>
            </a:extLst>
          </p:cNvPr>
          <p:cNvSpPr txBox="1"/>
          <p:nvPr userDrawn="1"/>
        </p:nvSpPr>
        <p:spPr>
          <a:xfrm>
            <a:off x="44380" y="6502112"/>
            <a:ext cx="2582393" cy="264047"/>
          </a:xfrm>
          <a:prstGeom prst="rect">
            <a:avLst/>
          </a:prstGeom>
          <a:noFill/>
        </p:spPr>
        <p:txBody>
          <a:bodyPr wrap="square" rtlCol="0">
            <a:spAutoFit/>
          </a:bodyPr>
          <a:lstStyle/>
          <a:p>
            <a:r>
              <a:rPr lang="en-US" sz="1200" dirty="0">
                <a:solidFill>
                  <a:schemeClr val="bg1"/>
                </a:solidFill>
                <a:hlinkClick r:id="rId14">
                  <a:extLst>
                    <a:ext uri="{A12FA001-AC4F-418D-AE19-62706E023703}">
                      <ahyp:hlinkClr xmlns:ahyp="http://schemas.microsoft.com/office/drawing/2018/hyperlinkcolor" val="tx"/>
                    </a:ext>
                  </a:extLst>
                </a:hlinkClick>
              </a:rPr>
              <a:t>https://life-climamed.eu/home</a:t>
            </a:r>
            <a:r>
              <a:rPr lang="en-US" sz="1200" dirty="0">
                <a:solidFill>
                  <a:schemeClr val="bg1"/>
                </a:solidFill>
              </a:rPr>
              <a:t> </a:t>
            </a:r>
            <a:endParaRPr lang="el-GR" sz="1200" dirty="0">
              <a:solidFill>
                <a:schemeClr val="bg1"/>
              </a:solidFill>
            </a:endParaRPr>
          </a:p>
        </p:txBody>
      </p:sp>
    </p:spTree>
    <p:extLst>
      <p:ext uri="{BB962C8B-B14F-4D97-AF65-F5344CB8AC3E}">
        <p14:creationId xmlns:p14="http://schemas.microsoft.com/office/powerpoint/2010/main" val="29648925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life-climamed.eu/home"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68AC-87F1-46EF-9900-1E7DBDD38260}"/>
              </a:ext>
            </a:extLst>
          </p:cNvPr>
          <p:cNvSpPr>
            <a:spLocks noGrp="1"/>
          </p:cNvSpPr>
          <p:nvPr>
            <p:ph type="ctrTitle"/>
          </p:nvPr>
        </p:nvSpPr>
        <p:spPr>
          <a:xfrm>
            <a:off x="2572755" y="1751278"/>
            <a:ext cx="8915399" cy="2216874"/>
          </a:xfrm>
        </p:spPr>
        <p:txBody>
          <a:bodyPr>
            <a:noAutofit/>
          </a:bodyPr>
          <a:lstStyle/>
          <a:p>
            <a:pPr algn="ctr" defTabSz="457200">
              <a:lnSpc>
                <a:spcPct val="100000"/>
              </a:lnSpc>
              <a:spcBef>
                <a:spcPts val="0"/>
              </a:spcBef>
              <a:defRPr/>
            </a:pPr>
            <a:br>
              <a:rPr lang="el-GR" sz="1800" b="1" spc="0" dirty="0">
                <a:solidFill>
                  <a:schemeClr val="tx1"/>
                </a:solidFill>
                <a:cs typeface="Calibri" panose="020F0502020204030204" pitchFamily="34" charset="0"/>
              </a:rPr>
            </a:br>
            <a:endParaRPr lang="el-GR" sz="2400" spc="0" dirty="0">
              <a:solidFill>
                <a:schemeClr val="tx1"/>
              </a:solidFill>
              <a:cs typeface="+mn-cs"/>
            </a:endParaRPr>
          </a:p>
        </p:txBody>
      </p:sp>
      <p:sp>
        <p:nvSpPr>
          <p:cNvPr id="3" name="Subtitle 2">
            <a:extLst>
              <a:ext uri="{FF2B5EF4-FFF2-40B4-BE49-F238E27FC236}">
                <a16:creationId xmlns:a16="http://schemas.microsoft.com/office/drawing/2014/main" id="{7873D27E-DD8D-453A-8454-9C48BA1EEC92}"/>
              </a:ext>
            </a:extLst>
          </p:cNvPr>
          <p:cNvSpPr>
            <a:spLocks noGrp="1"/>
          </p:cNvSpPr>
          <p:nvPr>
            <p:ph type="subTitle" idx="1"/>
          </p:nvPr>
        </p:nvSpPr>
        <p:spPr>
          <a:xfrm>
            <a:off x="9208338" y="5548005"/>
            <a:ext cx="2984456" cy="954107"/>
          </a:xfrm>
        </p:spPr>
        <p:txBody>
          <a:bodyPr>
            <a:normAutofit/>
          </a:bodyPr>
          <a:lstStyle/>
          <a:p>
            <a:pPr algn="r">
              <a:spcBef>
                <a:spcPts val="0"/>
              </a:spcBef>
            </a:pPr>
            <a:r>
              <a:rPr lang="en-US" sz="1400" b="1" dirty="0">
                <a:solidFill>
                  <a:srgbClr val="00B050"/>
                </a:solidFill>
              </a:rPr>
              <a:t> </a:t>
            </a:r>
          </a:p>
          <a:p>
            <a:pPr algn="r">
              <a:spcBef>
                <a:spcPts val="0"/>
              </a:spcBef>
            </a:pPr>
            <a:r>
              <a:rPr lang="en-US" sz="2000" dirty="0"/>
              <a:t> </a:t>
            </a:r>
            <a:endParaRPr lang="el-GR" sz="2000" dirty="0"/>
          </a:p>
        </p:txBody>
      </p:sp>
      <p:sp>
        <p:nvSpPr>
          <p:cNvPr id="4" name="TextBox 3">
            <a:extLst>
              <a:ext uri="{FF2B5EF4-FFF2-40B4-BE49-F238E27FC236}">
                <a16:creationId xmlns:a16="http://schemas.microsoft.com/office/drawing/2014/main" id="{D120558A-3E93-458F-8EDA-90A2F6A0ED5F}"/>
              </a:ext>
            </a:extLst>
          </p:cNvPr>
          <p:cNvSpPr txBox="1"/>
          <p:nvPr/>
        </p:nvSpPr>
        <p:spPr>
          <a:xfrm>
            <a:off x="45169" y="6502112"/>
            <a:ext cx="2582057" cy="276999"/>
          </a:xfrm>
          <a:prstGeom prst="rect">
            <a:avLst/>
          </a:prstGeom>
          <a:noFill/>
        </p:spPr>
        <p:txBody>
          <a:bodyPr wrap="square" rtlCol="0">
            <a:spAutoFit/>
          </a:bodyPr>
          <a:lstStyle/>
          <a:p>
            <a:pPr defTabSz="457200" fontAlgn="auto" hangingPunct="1">
              <a:lnSpc>
                <a:spcPct val="100000"/>
              </a:lnSpc>
              <a:spcBef>
                <a:spcPts val="0"/>
              </a:spcBef>
              <a:spcAft>
                <a:spcPts val="0"/>
              </a:spcAft>
              <a:buClrTx/>
              <a:buSzTx/>
            </a:pPr>
            <a:r>
              <a:rPr lang="en-US" sz="1200" dirty="0">
                <a:solidFill>
                  <a:prstClr val="white"/>
                </a:solidFill>
                <a:latin typeface="Calibri" panose="020F0502020204030204"/>
                <a:ea typeface="+mn-ea"/>
                <a:hlinkClick r:id="rId2">
                  <a:extLst>
                    <a:ext uri="{A12FA001-AC4F-418D-AE19-62706E023703}">
                      <ahyp:hlinkClr xmlns:ahyp="http://schemas.microsoft.com/office/drawing/2018/hyperlinkcolor" val="tx"/>
                    </a:ext>
                  </a:extLst>
                </a:hlinkClick>
              </a:rPr>
              <a:t>https://life-climamed.eu/home</a:t>
            </a:r>
            <a:r>
              <a:rPr lang="en-US" sz="1200" dirty="0">
                <a:solidFill>
                  <a:prstClr val="white"/>
                </a:solidFill>
                <a:latin typeface="Calibri" panose="020F0502020204030204"/>
                <a:ea typeface="+mn-ea"/>
              </a:rPr>
              <a:t> </a:t>
            </a:r>
            <a:endParaRPr lang="el-GR" sz="1200" dirty="0">
              <a:solidFill>
                <a:prstClr val="white"/>
              </a:solidFill>
              <a:latin typeface="Calibri" panose="020F0502020204030204"/>
              <a:ea typeface="+mn-ea"/>
            </a:endParaRPr>
          </a:p>
        </p:txBody>
      </p:sp>
      <p:sp>
        <p:nvSpPr>
          <p:cNvPr id="10" name="TextBox 9">
            <a:extLst>
              <a:ext uri="{FF2B5EF4-FFF2-40B4-BE49-F238E27FC236}">
                <a16:creationId xmlns:a16="http://schemas.microsoft.com/office/drawing/2014/main" id="{17EEBB8B-AE4A-D4DC-8CF7-6B98C4474F9D}"/>
              </a:ext>
            </a:extLst>
          </p:cNvPr>
          <p:cNvSpPr txBox="1"/>
          <p:nvPr/>
        </p:nvSpPr>
        <p:spPr>
          <a:xfrm>
            <a:off x="3113776" y="4624674"/>
            <a:ext cx="6094562" cy="923330"/>
          </a:xfrm>
          <a:prstGeom prst="rect">
            <a:avLst/>
          </a:prstGeom>
          <a:noFill/>
        </p:spPr>
        <p:txBody>
          <a:bodyPr wrap="square">
            <a:spAutoFit/>
          </a:bodyPr>
          <a:lstStyle/>
          <a:p>
            <a:pPr algn="ctr" defTabSz="457200" fontAlgn="auto" hangingPunct="1">
              <a:lnSpc>
                <a:spcPct val="100000"/>
              </a:lnSpc>
              <a:spcBef>
                <a:spcPts val="0"/>
              </a:spcBef>
              <a:spcAft>
                <a:spcPts val="0"/>
              </a:spcAft>
              <a:buClrTx/>
              <a:buSzTx/>
            </a:pP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Tecnologías</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innovadoras</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en-US" b="1">
                <a:solidFill>
                  <a:srgbClr val="00B050"/>
                </a:solidFill>
                <a:latin typeface="Cambria" panose="02040503050406030204" pitchFamily="18" charset="0"/>
                <a:ea typeface="Cambria" panose="02040503050406030204" pitchFamily="18" charset="0"/>
                <a:cs typeface="Calibri" panose="020F0502020204030204" pitchFamily="34" charset="0"/>
              </a:rPr>
              <a:t>para ayudar</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al sector </a:t>
            </a: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agrícola</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mediterráneo</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a </a:t>
            </a: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mitigar</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el</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cambio</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climático</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el-GR" b="1"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en-US" b="1" dirty="0" err="1">
                <a:solidFill>
                  <a:srgbClr val="00B050"/>
                </a:solidFill>
                <a:latin typeface="Cambria" panose="02040503050406030204" pitchFamily="18" charset="0"/>
                <a:ea typeface="Cambria" panose="02040503050406030204" pitchFamily="18" charset="0"/>
                <a:cs typeface="Calibri" panose="020F0502020204030204" pitchFamily="34" charset="0"/>
              </a:rPr>
              <a:t>Clima</a:t>
            </a: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 MED</a:t>
            </a:r>
            <a:br>
              <a:rPr lang="el-GR" b="1" dirty="0">
                <a:solidFill>
                  <a:srgbClr val="00B050"/>
                </a:solidFill>
                <a:latin typeface="Cambria" panose="02040503050406030204" pitchFamily="18" charset="0"/>
                <a:ea typeface="Cambria" panose="02040503050406030204" pitchFamily="18" charset="0"/>
                <a:cs typeface="Calibri" panose="020F0502020204030204" pitchFamily="34" charset="0"/>
              </a:rPr>
            </a:br>
            <a:r>
              <a:rPr lang="en-US" b="1" dirty="0">
                <a:solidFill>
                  <a:srgbClr val="00B050"/>
                </a:solidFill>
                <a:latin typeface="Cambria" panose="02040503050406030204" pitchFamily="18" charset="0"/>
                <a:ea typeface="Cambria" panose="02040503050406030204" pitchFamily="18" charset="0"/>
                <a:cs typeface="Calibri" panose="020F0502020204030204" pitchFamily="34" charset="0"/>
              </a:rPr>
              <a:t>LIFE17 CCM/GR/000087 </a:t>
            </a:r>
            <a:endParaRPr lang="en-US" dirty="0">
              <a:solidFill>
                <a:prstClr val="black"/>
              </a:solidFill>
              <a:latin typeface="Calibri" panose="020F0502020204030204"/>
              <a:ea typeface="+mn-ea"/>
            </a:endParaRPr>
          </a:p>
        </p:txBody>
      </p:sp>
      <p:sp>
        <p:nvSpPr>
          <p:cNvPr id="12" name="TextBox 11">
            <a:extLst>
              <a:ext uri="{FF2B5EF4-FFF2-40B4-BE49-F238E27FC236}">
                <a16:creationId xmlns:a16="http://schemas.microsoft.com/office/drawing/2014/main" id="{28086B80-77B2-0841-877D-3518C0014567}"/>
              </a:ext>
            </a:extLst>
          </p:cNvPr>
          <p:cNvSpPr txBox="1"/>
          <p:nvPr/>
        </p:nvSpPr>
        <p:spPr>
          <a:xfrm>
            <a:off x="3049513" y="2037825"/>
            <a:ext cx="6094562" cy="1200329"/>
          </a:xfrm>
          <a:prstGeom prst="rect">
            <a:avLst/>
          </a:prstGeom>
          <a:noFill/>
        </p:spPr>
        <p:txBody>
          <a:bodyPr wrap="square">
            <a:spAutoFit/>
          </a:bodyPr>
          <a:lstStyle/>
          <a:p>
            <a:pPr algn="ctr" defTabSz="457200" fontAlgn="auto" hangingPunct="1">
              <a:lnSpc>
                <a:spcPct val="100000"/>
              </a:lnSpc>
              <a:spcBef>
                <a:spcPts val="0"/>
              </a:spcBef>
              <a:spcAft>
                <a:spcPts val="0"/>
              </a:spcAft>
              <a:buClrTx/>
              <a:buSzTx/>
            </a:pP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Prácticas</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Agrícolas</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Sostenibles</a:t>
            </a:r>
            <a:endParaRPr lang="en-US" sz="3600" dirty="0">
              <a:solidFill>
                <a:prstClr val="black"/>
              </a:solidFill>
              <a:latin typeface="Calibri" panose="020F0502020204030204"/>
              <a:ea typeface="+mn-ea"/>
            </a:endParaRPr>
          </a:p>
        </p:txBody>
      </p:sp>
    </p:spTree>
    <p:extLst>
      <p:ext uri="{BB962C8B-B14F-4D97-AF65-F5344CB8AC3E}">
        <p14:creationId xmlns:p14="http://schemas.microsoft.com/office/powerpoint/2010/main" val="436235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9C0C57E3-4D2D-0BC5-5B0D-BB8969D47B6D}"/>
              </a:ext>
            </a:extLst>
          </p:cNvPr>
          <p:cNvSpPr>
            <a:spLocks noGrp="1" noChangeArrowheads="1"/>
          </p:cNvSpPr>
          <p:nvPr>
            <p:ph type="title"/>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a:solidFill>
                  <a:srgbClr val="404040"/>
                </a:solidFill>
                <a:latin typeface="Cambria" panose="02040503050406030204" pitchFamily="18" charset="0"/>
              </a:rPr>
              <a:t>Manejo Integrado de Plagas (MIP)</a:t>
            </a:r>
          </a:p>
        </p:txBody>
      </p:sp>
      <p:sp>
        <p:nvSpPr>
          <p:cNvPr id="13314" name="Text Box 2">
            <a:extLst>
              <a:ext uri="{FF2B5EF4-FFF2-40B4-BE49-F238E27FC236}">
                <a16:creationId xmlns:a16="http://schemas.microsoft.com/office/drawing/2014/main" id="{F43283D0-8288-E288-A00F-BF6046BC62C8}"/>
              </a:ext>
            </a:extLst>
          </p:cNvPr>
          <p:cNvSpPr txBox="1">
            <a:spLocks noChangeArrowheads="1"/>
          </p:cNvSpPr>
          <p:nvPr/>
        </p:nvSpPr>
        <p:spPr bwMode="auto">
          <a:xfrm>
            <a:off x="1096963" y="1846263"/>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449263" indent="-449263">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20000"/>
              </a:lnSpc>
              <a:spcBef>
                <a:spcPts val="1263"/>
              </a:spcBef>
              <a:spcAft>
                <a:spcPts val="263"/>
              </a:spcAft>
              <a:buClrTx/>
              <a:buFontTx/>
              <a:buNone/>
            </a:pPr>
            <a:r>
              <a:rPr lang="es-ES" altLang="es-ES" sz="2000" dirty="0">
                <a:solidFill>
                  <a:srgbClr val="404040"/>
                </a:solidFill>
                <a:latin typeface="Cambria" panose="02040503050406030204" pitchFamily="18" charset="0"/>
              </a:rPr>
              <a:t>Las medidas preventivas incluyen:</a:t>
            </a:r>
          </a:p>
          <a:p>
            <a:pPr hangingPunct="1">
              <a:lnSpc>
                <a:spcPct val="120000"/>
              </a:lnSpc>
              <a:spcAft>
                <a:spcPts val="263"/>
              </a:spcAft>
              <a:buClr>
                <a:srgbClr val="99CB38"/>
              </a:buClr>
              <a:buFont typeface="Wingdings" panose="05000000000000000000" pitchFamily="2" charset="2"/>
              <a:buChar char=""/>
            </a:pPr>
            <a:r>
              <a:rPr lang="es-ES" altLang="es-ES" sz="2000" dirty="0">
                <a:solidFill>
                  <a:srgbClr val="404040"/>
                </a:solidFill>
                <a:latin typeface="Cambria" panose="02040503050406030204" pitchFamily="18" charset="0"/>
              </a:rPr>
              <a:t>Plantar variedades resistentes/tolerantes</a:t>
            </a:r>
          </a:p>
          <a:p>
            <a:pPr hangingPunct="1">
              <a:lnSpc>
                <a:spcPct val="120000"/>
              </a:lnSpc>
              <a:spcAft>
                <a:spcPts val="263"/>
              </a:spcAft>
              <a:buClr>
                <a:srgbClr val="99CB38"/>
              </a:buClr>
              <a:buFont typeface="Wingdings" panose="05000000000000000000" pitchFamily="2" charset="2"/>
              <a:buChar char=""/>
            </a:pPr>
            <a:r>
              <a:rPr lang="es-ES" altLang="es-ES" sz="2000" dirty="0">
                <a:solidFill>
                  <a:srgbClr val="404040"/>
                </a:solidFill>
                <a:latin typeface="Cambria" panose="02040503050406030204" pitchFamily="18" charset="0"/>
              </a:rPr>
              <a:t>Uso equilibrado de nutrientes y riego</a:t>
            </a:r>
          </a:p>
          <a:p>
            <a:pPr hangingPunct="1">
              <a:lnSpc>
                <a:spcPct val="120000"/>
              </a:lnSpc>
              <a:spcAft>
                <a:spcPts val="263"/>
              </a:spcAft>
              <a:buClr>
                <a:srgbClr val="99CB38"/>
              </a:buClr>
              <a:buFont typeface="Wingdings" panose="05000000000000000000" pitchFamily="2" charset="2"/>
              <a:buChar char=""/>
            </a:pPr>
            <a:r>
              <a:rPr lang="es-ES" altLang="es-ES" sz="2000" dirty="0">
                <a:solidFill>
                  <a:srgbClr val="404040"/>
                </a:solidFill>
                <a:latin typeface="Cambria" panose="02040503050406030204" pitchFamily="18" charset="0"/>
              </a:rPr>
              <a:t>Medidas higiénicas para prevenir la propagación de enfermedades</a:t>
            </a:r>
          </a:p>
          <a:p>
            <a:pPr hangingPunct="1">
              <a:lnSpc>
                <a:spcPct val="120000"/>
              </a:lnSpc>
              <a:spcAft>
                <a:spcPts val="263"/>
              </a:spcAft>
              <a:buClr>
                <a:srgbClr val="99CB38"/>
              </a:buClr>
              <a:buFont typeface="Wingdings" panose="05000000000000000000" pitchFamily="2" charset="2"/>
              <a:buChar char=""/>
            </a:pPr>
            <a:r>
              <a:rPr lang="es-ES" altLang="es-ES" sz="2000" dirty="0">
                <a:solidFill>
                  <a:srgbClr val="404040"/>
                </a:solidFill>
                <a:latin typeface="Cambria" panose="02040503050406030204" pitchFamily="18" charset="0"/>
              </a:rPr>
              <a:t>La elección de la fecha de siembra y las distancias entre cultivos</a:t>
            </a:r>
          </a:p>
          <a:p>
            <a:pPr hangingPunct="1">
              <a:lnSpc>
                <a:spcPct val="120000"/>
              </a:lnSpc>
              <a:spcAft>
                <a:spcPts val="263"/>
              </a:spcAft>
              <a:buClr>
                <a:srgbClr val="99CB38"/>
              </a:buClr>
              <a:buFont typeface="Wingdings" panose="05000000000000000000" pitchFamily="2" charset="2"/>
              <a:buChar char=""/>
            </a:pPr>
            <a:r>
              <a:rPr lang="es-ES" altLang="es-ES" sz="2000" dirty="0">
                <a:solidFill>
                  <a:srgbClr val="404040"/>
                </a:solidFill>
                <a:latin typeface="Cambria" panose="02040503050406030204" pitchFamily="18" charset="0"/>
              </a:rPr>
              <a:t>Plantar solo material de cultivo certificado, sin plagas ni enfermedades</a:t>
            </a:r>
          </a:p>
          <a:p>
            <a:pPr hangingPunct="1">
              <a:lnSpc>
                <a:spcPct val="120000"/>
              </a:lnSpc>
              <a:spcAft>
                <a:spcPts val="263"/>
              </a:spcAft>
              <a:buClr>
                <a:srgbClr val="99CB38"/>
              </a:buClr>
              <a:buFont typeface="Wingdings" panose="05000000000000000000" pitchFamily="2" charset="2"/>
              <a:buChar char=""/>
            </a:pPr>
            <a:r>
              <a:rPr lang="es-ES" altLang="es-ES" sz="2000" dirty="0">
                <a:solidFill>
                  <a:srgbClr val="404040"/>
                </a:solidFill>
                <a:latin typeface="Cambria" panose="02040503050406030204" pitchFamily="18" charset="0"/>
              </a:rPr>
              <a:t>Control de malas hierbas</a:t>
            </a:r>
          </a:p>
          <a:p>
            <a:pPr hangingPunct="1">
              <a:lnSpc>
                <a:spcPct val="120000"/>
              </a:lnSpc>
              <a:spcAft>
                <a:spcPts val="263"/>
              </a:spcAft>
              <a:buClr>
                <a:srgbClr val="99CB38"/>
              </a:buClr>
              <a:buFont typeface="Wingdings" panose="05000000000000000000" pitchFamily="2" charset="2"/>
              <a:buChar char=""/>
            </a:pPr>
            <a:r>
              <a:rPr lang="es-ES" altLang="es-ES" sz="2000" dirty="0">
                <a:solidFill>
                  <a:srgbClr val="404040"/>
                </a:solidFill>
                <a:latin typeface="Cambria" panose="02040503050406030204" pitchFamily="18" charset="0"/>
              </a:rPr>
              <a:t>Uso de cultivos trampa</a:t>
            </a:r>
          </a:p>
          <a:p>
            <a:pPr hangingPunct="1">
              <a:lnSpc>
                <a:spcPct val="120000"/>
              </a:lnSpc>
              <a:spcAft>
                <a:spcPts val="263"/>
              </a:spcAft>
              <a:buClr>
                <a:srgbClr val="99CB38"/>
              </a:buClr>
              <a:buFont typeface="Wingdings" panose="05000000000000000000" pitchFamily="2" charset="2"/>
              <a:buChar char=""/>
            </a:pPr>
            <a:r>
              <a:rPr lang="es-ES" altLang="es-ES" sz="2000" dirty="0">
                <a:solidFill>
                  <a:srgbClr val="404040"/>
                </a:solidFill>
                <a:latin typeface="Cambria" panose="02040503050406030204" pitchFamily="18" charset="0"/>
              </a:rPr>
              <a:t>Rotación de cultivos </a:t>
            </a:r>
          </a:p>
          <a:p>
            <a:pPr hangingPunct="1">
              <a:lnSpc>
                <a:spcPct val="90000"/>
              </a:lnSpc>
              <a:spcBef>
                <a:spcPts val="1263"/>
              </a:spcBef>
              <a:spcAft>
                <a:spcPts val="263"/>
              </a:spcAft>
              <a:buClrTx/>
              <a:buFontTx/>
              <a:buNone/>
            </a:pPr>
            <a:endParaRPr lang="es-ES" altLang="es-ES" sz="2000" dirty="0">
              <a:solidFill>
                <a:srgbClr val="404040"/>
              </a:solidFill>
              <a:latin typeface="Cambria" panose="02040503050406030204" pitchFamily="18" charset="0"/>
            </a:endParaRPr>
          </a:p>
        </p:txBody>
      </p:sp>
      <p:pic>
        <p:nvPicPr>
          <p:cNvPr id="13315" name="Picture 3">
            <a:extLst>
              <a:ext uri="{FF2B5EF4-FFF2-40B4-BE49-F238E27FC236}">
                <a16:creationId xmlns:a16="http://schemas.microsoft.com/office/drawing/2014/main" id="{B8DA22EA-051B-C6E7-E356-20FF77D37A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400" y="2125663"/>
            <a:ext cx="2724150" cy="15319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F2A6C65F-9C67-956F-A67C-233A15D49655}"/>
              </a:ext>
            </a:extLst>
          </p:cNvPr>
          <p:cNvSpPr>
            <a:spLocks noGrp="1" noChangeArrowheads="1"/>
          </p:cNvSpPr>
          <p:nvPr>
            <p:ph type="title"/>
          </p:nvPr>
        </p:nvSpPr>
        <p:spPr>
          <a:xfrm>
            <a:off x="1096963" y="188640"/>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800" dirty="0">
                <a:solidFill>
                  <a:srgbClr val="404040"/>
                </a:solidFill>
                <a:latin typeface="Cambria" panose="02040503050406030204" pitchFamily="18" charset="0"/>
              </a:rPr>
              <a:t>Labranza Reducida o Labranza Cero</a:t>
            </a:r>
          </a:p>
        </p:txBody>
      </p:sp>
      <p:sp>
        <p:nvSpPr>
          <p:cNvPr id="14338" name="Text Box 2">
            <a:extLst>
              <a:ext uri="{FF2B5EF4-FFF2-40B4-BE49-F238E27FC236}">
                <a16:creationId xmlns:a16="http://schemas.microsoft.com/office/drawing/2014/main" id="{26A001AE-8C05-6E1C-6078-FB5089591F00}"/>
              </a:ext>
            </a:extLst>
          </p:cNvPr>
          <p:cNvSpPr txBox="1">
            <a:spLocks noChangeArrowheads="1"/>
          </p:cNvSpPr>
          <p:nvPr/>
        </p:nvSpPr>
        <p:spPr bwMode="auto">
          <a:xfrm>
            <a:off x="1096963" y="1628800"/>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355600" indent="-261938">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90000"/>
              </a:lnSpc>
              <a:spcBef>
                <a:spcPts val="1263"/>
              </a:spcBef>
              <a:spcAft>
                <a:spcPts val="263"/>
              </a:spcAft>
              <a:buClr>
                <a:srgbClr val="99CB38"/>
              </a:buClr>
              <a:buFont typeface="Wingdings" panose="05000000000000000000" pitchFamily="2" charset="2"/>
              <a:buChar char=""/>
            </a:pPr>
            <a:r>
              <a:rPr lang="es-ES" altLang="es-ES" dirty="0">
                <a:solidFill>
                  <a:srgbClr val="404040"/>
                </a:solidFill>
                <a:latin typeface="Cambria" panose="02040503050406030204" pitchFamily="18" charset="0"/>
              </a:rPr>
              <a:t>Consiste en minimizar o suprimir la roturación del suelo, manteniendo la estructura natural del mismo. Los residuos de cultivos permanecen en el suelo y se evita la compactación del suelo causada por maquinaria pesada</a:t>
            </a:r>
          </a:p>
          <a:p>
            <a:pPr algn="just" hangingPunct="1">
              <a:lnSpc>
                <a:spcPct val="90000"/>
              </a:lnSpc>
              <a:spcBef>
                <a:spcPts val="1263"/>
              </a:spcBef>
              <a:spcAft>
                <a:spcPts val="263"/>
              </a:spcAft>
              <a:buClr>
                <a:srgbClr val="99CB38"/>
              </a:buClr>
              <a:buFont typeface="Wingdings" panose="05000000000000000000" pitchFamily="2" charset="2"/>
              <a:buChar char=""/>
            </a:pPr>
            <a:r>
              <a:rPr lang="es-ES" altLang="es-ES" dirty="0">
                <a:solidFill>
                  <a:srgbClr val="404040"/>
                </a:solidFill>
                <a:latin typeface="Cambria" panose="02040503050406030204" pitchFamily="18" charset="0"/>
              </a:rPr>
              <a:t>La humedad y temperatura más baja en la superficie del suelo favorecen la biodiversidad de insectos. Otros beneficios incluyen menor erosión y la posibilidad de secuestrar carbono</a:t>
            </a:r>
          </a:p>
          <a:p>
            <a:pPr algn="just" hangingPunct="1">
              <a:lnSpc>
                <a:spcPct val="90000"/>
              </a:lnSpc>
              <a:spcBef>
                <a:spcPts val="1263"/>
              </a:spcBef>
              <a:spcAft>
                <a:spcPts val="263"/>
              </a:spcAft>
              <a:buClr>
                <a:srgbClr val="99CB38"/>
              </a:buClr>
              <a:buFont typeface="Wingdings" panose="05000000000000000000" pitchFamily="2" charset="2"/>
              <a:buChar char=""/>
            </a:pPr>
            <a:r>
              <a:rPr lang="es-ES" altLang="es-ES" dirty="0">
                <a:solidFill>
                  <a:srgbClr val="404040"/>
                </a:solidFill>
                <a:latin typeface="Cambria" panose="02040503050406030204" pitchFamily="18" charset="0"/>
              </a:rPr>
              <a:t>La labranza reducida es especialmente importante para la región mediterránea, donde hay erosión del suelo debido a las fuertes lluvias. Si hay poca precipitación, la labranza reducida o labranza cero puede ser beneficiosa para la fisiología de la planta, pero es necesaria una correcta gestión de las malas hierbas para reducir la competencia entre plantas</a:t>
            </a:r>
          </a:p>
          <a:p>
            <a:pPr marL="93663" indent="0" algn="just" hangingPunct="1">
              <a:lnSpc>
                <a:spcPct val="90000"/>
              </a:lnSpc>
              <a:spcBef>
                <a:spcPts val="1263"/>
              </a:spcBef>
              <a:spcAft>
                <a:spcPts val="263"/>
              </a:spcAft>
              <a:buClrTx/>
              <a:buFontTx/>
              <a:buNone/>
            </a:pPr>
            <a:r>
              <a:rPr lang="es-ES" altLang="es-ES" dirty="0">
                <a:solidFill>
                  <a:srgbClr val="404040"/>
                </a:solidFill>
                <a:latin typeface="Cambria" panose="02040503050406030204" pitchFamily="18" charset="0"/>
              </a:rPr>
              <a:t> </a:t>
            </a:r>
          </a:p>
          <a:p>
            <a:pPr algn="just" hangingPunct="1">
              <a:lnSpc>
                <a:spcPct val="90000"/>
              </a:lnSpc>
              <a:spcBef>
                <a:spcPts val="1263"/>
              </a:spcBef>
              <a:spcAft>
                <a:spcPts val="263"/>
              </a:spcAft>
              <a:buClrTx/>
              <a:buFontTx/>
              <a:buNone/>
            </a:pPr>
            <a:endParaRPr lang="es-ES" altLang="es-ES" dirty="0">
              <a:solidFill>
                <a:srgbClr val="404040"/>
              </a:solidFill>
              <a:latin typeface="Cambria" panose="02040503050406030204" pitchFamily="18" charset="0"/>
            </a:endParaRPr>
          </a:p>
        </p:txBody>
      </p:sp>
      <p:pic>
        <p:nvPicPr>
          <p:cNvPr id="14339" name="Picture 3">
            <a:extLst>
              <a:ext uri="{FF2B5EF4-FFF2-40B4-BE49-F238E27FC236}">
                <a16:creationId xmlns:a16="http://schemas.microsoft.com/office/drawing/2014/main" id="{6759D0FA-6A9E-4534-81FB-2B50A2485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42" t="42119" r="3757" b="-1970"/>
          <a:stretch>
            <a:fillRect/>
          </a:stretch>
        </p:blipFill>
        <p:spPr bwMode="auto">
          <a:xfrm>
            <a:off x="2429412" y="4409650"/>
            <a:ext cx="7817023" cy="2153007"/>
          </a:xfrm>
          <a:prstGeom prst="rect">
            <a:avLst/>
          </a:prstGeom>
          <a:noFill/>
          <a:ln>
            <a:noFill/>
          </a:ln>
          <a:effectLst/>
          <a:extLst>
            <a:ext uri="{909E8E84-426E-40DD-AFC4-6F175D3DCCD1}">
              <a14:hiddenFill xmlns:a14="http://schemas.microsoft.com/office/drawing/2010/main">
                <a:blipFill dpi="0" rotWithShape="0">
                  <a:blip/>
                  <a:srcRect l="5042" t="42119" r="3757" b="-1970"/>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0" name="Rectangle 4">
            <a:extLst>
              <a:ext uri="{FF2B5EF4-FFF2-40B4-BE49-F238E27FC236}">
                <a16:creationId xmlns:a16="http://schemas.microsoft.com/office/drawing/2014/main" id="{BC62B146-7363-731C-A670-1B2CA83992DC}"/>
              </a:ext>
            </a:extLst>
          </p:cNvPr>
          <p:cNvSpPr>
            <a:spLocks noChangeArrowheads="1"/>
          </p:cNvSpPr>
          <p:nvPr/>
        </p:nvSpPr>
        <p:spPr bwMode="auto">
          <a:xfrm>
            <a:off x="2496394" y="4365104"/>
            <a:ext cx="7684954" cy="325345"/>
          </a:xfrm>
          <a:prstGeom prst="rect">
            <a:avLst/>
          </a:prstGeom>
          <a:solidFill>
            <a:srgbClr val="81D41A"/>
          </a:solidFill>
          <a:ln w="9360" cap="flat">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s-ES" altLang="es-ES"/>
              <a:t>Labranza tradicional              Labranza reducida               Labranza cero</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DCA7170D-3E4D-5736-9498-5ADA76A2051E}"/>
              </a:ext>
            </a:extLst>
          </p:cNvPr>
          <p:cNvSpPr>
            <a:spLocks noGrp="1" noChangeArrowheads="1"/>
          </p:cNvSpPr>
          <p:nvPr>
            <p:ph type="title"/>
          </p:nvPr>
        </p:nvSpPr>
        <p:spPr>
          <a:xfrm>
            <a:off x="1096963" y="-109538"/>
            <a:ext cx="10058400" cy="1450976"/>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dirty="0">
                <a:solidFill>
                  <a:srgbClr val="404040"/>
                </a:solidFill>
                <a:latin typeface="Cambria" panose="02040503050406030204" pitchFamily="18" charset="0"/>
              </a:rPr>
              <a:t>Labranza Reducida o Labranza Cero </a:t>
            </a:r>
          </a:p>
        </p:txBody>
      </p:sp>
      <p:sp>
        <p:nvSpPr>
          <p:cNvPr id="15362" name="Text Box 2">
            <a:extLst>
              <a:ext uri="{FF2B5EF4-FFF2-40B4-BE49-F238E27FC236}">
                <a16:creationId xmlns:a16="http://schemas.microsoft.com/office/drawing/2014/main" id="{BC426E3C-0A09-B05C-5759-8A8A3813E43A}"/>
              </a:ext>
            </a:extLst>
          </p:cNvPr>
          <p:cNvSpPr txBox="1">
            <a:spLocks noChangeArrowheads="1"/>
          </p:cNvSpPr>
          <p:nvPr/>
        </p:nvSpPr>
        <p:spPr bwMode="auto">
          <a:xfrm>
            <a:off x="1096963" y="1895475"/>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355600" indent="-261938">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90000"/>
              </a:lnSpc>
              <a:spcBef>
                <a:spcPts val="1263"/>
              </a:spcBef>
              <a:spcAft>
                <a:spcPts val="263"/>
              </a:spcAft>
              <a:buClr>
                <a:srgbClr val="99CB38"/>
              </a:buClr>
              <a:buFont typeface="Wingdings" panose="05000000000000000000" pitchFamily="2" charset="2"/>
              <a:buChar char=""/>
            </a:pPr>
            <a:r>
              <a:rPr lang="es-ES" altLang="es-ES" sz="2000">
                <a:solidFill>
                  <a:srgbClr val="404040"/>
                </a:solidFill>
                <a:latin typeface="Cambria" panose="02040503050406030204" pitchFamily="18" charset="0"/>
              </a:rPr>
              <a:t>The practice of minimizing or eliminating soil distribution, maintaining the natural soil structure. </a:t>
            </a:r>
          </a:p>
          <a:p>
            <a:pPr algn="just" hangingPunct="1">
              <a:lnSpc>
                <a:spcPct val="90000"/>
              </a:lnSpc>
              <a:spcBef>
                <a:spcPts val="1263"/>
              </a:spcBef>
              <a:spcAft>
                <a:spcPts val="263"/>
              </a:spcAft>
              <a:buClr>
                <a:srgbClr val="99CB38"/>
              </a:buClr>
              <a:buFont typeface="Wingdings" panose="05000000000000000000" pitchFamily="2" charset="2"/>
              <a:buChar char=""/>
            </a:pPr>
            <a:r>
              <a:rPr lang="es-ES" altLang="es-ES" sz="2000">
                <a:solidFill>
                  <a:srgbClr val="404040"/>
                </a:solidFill>
                <a:latin typeface="Cambria" panose="02040503050406030204" pitchFamily="18" charset="0"/>
              </a:rPr>
              <a:t>Crop residues and stable remain and soil compaction from heavy machineries is avoided.</a:t>
            </a:r>
          </a:p>
          <a:p>
            <a:pPr algn="just" hangingPunct="1">
              <a:lnSpc>
                <a:spcPct val="90000"/>
              </a:lnSpc>
              <a:spcBef>
                <a:spcPts val="1263"/>
              </a:spcBef>
              <a:spcAft>
                <a:spcPts val="263"/>
              </a:spcAft>
              <a:buClr>
                <a:srgbClr val="99CB38"/>
              </a:buClr>
              <a:buFont typeface="Wingdings" panose="05000000000000000000" pitchFamily="2" charset="2"/>
              <a:buChar char=""/>
            </a:pPr>
            <a:r>
              <a:rPr lang="es-ES" altLang="es-ES" sz="2000">
                <a:solidFill>
                  <a:srgbClr val="404040"/>
                </a:solidFill>
                <a:latin typeface="Cambria" panose="02040503050406030204" pitchFamily="18" charset="0"/>
              </a:rPr>
              <a:t> The moisture and reduced temperature on the soil surface favors the biodiversity of insects. It has also the benefits of reduced erosion and the possibility to sequester carbon. </a:t>
            </a:r>
          </a:p>
          <a:p>
            <a:pPr algn="just" hangingPunct="1">
              <a:lnSpc>
                <a:spcPct val="90000"/>
              </a:lnSpc>
              <a:spcBef>
                <a:spcPts val="1263"/>
              </a:spcBef>
              <a:spcAft>
                <a:spcPts val="263"/>
              </a:spcAft>
              <a:buClrTx/>
              <a:buFontTx/>
              <a:buNone/>
            </a:pPr>
            <a:endParaRPr lang="es-ES" altLang="es-ES" sz="2000">
              <a:solidFill>
                <a:srgbClr val="404040"/>
              </a:solidFill>
              <a:latin typeface="Cambria" panose="02040503050406030204" pitchFamily="18" charset="0"/>
            </a:endParaRPr>
          </a:p>
        </p:txBody>
      </p:sp>
      <p:pic>
        <p:nvPicPr>
          <p:cNvPr id="15363" name="Picture 3">
            <a:extLst>
              <a:ext uri="{FF2B5EF4-FFF2-40B4-BE49-F238E27FC236}">
                <a16:creationId xmlns:a16="http://schemas.microsoft.com/office/drawing/2014/main" id="{55B5A366-222F-D85D-2F10-BD5BE8A56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42" t="42119" r="3757" b="-1970"/>
          <a:stretch>
            <a:fillRect/>
          </a:stretch>
        </p:blipFill>
        <p:spPr bwMode="auto">
          <a:xfrm>
            <a:off x="2006600" y="3811588"/>
            <a:ext cx="8397875" cy="2312987"/>
          </a:xfrm>
          <a:prstGeom prst="rect">
            <a:avLst/>
          </a:prstGeom>
          <a:noFill/>
          <a:ln>
            <a:noFill/>
          </a:ln>
          <a:effectLst/>
          <a:extLst>
            <a:ext uri="{909E8E84-426E-40DD-AFC4-6F175D3DCCD1}">
              <a14:hiddenFill xmlns:a14="http://schemas.microsoft.com/office/drawing/2010/main">
                <a:blipFill dpi="0" rotWithShape="0">
                  <a:blip/>
                  <a:srcRect l="5042" t="42119" r="3757" b="-1970"/>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5364" name="Group 4">
            <a:extLst>
              <a:ext uri="{FF2B5EF4-FFF2-40B4-BE49-F238E27FC236}">
                <a16:creationId xmlns:a16="http://schemas.microsoft.com/office/drawing/2014/main" id="{675A88C4-E37A-E015-29CB-C5082912D97D}"/>
              </a:ext>
            </a:extLst>
          </p:cNvPr>
          <p:cNvGraphicFramePr>
            <a:graphicFrameLocks noGrp="1"/>
          </p:cNvGraphicFramePr>
          <p:nvPr>
            <p:extLst>
              <p:ext uri="{D42A27DB-BD31-4B8C-83A1-F6EECF244321}">
                <p14:modId xmlns:p14="http://schemas.microsoft.com/office/powerpoint/2010/main" val="3218359156"/>
              </p:ext>
            </p:extLst>
          </p:nvPr>
        </p:nvGraphicFramePr>
        <p:xfrm>
          <a:off x="336154" y="1277939"/>
          <a:ext cx="11593288" cy="5175398"/>
        </p:xfrm>
        <a:graphic>
          <a:graphicData uri="http://schemas.openxmlformats.org/drawingml/2006/table">
            <a:tbl>
              <a:tblPr/>
              <a:tblGrid>
                <a:gridCol w="2345964">
                  <a:extLst>
                    <a:ext uri="{9D8B030D-6E8A-4147-A177-3AD203B41FA5}">
                      <a16:colId xmlns:a16="http://schemas.microsoft.com/office/drawing/2014/main" val="838503478"/>
                    </a:ext>
                  </a:extLst>
                </a:gridCol>
                <a:gridCol w="3726236">
                  <a:extLst>
                    <a:ext uri="{9D8B030D-6E8A-4147-A177-3AD203B41FA5}">
                      <a16:colId xmlns:a16="http://schemas.microsoft.com/office/drawing/2014/main" val="2091077163"/>
                    </a:ext>
                  </a:extLst>
                </a:gridCol>
                <a:gridCol w="2815488">
                  <a:extLst>
                    <a:ext uri="{9D8B030D-6E8A-4147-A177-3AD203B41FA5}">
                      <a16:colId xmlns:a16="http://schemas.microsoft.com/office/drawing/2014/main" val="1848299447"/>
                    </a:ext>
                  </a:extLst>
                </a:gridCol>
                <a:gridCol w="2705600">
                  <a:extLst>
                    <a:ext uri="{9D8B030D-6E8A-4147-A177-3AD203B41FA5}">
                      <a16:colId xmlns:a16="http://schemas.microsoft.com/office/drawing/2014/main" val="2534907308"/>
                    </a:ext>
                  </a:extLst>
                </a:gridCol>
              </a:tblGrid>
              <a:tr h="365602">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0">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endParaRPr kumimoji="0" lang="en-US" altLang="es-ES" sz="18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endParaRP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4EB3CF"/>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kumimoji="0" lang="en-US" altLang="es-ES" sz="18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Labranza tradicional </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4EB3CF"/>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kumimoji="0" lang="en-US" altLang="es-ES" sz="18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Labranza reducida</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4EB3CF"/>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kumimoji="0" lang="en-US" altLang="es-ES" sz="18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Labranza cero</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4EB3CF"/>
                    </a:solidFill>
                  </a:tcPr>
                </a:tc>
                <a:extLst>
                  <a:ext uri="{0D108BD9-81ED-4DB2-BD59-A6C34878D82A}">
                    <a16:rowId xmlns:a16="http://schemas.microsoft.com/office/drawing/2014/main" val="4082721614"/>
                  </a:ext>
                </a:extLst>
              </a:tr>
              <a:tr h="924291">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kumimoji="0" lang="en-US" altLang="es-ES" sz="1600" b="1"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Efectos</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E4ED"/>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kumimoji="0" lang="en-US" altLang="es-ES" sz="14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Elevada</a:t>
                      </a:r>
                      <a:r>
                        <a:rPr kumimoji="0" lang="en-US" altLang="es-ES" sz="14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14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perturbación</a:t>
                      </a:r>
                      <a:r>
                        <a:rPr kumimoji="0" lang="en-US" altLang="es-ES" sz="14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14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mecánica</a:t>
                      </a:r>
                      <a:r>
                        <a:rPr kumimoji="0" lang="en-US" altLang="es-ES" sz="14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del </a:t>
                      </a:r>
                      <a:r>
                        <a:rPr kumimoji="0" lang="en-US" altLang="es-ES" sz="14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suelo</a:t>
                      </a:r>
                      <a:r>
                        <a:rPr kumimoji="0" lang="en-US" altLang="es-ES" sz="14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por </a:t>
                      </a:r>
                      <a:r>
                        <a:rPr kumimoji="0" lang="en-US" altLang="es-ES" sz="14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el</a:t>
                      </a:r>
                      <a:r>
                        <a:rPr kumimoji="0" lang="en-US" altLang="es-ES" sz="14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14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uso</a:t>
                      </a:r>
                      <a:r>
                        <a:rPr kumimoji="0" lang="en-US" altLang="es-ES" sz="14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de </a:t>
                      </a:r>
                      <a:r>
                        <a:rPr kumimoji="0" lang="en-US" altLang="es-ES" sz="14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herramientas</a:t>
                      </a:r>
                      <a:r>
                        <a:rPr kumimoji="0" lang="en-US" altLang="es-ES" sz="14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14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como</a:t>
                      </a:r>
                      <a:r>
                        <a:rPr kumimoji="0" lang="en-US" altLang="es-ES" sz="14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14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arados</a:t>
                      </a:r>
                      <a:r>
                        <a:rPr kumimoji="0" lang="en-US" altLang="es-ES" sz="14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14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gradas</a:t>
                      </a:r>
                      <a:r>
                        <a:rPr kumimoji="0" lang="en-US" altLang="es-ES" sz="14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y </a:t>
                      </a:r>
                      <a:r>
                        <a:rPr kumimoji="0" lang="en-US" altLang="es-ES" sz="14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cultivadores</a:t>
                      </a:r>
                      <a:endParaRPr kumimoji="0" lang="en-US" altLang="es-ES" sz="14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endParaRP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E4ED"/>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kumimoji="0" lang="en-US" altLang="es-ES" sz="14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Perturbación mecánica mínima del suelo. Solo se labra una franja estrecha donde se plantarán las semillas</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E4ED"/>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kumimoji="0" lang="en-US" altLang="es-ES" sz="14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El suelo se deja casi intacto, sin labrar ni arar</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E4ED"/>
                    </a:solidFill>
                  </a:tcPr>
                </a:tc>
                <a:extLst>
                  <a:ext uri="{0D108BD9-81ED-4DB2-BD59-A6C34878D82A}">
                    <a16:rowId xmlns:a16="http://schemas.microsoft.com/office/drawing/2014/main" val="2703953976"/>
                  </a:ext>
                </a:extLst>
              </a:tr>
              <a:tr h="715376">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kumimoji="0" lang="en-US" altLang="es-ES" sz="1600" b="1"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Gestión de Residuos</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9F2F6"/>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kumimoji="0" lang="en-US" altLang="es-ES" sz="14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Los residuos de los cultivos se suelen mezclar con el suelo o enterrar</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9F2F6"/>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kumimoji="0" lang="en-US" altLang="es-ES" sz="14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Los residuos de los cultivos se quedan en la superficie del suelo, haciendo de mantillo</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9F2F6"/>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kumimoji="0" lang="en-US" altLang="es-ES" sz="14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Todos los residuos se quedan en la superficie del suelo</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9F2F6"/>
                    </a:solidFill>
                  </a:tcPr>
                </a:tc>
                <a:extLst>
                  <a:ext uri="{0D108BD9-81ED-4DB2-BD59-A6C34878D82A}">
                    <a16:rowId xmlns:a16="http://schemas.microsoft.com/office/drawing/2014/main" val="1426661005"/>
                  </a:ext>
                </a:extLst>
              </a:tr>
              <a:tr h="508044">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kumimoji="0" lang="en-US" altLang="es-ES" sz="1600" b="1"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Control de la Erosion</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E4ED"/>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kumimoji="0" lang="en-US" altLang="es-ES" sz="14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Favorece</a:t>
                      </a:r>
                      <a:r>
                        <a:rPr kumimoji="0" lang="en-US" altLang="es-ES" sz="14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la </a:t>
                      </a:r>
                      <a:r>
                        <a:rPr kumimoji="0" lang="en-US" altLang="es-ES" sz="14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erosión</a:t>
                      </a:r>
                      <a:r>
                        <a:rPr kumimoji="0" lang="en-US" altLang="es-ES" sz="14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14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eólica</a:t>
                      </a:r>
                      <a:r>
                        <a:rPr kumimoji="0" lang="en-US" altLang="es-ES" sz="14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e </a:t>
                      </a:r>
                      <a:r>
                        <a:rPr kumimoji="0" lang="en-US" altLang="es-ES" sz="14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hídrica</a:t>
                      </a:r>
                      <a:endParaRPr kumimoji="0" lang="en-US" altLang="es-ES" sz="14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endParaRP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E4ED"/>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kumimoji="0" lang="en-US" altLang="es-ES" sz="14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Menor riesgo de erosión eólica e hídrica</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E4ED"/>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kumimoji="0" lang="en-US" altLang="es-ES" sz="14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Menor riesgo de erosión eólica e hídrica</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E4ED"/>
                    </a:solidFill>
                  </a:tcPr>
                </a:tc>
                <a:extLst>
                  <a:ext uri="{0D108BD9-81ED-4DB2-BD59-A6C34878D82A}">
                    <a16:rowId xmlns:a16="http://schemas.microsoft.com/office/drawing/2014/main" val="2350861423"/>
                  </a:ext>
                </a:extLst>
              </a:tr>
              <a:tr h="718541">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kumimoji="0" lang="en-US" altLang="es-ES" sz="1600" b="1"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Materia Orgánica del Suelo</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9F2F6"/>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kumimoji="0" lang="en-US" altLang="es-ES" sz="14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Baja </a:t>
                      </a:r>
                      <a:r>
                        <a:rPr kumimoji="0" lang="en-US" altLang="es-ES" sz="14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debido</a:t>
                      </a:r>
                      <a:r>
                        <a:rPr kumimoji="0" lang="en-US" altLang="es-ES" sz="14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 la </a:t>
                      </a:r>
                      <a:r>
                        <a:rPr kumimoji="0" lang="en-US" altLang="es-ES" sz="14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oxidación</a:t>
                      </a:r>
                      <a:r>
                        <a:rPr kumimoji="0" lang="en-US" altLang="es-ES" sz="14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de la </a:t>
                      </a:r>
                      <a:r>
                        <a:rPr kumimoji="0" lang="en-US" altLang="es-ES" sz="14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materia</a:t>
                      </a:r>
                      <a:r>
                        <a:rPr kumimoji="0" lang="en-US" altLang="es-ES" sz="14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14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orgánica</a:t>
                      </a:r>
                      <a:endParaRPr kumimoji="0" lang="en-US" altLang="es-ES" sz="14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endParaRP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9F2F6"/>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kumimoji="0" lang="en-US" altLang="es-ES" sz="14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Acumulación</a:t>
                      </a:r>
                      <a:r>
                        <a:rPr kumimoji="0" lang="en-US" altLang="es-ES" sz="14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de </a:t>
                      </a:r>
                      <a:r>
                        <a:rPr kumimoji="0" lang="en-US" altLang="es-ES" sz="14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materia</a:t>
                      </a:r>
                      <a:r>
                        <a:rPr kumimoji="0" lang="en-US" altLang="es-ES" sz="14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14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orgánica</a:t>
                      </a:r>
                      <a:r>
                        <a:rPr kumimoji="0" lang="en-US" altLang="es-ES" sz="14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14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en</a:t>
                      </a:r>
                      <a:r>
                        <a:rPr kumimoji="0" lang="en-US" altLang="es-ES" sz="14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14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el</a:t>
                      </a:r>
                      <a:r>
                        <a:rPr kumimoji="0" lang="en-US" altLang="es-ES" sz="14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14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suelo</a:t>
                      </a:r>
                      <a:endParaRPr kumimoji="0" lang="en-US" altLang="es-ES" sz="14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endParaRP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9F2F6"/>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kumimoji="0" lang="en-US" altLang="es-ES" sz="14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Acumulación de materia orgánica del suelo</a:t>
                      </a:r>
                    </a:p>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endParaRPr kumimoji="0" lang="en-US" altLang="es-ES" sz="14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endParaRP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9F2F6"/>
                    </a:solidFill>
                  </a:tcPr>
                </a:tc>
                <a:extLst>
                  <a:ext uri="{0D108BD9-81ED-4DB2-BD59-A6C34878D82A}">
                    <a16:rowId xmlns:a16="http://schemas.microsoft.com/office/drawing/2014/main" val="1245613503"/>
                  </a:ext>
                </a:extLst>
              </a:tr>
              <a:tr h="508044">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kumimoji="0" lang="en-US" altLang="es-ES" sz="1600" b="1"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Salud del Suelo</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E4ED"/>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kumimoji="0" lang="en-US" altLang="es-ES" sz="14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Muy pobre</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E4ED"/>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kumimoji="0" lang="en-US" altLang="es-ES" sz="14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Comparativamente buena </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E4ED"/>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kumimoji="0" lang="en-US" altLang="es-ES" sz="14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Buena, favorece la actividad microbiana</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E4ED"/>
                    </a:solidFill>
                  </a:tcPr>
                </a:tc>
                <a:extLst>
                  <a:ext uri="{0D108BD9-81ED-4DB2-BD59-A6C34878D82A}">
                    <a16:rowId xmlns:a16="http://schemas.microsoft.com/office/drawing/2014/main" val="1070267876"/>
                  </a:ext>
                </a:extLst>
              </a:tr>
              <a:tr h="927456">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kumimoji="0" lang="en-US" altLang="es-ES" sz="1600" b="1"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Malas hierbas</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9F2F6"/>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kumimoji="0" lang="en-US" altLang="es-ES" sz="14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Malas </a:t>
                      </a:r>
                      <a:r>
                        <a:rPr kumimoji="0" lang="en-US" altLang="es-ES" sz="14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hierbas</a:t>
                      </a:r>
                      <a:r>
                        <a:rPr kumimoji="0" lang="en-US" altLang="es-ES" sz="14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14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controladas</a:t>
                      </a:r>
                      <a:r>
                        <a:rPr kumimoji="0" lang="en-US" altLang="es-ES" sz="14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14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pero</a:t>
                      </a:r>
                      <a:r>
                        <a:rPr kumimoji="0" lang="en-US" altLang="es-ES" sz="14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14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aflora</a:t>
                      </a:r>
                      <a:r>
                        <a:rPr kumimoji="0" lang="en-US" altLang="es-ES" sz="14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las </a:t>
                      </a:r>
                      <a:r>
                        <a:rPr kumimoji="0" lang="en-US" altLang="es-ES" sz="14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semillas</a:t>
                      </a:r>
                      <a:r>
                        <a:rPr kumimoji="0" lang="en-US" altLang="es-ES" sz="14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 la </a:t>
                      </a:r>
                      <a:r>
                        <a:rPr kumimoji="0" lang="en-US" altLang="es-ES" sz="14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superficie</a:t>
                      </a:r>
                      <a:r>
                        <a:rPr kumimoji="0" lang="en-US" altLang="es-ES" sz="14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14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fomentando</a:t>
                      </a:r>
                      <a:r>
                        <a:rPr kumimoji="0" lang="en-US" altLang="es-ES" sz="14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14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su</a:t>
                      </a:r>
                      <a:r>
                        <a:rPr kumimoji="0" lang="en-US" altLang="es-ES" sz="14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posterior </a:t>
                      </a:r>
                      <a:r>
                        <a:rPr kumimoji="0" lang="en-US" altLang="es-ES" sz="14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germinación</a:t>
                      </a:r>
                      <a:endParaRPr kumimoji="0" lang="en-US" altLang="es-ES" sz="14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endParaRP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9F2F6"/>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kumimoji="0" lang="en-US" altLang="es-ES" sz="14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Los residuos de los cultivos pueden inhibir el crecimiento de malas hierbas </a:t>
                      </a:r>
                    </a:p>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endParaRPr kumimoji="0" lang="en-US" altLang="es-ES" sz="14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endParaRP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9F2F6"/>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kumimoji="0" lang="en-US" altLang="es-ES" sz="14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Los residuos de los cultivos pueden inhibir el crecimiento de malas hierbas </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9F2F6"/>
                    </a:solidFill>
                  </a:tcPr>
                </a:tc>
                <a:extLst>
                  <a:ext uri="{0D108BD9-81ED-4DB2-BD59-A6C34878D82A}">
                    <a16:rowId xmlns:a16="http://schemas.microsoft.com/office/drawing/2014/main" val="1176282677"/>
                  </a:ext>
                </a:extLst>
              </a:tr>
              <a:tr h="508044">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kumimoji="0" lang="en-US" altLang="es-ES" sz="1600" b="1"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Trabajo y Coste</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E4ED"/>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kumimoji="0" lang="en-US" altLang="es-ES" sz="14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Gran </a:t>
                      </a:r>
                      <a:r>
                        <a:rPr kumimoji="0" lang="en-US" altLang="es-ES" sz="14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consumo</a:t>
                      </a:r>
                      <a:r>
                        <a:rPr kumimoji="0" lang="en-US" altLang="es-ES" sz="14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de </a:t>
                      </a:r>
                      <a:r>
                        <a:rPr kumimoji="0" lang="en-US" altLang="es-ES" sz="14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gasóleo</a:t>
                      </a:r>
                      <a:r>
                        <a:rPr kumimoji="0" lang="en-US" altLang="es-ES" sz="14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14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tiempo</a:t>
                      </a:r>
                      <a:r>
                        <a:rPr kumimoji="0" lang="en-US" altLang="es-ES" sz="14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y mano de </a:t>
                      </a:r>
                      <a:r>
                        <a:rPr kumimoji="0" lang="en-US" altLang="es-ES" sz="14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obra</a:t>
                      </a:r>
                      <a:endParaRPr kumimoji="0" lang="en-US" altLang="es-ES" sz="14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endParaRP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E4ED"/>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kumimoji="0" lang="en-US" altLang="es-ES" sz="14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Menor uso de gasóleo y mano de obra</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E4ED"/>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972800" algn="l"/>
                        </a:tabLst>
                      </a:pPr>
                      <a:r>
                        <a:rPr kumimoji="0" lang="en-US" altLang="es-ES" sz="14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No </a:t>
                      </a:r>
                      <a:r>
                        <a:rPr kumimoji="0" lang="en-US" altLang="es-ES" sz="14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requiere</a:t>
                      </a:r>
                      <a:r>
                        <a:rPr kumimoji="0" lang="en-US" altLang="es-ES" sz="14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14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gasóleo</a:t>
                      </a:r>
                      <a:endParaRPr kumimoji="0" lang="en-US" altLang="es-ES" sz="14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endParaRP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E4ED"/>
                    </a:solidFill>
                  </a:tcPr>
                </a:tc>
                <a:extLst>
                  <a:ext uri="{0D108BD9-81ED-4DB2-BD59-A6C34878D82A}">
                    <a16:rowId xmlns:a16="http://schemas.microsoft.com/office/drawing/2014/main" val="997509631"/>
                  </a:ext>
                </a:extLst>
              </a:tr>
            </a:tbl>
          </a:graphicData>
        </a:graphic>
      </p:graphicFrame>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3A26E7DB-B149-5EE0-3AB8-CC3940936C62}"/>
              </a:ext>
            </a:extLst>
          </p:cNvPr>
          <p:cNvSpPr>
            <a:spLocks noGrp="1" noChangeArrowheads="1"/>
          </p:cNvSpPr>
          <p:nvPr>
            <p:ph type="title"/>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a:solidFill>
                  <a:srgbClr val="404040"/>
                </a:solidFill>
                <a:latin typeface="Cambria" panose="02040503050406030204" pitchFamily="18" charset="0"/>
              </a:rPr>
              <a:t>Sistema Integrado de Cultivos </a:t>
            </a:r>
            <a:br>
              <a:rPr lang="es-ES" altLang="es-ES" sz="4400">
                <a:solidFill>
                  <a:srgbClr val="404040"/>
                </a:solidFill>
                <a:latin typeface="Cambria" panose="02040503050406030204" pitchFamily="18" charset="0"/>
              </a:rPr>
            </a:br>
            <a:r>
              <a:rPr lang="es-ES" altLang="es-ES" sz="4400">
                <a:solidFill>
                  <a:srgbClr val="404040"/>
                </a:solidFill>
                <a:latin typeface="Cambria" panose="02040503050406030204" pitchFamily="18" charset="0"/>
              </a:rPr>
              <a:t>y Cría de Ganado </a:t>
            </a:r>
          </a:p>
        </p:txBody>
      </p:sp>
      <p:sp>
        <p:nvSpPr>
          <p:cNvPr id="16386" name="Text Box 2">
            <a:extLst>
              <a:ext uri="{FF2B5EF4-FFF2-40B4-BE49-F238E27FC236}">
                <a16:creationId xmlns:a16="http://schemas.microsoft.com/office/drawing/2014/main" id="{F035F96C-579E-3340-4B18-5D59CC42F9D7}"/>
              </a:ext>
            </a:extLst>
          </p:cNvPr>
          <p:cNvSpPr txBox="1">
            <a:spLocks noChangeArrowheads="1"/>
          </p:cNvSpPr>
          <p:nvPr/>
        </p:nvSpPr>
        <p:spPr bwMode="auto">
          <a:xfrm>
            <a:off x="1096963" y="1846263"/>
            <a:ext cx="10058400" cy="3765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8425" indent="-98425">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20000"/>
              </a:lnSpc>
              <a:spcAft>
                <a:spcPts val="263"/>
              </a:spcAft>
              <a:buClr>
                <a:srgbClr val="99CB38"/>
              </a:buClr>
              <a:buFont typeface="Calibri" panose="020F0502020204030204" pitchFamily="34" charset="0"/>
              <a:buChar char=" "/>
            </a:pPr>
            <a:r>
              <a:rPr lang="es-ES" altLang="es-ES" sz="1700" dirty="0">
                <a:solidFill>
                  <a:srgbClr val="404040"/>
                </a:solidFill>
                <a:latin typeface="Cambria" panose="02040503050406030204" pitchFamily="18" charset="0"/>
              </a:rPr>
              <a:t>Es el método que </a:t>
            </a:r>
            <a:r>
              <a:rPr lang="es-ES" altLang="es-ES" sz="1700" b="1" dirty="0">
                <a:solidFill>
                  <a:srgbClr val="C00000"/>
                </a:solidFill>
                <a:latin typeface="Cambria" panose="02040503050406030204" pitchFamily="18" charset="0"/>
              </a:rPr>
              <a:t>combina la producción de cultivos y la cría de ganado </a:t>
            </a:r>
            <a:r>
              <a:rPr lang="es-ES" altLang="es-ES" sz="1700" dirty="0">
                <a:solidFill>
                  <a:srgbClr val="404040"/>
                </a:solidFill>
                <a:latin typeface="Cambria" panose="02040503050406030204" pitchFamily="18" charset="0"/>
              </a:rPr>
              <a:t>en la misma actividad agrícola. La interacción e integración entre los cultivos y el ganado crea una relación simbiótica que maximiza los beneficios para ambas partes. </a:t>
            </a:r>
          </a:p>
          <a:p>
            <a:pPr algn="just" hangingPunct="1">
              <a:lnSpc>
                <a:spcPct val="120000"/>
              </a:lnSpc>
              <a:spcAft>
                <a:spcPts val="263"/>
              </a:spcAft>
              <a:buClr>
                <a:srgbClr val="99CB38"/>
              </a:buClr>
              <a:buFont typeface="Calibri" panose="020F0502020204030204" pitchFamily="34" charset="0"/>
              <a:buChar char=" "/>
            </a:pPr>
            <a:r>
              <a:rPr lang="es-ES" altLang="es-ES" sz="1700" dirty="0">
                <a:solidFill>
                  <a:srgbClr val="404040"/>
                </a:solidFill>
                <a:latin typeface="Cambria" panose="02040503050406030204" pitchFamily="18" charset="0"/>
              </a:rPr>
              <a:t>Los residuos de los cultivos o cubiertas vegetales se usan como alimento para el ganado y el estiércol del ganado se puede usar como un </a:t>
            </a:r>
            <a:r>
              <a:rPr lang="es-ES" altLang="es-ES" sz="1700" b="1" u="sng" dirty="0">
                <a:solidFill>
                  <a:srgbClr val="404040"/>
                </a:solidFill>
                <a:latin typeface="Cambria" panose="02040503050406030204" pitchFamily="18" charset="0"/>
              </a:rPr>
              <a:t>fertilizante orgánico</a:t>
            </a:r>
            <a:r>
              <a:rPr lang="es-ES" altLang="es-ES" sz="1700" dirty="0">
                <a:solidFill>
                  <a:srgbClr val="404040"/>
                </a:solidFill>
                <a:latin typeface="Cambria" panose="02040503050406030204" pitchFamily="18" charset="0"/>
              </a:rPr>
              <a:t> en el sistema de cultivo. Por ello, </a:t>
            </a:r>
            <a:r>
              <a:rPr lang="es-ES" altLang="es-ES" sz="1700" dirty="0">
                <a:solidFill>
                  <a:srgbClr val="63A537"/>
                </a:solidFill>
                <a:latin typeface="Cambria" panose="02040503050406030204" pitchFamily="18" charset="0"/>
              </a:rPr>
              <a:t>se reduce el uso de fertilizante, se previene la erosión del suelo y aumentan el contenido orgánico del suelo y la retención de agua. </a:t>
            </a:r>
            <a:r>
              <a:rPr lang="es-ES" altLang="es-ES" sz="1700" dirty="0">
                <a:latin typeface="Cambria" panose="02040503050406030204" pitchFamily="18" charset="0"/>
              </a:rPr>
              <a:t>En general, aumenta la resiliencia del sistema en anomalías meteorológicas. </a:t>
            </a:r>
          </a:p>
          <a:p>
            <a:pPr algn="just" hangingPunct="1">
              <a:lnSpc>
                <a:spcPct val="120000"/>
              </a:lnSpc>
              <a:spcAft>
                <a:spcPts val="263"/>
              </a:spcAft>
              <a:buClr>
                <a:srgbClr val="99CB38"/>
              </a:buClr>
              <a:buFont typeface="Calibri" panose="020F0502020204030204" pitchFamily="34" charset="0"/>
              <a:buChar char=" "/>
            </a:pPr>
            <a:r>
              <a:rPr lang="es-ES" altLang="es-ES" sz="1700" dirty="0">
                <a:solidFill>
                  <a:srgbClr val="404040"/>
                </a:solidFill>
                <a:latin typeface="Cambria" panose="02040503050406030204" pitchFamily="18" charset="0"/>
              </a:rPr>
              <a:t>Se reducen notablemente las actividades agrícolas y el coste, ya que </a:t>
            </a:r>
          </a:p>
          <a:p>
            <a:pPr algn="just" hangingPunct="1">
              <a:lnSpc>
                <a:spcPct val="120000"/>
              </a:lnSpc>
              <a:spcAft>
                <a:spcPts val="263"/>
              </a:spcAft>
              <a:buClr>
                <a:srgbClr val="99CB38"/>
              </a:buClr>
              <a:buFont typeface="Calibri" panose="020F0502020204030204" pitchFamily="34" charset="0"/>
              <a:buChar char=" "/>
            </a:pPr>
            <a:r>
              <a:rPr lang="es-ES" altLang="es-ES" sz="1700" dirty="0">
                <a:solidFill>
                  <a:srgbClr val="404040"/>
                </a:solidFill>
                <a:latin typeface="Cambria" panose="02040503050406030204" pitchFamily="18" charset="0"/>
              </a:rPr>
              <a:t>el sistema funciona casi de forma independiente. El coste de los insumos baja </a:t>
            </a:r>
          </a:p>
          <a:p>
            <a:pPr algn="just" hangingPunct="1">
              <a:lnSpc>
                <a:spcPct val="120000"/>
              </a:lnSpc>
              <a:spcAft>
                <a:spcPts val="263"/>
              </a:spcAft>
              <a:buClr>
                <a:srgbClr val="99CB38"/>
              </a:buClr>
              <a:buFont typeface="Calibri" panose="020F0502020204030204" pitchFamily="34" charset="0"/>
              <a:buChar char=" "/>
            </a:pPr>
            <a:r>
              <a:rPr lang="es-ES" altLang="es-ES" sz="1700" dirty="0">
                <a:solidFill>
                  <a:srgbClr val="404040"/>
                </a:solidFill>
                <a:latin typeface="Cambria" panose="02040503050406030204" pitchFamily="18" charset="0"/>
              </a:rPr>
              <a:t>y el sistema diversificado reduce el riesgo que tiene criar un único producto. </a:t>
            </a:r>
          </a:p>
          <a:p>
            <a:pPr hangingPunct="1">
              <a:lnSpc>
                <a:spcPct val="90000"/>
              </a:lnSpc>
              <a:spcBef>
                <a:spcPts val="1263"/>
              </a:spcBef>
              <a:spcAft>
                <a:spcPts val="263"/>
              </a:spcAft>
              <a:buClrTx/>
              <a:buFontTx/>
              <a:buNone/>
            </a:pPr>
            <a:endParaRPr lang="es-ES" altLang="es-ES" sz="1700" dirty="0">
              <a:solidFill>
                <a:srgbClr val="404040"/>
              </a:solidFill>
              <a:latin typeface="Cambria" panose="02040503050406030204" pitchFamily="18" charset="0"/>
            </a:endParaRPr>
          </a:p>
          <a:p>
            <a:pPr hangingPunct="1">
              <a:lnSpc>
                <a:spcPct val="90000"/>
              </a:lnSpc>
              <a:spcBef>
                <a:spcPts val="1263"/>
              </a:spcBef>
              <a:spcAft>
                <a:spcPts val="263"/>
              </a:spcAft>
              <a:buClrTx/>
              <a:buFontTx/>
              <a:buNone/>
            </a:pPr>
            <a:endParaRPr lang="es-ES" altLang="es-ES" sz="1700" dirty="0">
              <a:solidFill>
                <a:srgbClr val="404040"/>
              </a:solidFill>
              <a:latin typeface="Cambria" panose="02040503050406030204" pitchFamily="18" charset="0"/>
            </a:endParaRPr>
          </a:p>
        </p:txBody>
      </p:sp>
      <p:pic>
        <p:nvPicPr>
          <p:cNvPr id="16387" name="Picture 3">
            <a:extLst>
              <a:ext uri="{FF2B5EF4-FFF2-40B4-BE49-F238E27FC236}">
                <a16:creationId xmlns:a16="http://schemas.microsoft.com/office/drawing/2014/main" id="{1AFAF9FE-1179-D597-148E-1FE8B570D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9825" y="4240213"/>
            <a:ext cx="2898775" cy="19224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BBB5601D-D60A-F4EB-D758-807667BE38EA}"/>
              </a:ext>
            </a:extLst>
          </p:cNvPr>
          <p:cNvSpPr>
            <a:spLocks noGrp="1" noChangeArrowheads="1"/>
          </p:cNvSpPr>
          <p:nvPr>
            <p:ph type="title"/>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a:solidFill>
                  <a:srgbClr val="404040"/>
                </a:solidFill>
                <a:latin typeface="Cambria" panose="02040503050406030204" pitchFamily="18" charset="0"/>
              </a:rPr>
              <a:t>Ejemplos</a:t>
            </a:r>
          </a:p>
        </p:txBody>
      </p:sp>
      <p:graphicFrame>
        <p:nvGraphicFramePr>
          <p:cNvPr id="17410" name="Group 2">
            <a:extLst>
              <a:ext uri="{FF2B5EF4-FFF2-40B4-BE49-F238E27FC236}">
                <a16:creationId xmlns:a16="http://schemas.microsoft.com/office/drawing/2014/main" id="{CA239FB8-4636-AE07-0ADC-16FF66B96BD1}"/>
              </a:ext>
            </a:extLst>
          </p:cNvPr>
          <p:cNvGraphicFramePr>
            <a:graphicFrameLocks noGrp="1"/>
          </p:cNvGraphicFramePr>
          <p:nvPr>
            <p:extLst>
              <p:ext uri="{D42A27DB-BD31-4B8C-83A1-F6EECF244321}">
                <p14:modId xmlns:p14="http://schemas.microsoft.com/office/powerpoint/2010/main" val="3725897480"/>
              </p:ext>
            </p:extLst>
          </p:nvPr>
        </p:nvGraphicFramePr>
        <p:xfrm>
          <a:off x="1096963" y="1846263"/>
          <a:ext cx="10059987" cy="3143251"/>
        </p:xfrm>
        <a:graphic>
          <a:graphicData uri="http://schemas.openxmlformats.org/drawingml/2006/table">
            <a:tbl>
              <a:tblPr/>
              <a:tblGrid>
                <a:gridCol w="2514600">
                  <a:extLst>
                    <a:ext uri="{9D8B030D-6E8A-4147-A177-3AD203B41FA5}">
                      <a16:colId xmlns:a16="http://schemas.microsoft.com/office/drawing/2014/main" val="2766096428"/>
                    </a:ext>
                  </a:extLst>
                </a:gridCol>
                <a:gridCol w="2516187">
                  <a:extLst>
                    <a:ext uri="{9D8B030D-6E8A-4147-A177-3AD203B41FA5}">
                      <a16:colId xmlns:a16="http://schemas.microsoft.com/office/drawing/2014/main" val="3583286386"/>
                    </a:ext>
                  </a:extLst>
                </a:gridCol>
                <a:gridCol w="2514600">
                  <a:extLst>
                    <a:ext uri="{9D8B030D-6E8A-4147-A177-3AD203B41FA5}">
                      <a16:colId xmlns:a16="http://schemas.microsoft.com/office/drawing/2014/main" val="1606606781"/>
                    </a:ext>
                  </a:extLst>
                </a:gridCol>
                <a:gridCol w="2514600">
                  <a:extLst>
                    <a:ext uri="{9D8B030D-6E8A-4147-A177-3AD203B41FA5}">
                      <a16:colId xmlns:a16="http://schemas.microsoft.com/office/drawing/2014/main" val="1986199593"/>
                    </a:ext>
                  </a:extLst>
                </a:gridCol>
              </a:tblGrid>
              <a:tr h="360363">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Sistema</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4EB3CF"/>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Elemento del árbol</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4EB3CF"/>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Cultivo</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4EB3CF"/>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Animal</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4EB3CF"/>
                    </a:solidFill>
                  </a:tcPr>
                </a:tc>
                <a:extLst>
                  <a:ext uri="{0D108BD9-81ED-4DB2-BD59-A6C34878D82A}">
                    <a16:rowId xmlns:a16="http://schemas.microsoft.com/office/drawing/2014/main" val="3787113863"/>
                  </a:ext>
                </a:extLst>
              </a:tr>
              <a:tr h="628650">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Pastar en huertos frutales </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E4ED"/>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Manzana</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E4ED"/>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Raigrás</a:t>
                      </a:r>
                      <a:r>
                        <a:rPr kumimoji="0" lang="en-US" altLang="es-ES" sz="18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18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perenne</a:t>
                      </a:r>
                      <a:r>
                        <a:rPr kumimoji="0" lang="en-US" altLang="es-ES" sz="18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E4ED"/>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Ovejas</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E4ED"/>
                    </a:solidFill>
                  </a:tcPr>
                </a:tc>
                <a:extLst>
                  <a:ext uri="{0D108BD9-81ED-4DB2-BD59-A6C34878D82A}">
                    <a16:rowId xmlns:a16="http://schemas.microsoft.com/office/drawing/2014/main" val="1295327318"/>
                  </a:ext>
                </a:extLst>
              </a:tr>
              <a:tr h="628650">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Pastar en plantaciones de nogales</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9F2F6"/>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Nueces híbridas (</a:t>
                      </a:r>
                      <a:r>
                        <a:rPr kumimoji="0" lang="en-US" altLang="es-ES" sz="1800" b="0" i="1"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Juglans major</a:t>
                      </a: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 x </a:t>
                      </a:r>
                      <a:r>
                        <a:rPr kumimoji="0" lang="en-US" altLang="es-ES" sz="1800" b="0" i="1"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regia</a:t>
                      </a: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9F2F6"/>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s-E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Gramíneas </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9F2F6"/>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Ovejas</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9F2F6"/>
                    </a:solidFill>
                  </a:tcPr>
                </a:tc>
                <a:extLst>
                  <a:ext uri="{0D108BD9-81ED-4DB2-BD59-A6C34878D82A}">
                    <a16:rowId xmlns:a16="http://schemas.microsoft.com/office/drawing/2014/main" val="65157361"/>
                  </a:ext>
                </a:extLst>
              </a:tr>
              <a:tr h="628650">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Sistema agroforestal de castañas</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E4ED"/>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Castaña (</a:t>
                      </a:r>
                      <a:r>
                        <a:rPr kumimoji="0" lang="en-US" altLang="es-ES" sz="1800" b="0" i="1"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Castanea sativa L.</a:t>
                      </a: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 </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E4ED"/>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1"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Ulex sp.</a:t>
                      </a:r>
                      <a:r>
                        <a:rPr kumimoji="0" lang="en-US" altLang="es-ES" sz="18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1800" b="0" i="1"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Pteridium</a:t>
                      </a:r>
                      <a:r>
                        <a:rPr kumimoji="0" lang="en-US" altLang="es-ES" sz="18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1800" b="0" i="1"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Rubus sp.</a:t>
                      </a:r>
                      <a:r>
                        <a:rPr kumimoji="0" lang="en-US" altLang="es-ES" sz="18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y </a:t>
                      </a:r>
                      <a:r>
                        <a:rPr kumimoji="0" lang="en-US" altLang="es-ES" sz="18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setas</a:t>
                      </a:r>
                      <a:r>
                        <a:rPr kumimoji="0" lang="en-US" altLang="es-ES" sz="18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E4ED"/>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Cerdos</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E4ED"/>
                    </a:solidFill>
                  </a:tcPr>
                </a:tc>
                <a:extLst>
                  <a:ext uri="{0D108BD9-81ED-4DB2-BD59-A6C34878D82A}">
                    <a16:rowId xmlns:a16="http://schemas.microsoft.com/office/drawing/2014/main" val="1061423799"/>
                  </a:ext>
                </a:extLst>
              </a:tr>
              <a:tr h="896938">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Cultivo intercalado de olivares</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9F2F6"/>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Oliva (</a:t>
                      </a:r>
                      <a:r>
                        <a:rPr kumimoji="0" lang="en-US" altLang="es-ES" sz="1800" b="0" i="1"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Olea europaea</a:t>
                      </a:r>
                      <a:r>
                        <a:rPr kumimoji="0" lang="en-US" altLang="es-ES" sz="18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9F2F6"/>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Cereales</a:t>
                      </a:r>
                      <a:r>
                        <a:rPr kumimoji="0" lang="en-US" altLang="es-ES" sz="18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18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maiz</a:t>
                      </a:r>
                      <a:r>
                        <a:rPr kumimoji="0" lang="en-US" altLang="es-ES" sz="18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vides, </a:t>
                      </a:r>
                      <a:r>
                        <a:rPr kumimoji="0" lang="en-US" altLang="es-ES" sz="18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verduras</a:t>
                      </a:r>
                      <a:r>
                        <a:rPr kumimoji="0" lang="en-US" altLang="es-ES" sz="18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18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hierba</a:t>
                      </a:r>
                      <a:r>
                        <a:rPr kumimoji="0" lang="en-US" altLang="es-ES" sz="18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y garbanzos (</a:t>
                      </a:r>
                      <a:r>
                        <a:rPr kumimoji="0" lang="en-US" altLang="es-ES" sz="18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legumbres</a:t>
                      </a:r>
                      <a:r>
                        <a:rPr kumimoji="0" lang="en-US" altLang="es-ES" sz="18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9F2F6"/>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18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Ovejas</a:t>
                      </a:r>
                      <a:endParaRPr kumimoji="0" lang="en-US" altLang="es-ES" sz="18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endParaRP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9F2F6"/>
                    </a:solidFill>
                  </a:tcPr>
                </a:tc>
                <a:extLst>
                  <a:ext uri="{0D108BD9-81ED-4DB2-BD59-A6C34878D82A}">
                    <a16:rowId xmlns:a16="http://schemas.microsoft.com/office/drawing/2014/main" val="3541390236"/>
                  </a:ext>
                </a:extLst>
              </a:tr>
            </a:tbl>
          </a:graphicData>
        </a:graphic>
      </p:graphicFrame>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C46D80B5-0396-6983-DC44-25B5BF27910C}"/>
              </a:ext>
            </a:extLst>
          </p:cNvPr>
          <p:cNvSpPr>
            <a:spLocks noGrp="1" noChangeArrowheads="1"/>
          </p:cNvSpPr>
          <p:nvPr>
            <p:ph type="title"/>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a:solidFill>
                  <a:srgbClr val="404040"/>
                </a:solidFill>
                <a:latin typeface="Cambria" panose="02040503050406030204" pitchFamily="18" charset="0"/>
              </a:rPr>
              <a:t>Rotación de Cultivos</a:t>
            </a:r>
          </a:p>
        </p:txBody>
      </p:sp>
      <p:sp>
        <p:nvSpPr>
          <p:cNvPr id="18434" name="Text Box 2">
            <a:extLst>
              <a:ext uri="{FF2B5EF4-FFF2-40B4-BE49-F238E27FC236}">
                <a16:creationId xmlns:a16="http://schemas.microsoft.com/office/drawing/2014/main" id="{80B5E90C-5699-B9B4-D3C8-BA5C8471D371}"/>
              </a:ext>
            </a:extLst>
          </p:cNvPr>
          <p:cNvSpPr txBox="1">
            <a:spLocks noChangeArrowheads="1"/>
          </p:cNvSpPr>
          <p:nvPr/>
        </p:nvSpPr>
        <p:spPr bwMode="auto">
          <a:xfrm>
            <a:off x="1096963" y="1846263"/>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90000"/>
              </a:lnSpc>
              <a:buClr>
                <a:srgbClr val="99CB38"/>
              </a:buClr>
              <a:buFont typeface="Calibri" panose="020F0502020204030204" pitchFamily="34" charset="0"/>
              <a:buChar char=" "/>
            </a:pPr>
            <a:r>
              <a:rPr lang="es-ES" altLang="es-ES" sz="2200" dirty="0">
                <a:solidFill>
                  <a:srgbClr val="404040"/>
                </a:solidFill>
                <a:latin typeface="Cambria" panose="02040503050406030204" pitchFamily="18" charset="0"/>
              </a:rPr>
              <a:t>La rotación de cultivos consiste en </a:t>
            </a:r>
            <a:r>
              <a:rPr lang="es-ES" altLang="es-ES" sz="2200" b="1" dirty="0">
                <a:solidFill>
                  <a:srgbClr val="63A537"/>
                </a:solidFill>
                <a:latin typeface="Cambria" panose="02040503050406030204" pitchFamily="18" charset="0"/>
              </a:rPr>
              <a:t>plantar cultivos diferentes </a:t>
            </a:r>
            <a:r>
              <a:rPr lang="es-ES" altLang="es-ES" sz="2200" dirty="0">
                <a:solidFill>
                  <a:srgbClr val="404040"/>
                </a:solidFill>
                <a:latin typeface="Cambria" panose="02040503050406030204" pitchFamily="18" charset="0"/>
              </a:rPr>
              <a:t>(que vienen de familias botánicas diferentes) </a:t>
            </a:r>
            <a:r>
              <a:rPr lang="es-ES" altLang="es-ES" sz="2200" b="1" dirty="0">
                <a:solidFill>
                  <a:srgbClr val="63A537"/>
                </a:solidFill>
                <a:latin typeface="Cambria" panose="02040503050406030204" pitchFamily="18" charset="0"/>
              </a:rPr>
              <a:t>sucesivamente en la misma parcela</a:t>
            </a:r>
            <a:r>
              <a:rPr lang="es-ES" altLang="es-ES" sz="2200" dirty="0">
                <a:solidFill>
                  <a:srgbClr val="404040"/>
                </a:solidFill>
                <a:latin typeface="Cambria" panose="02040503050406030204" pitchFamily="18" charset="0"/>
              </a:rPr>
              <a:t>. </a:t>
            </a:r>
          </a:p>
          <a:p>
            <a:pPr algn="just" hangingPunct="1">
              <a:lnSpc>
                <a:spcPct val="90000"/>
              </a:lnSpc>
              <a:buClrTx/>
              <a:buFontTx/>
              <a:buNone/>
            </a:pPr>
            <a:endParaRPr lang="es-ES" altLang="es-ES" sz="2200" dirty="0">
              <a:solidFill>
                <a:srgbClr val="404040"/>
              </a:solidFill>
              <a:latin typeface="Cambria" panose="02040503050406030204" pitchFamily="18" charset="0"/>
            </a:endParaRPr>
          </a:p>
          <a:p>
            <a:pPr algn="just" hangingPunct="1">
              <a:lnSpc>
                <a:spcPct val="90000"/>
              </a:lnSpc>
              <a:buClr>
                <a:srgbClr val="99CB38"/>
              </a:buClr>
              <a:buFont typeface="Calibri" panose="020F0502020204030204" pitchFamily="34" charset="0"/>
              <a:buChar char=" "/>
            </a:pPr>
            <a:r>
              <a:rPr lang="es-ES" altLang="es-ES" sz="2200" dirty="0">
                <a:solidFill>
                  <a:srgbClr val="404040"/>
                </a:solidFill>
                <a:latin typeface="Cambria" panose="02040503050406030204" pitchFamily="18" charset="0"/>
              </a:rPr>
              <a:t>Los cultivos pueden rotar cada 3 a 7 años.</a:t>
            </a:r>
          </a:p>
          <a:p>
            <a:pPr algn="just" hangingPunct="1">
              <a:lnSpc>
                <a:spcPct val="90000"/>
              </a:lnSpc>
              <a:buClrTx/>
              <a:buFontTx/>
              <a:buNone/>
            </a:pPr>
            <a:endParaRPr lang="es-ES" altLang="es-ES" sz="2200" dirty="0">
              <a:solidFill>
                <a:srgbClr val="404040"/>
              </a:solidFill>
              <a:latin typeface="Cambria" panose="02040503050406030204" pitchFamily="18" charset="0"/>
            </a:endParaRPr>
          </a:p>
          <a:p>
            <a:pPr algn="just" hangingPunct="1">
              <a:lnSpc>
                <a:spcPct val="90000"/>
              </a:lnSpc>
              <a:buClr>
                <a:srgbClr val="99CB38"/>
              </a:buClr>
              <a:buFont typeface="Calibri" panose="020F0502020204030204" pitchFamily="34" charset="0"/>
              <a:buChar char=" "/>
            </a:pPr>
            <a:r>
              <a:rPr lang="es-ES" altLang="es-ES" sz="2200" dirty="0">
                <a:solidFill>
                  <a:srgbClr val="404040"/>
                </a:solidFill>
                <a:latin typeface="Cambria" panose="02040503050406030204" pitchFamily="18" charset="0"/>
              </a:rPr>
              <a:t>Los principales beneficios de este sistema son que conserva la fertilidad del suelo, mantiene niveles bajos de poblaciones de plagas dañinas y enfermedades, y le proporciona ingresos diversificados al agricultor. </a:t>
            </a:r>
          </a:p>
          <a:p>
            <a:pPr algn="just" hangingPunct="1">
              <a:lnSpc>
                <a:spcPct val="90000"/>
              </a:lnSpc>
              <a:buClrTx/>
              <a:buFontTx/>
              <a:buNone/>
            </a:pPr>
            <a:endParaRPr lang="es-ES" altLang="es-ES" sz="2200" dirty="0">
              <a:solidFill>
                <a:srgbClr val="404040"/>
              </a:solidFill>
              <a:latin typeface="Cambria" panose="02040503050406030204" pitchFamily="18" charset="0"/>
            </a:endParaRPr>
          </a:p>
          <a:p>
            <a:pPr algn="just" hangingPunct="1">
              <a:lnSpc>
                <a:spcPct val="90000"/>
              </a:lnSpc>
              <a:buClr>
                <a:srgbClr val="99CB38"/>
              </a:buClr>
              <a:buFont typeface="Calibri" panose="020F0502020204030204" pitchFamily="34" charset="0"/>
              <a:buChar char=" "/>
            </a:pPr>
            <a:r>
              <a:rPr lang="es-ES" altLang="es-ES" sz="2200" dirty="0">
                <a:solidFill>
                  <a:srgbClr val="404040"/>
                </a:solidFill>
                <a:latin typeface="Cambria" panose="02040503050406030204" pitchFamily="18" charset="0"/>
              </a:rPr>
              <a:t>Los cultivos tienen diferencias en cuanto al desarrollo de sus raíces, sus requisitos de nutrientes, y las plagas y enfermedades que les afectan. La prevalencia de las plagas y enfermedades se reduce notablemente, ya que carecen de huésped durante varios años.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BF9B050F-C4BD-FFCB-BEAD-D998F79AFA6C}"/>
              </a:ext>
            </a:extLst>
          </p:cNvPr>
          <p:cNvSpPr>
            <a:spLocks noGrp="1" noChangeArrowheads="1"/>
          </p:cNvSpPr>
          <p:nvPr>
            <p:ph type="title"/>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a:solidFill>
                  <a:srgbClr val="404040"/>
                </a:solidFill>
                <a:latin typeface="Cambria" panose="02040503050406030204" pitchFamily="18" charset="0"/>
              </a:rPr>
              <a:t>Ejemplos de Rotación de Cultivos</a:t>
            </a:r>
          </a:p>
        </p:txBody>
      </p:sp>
      <p:graphicFrame>
        <p:nvGraphicFramePr>
          <p:cNvPr id="19458" name="Group 2">
            <a:extLst>
              <a:ext uri="{FF2B5EF4-FFF2-40B4-BE49-F238E27FC236}">
                <a16:creationId xmlns:a16="http://schemas.microsoft.com/office/drawing/2014/main" id="{CEF1C5FD-905D-FB93-EB85-9D6EECAB8E7F}"/>
              </a:ext>
            </a:extLst>
          </p:cNvPr>
          <p:cNvGraphicFramePr>
            <a:graphicFrameLocks noGrp="1"/>
          </p:cNvGraphicFramePr>
          <p:nvPr>
            <p:extLst>
              <p:ext uri="{D42A27DB-BD31-4B8C-83A1-F6EECF244321}">
                <p14:modId xmlns:p14="http://schemas.microsoft.com/office/powerpoint/2010/main" val="2324439507"/>
              </p:ext>
            </p:extLst>
          </p:nvPr>
        </p:nvGraphicFramePr>
        <p:xfrm>
          <a:off x="1096963" y="1846263"/>
          <a:ext cx="10059987" cy="1985963"/>
        </p:xfrm>
        <a:graphic>
          <a:graphicData uri="http://schemas.openxmlformats.org/drawingml/2006/table">
            <a:tbl>
              <a:tblPr/>
              <a:tblGrid>
                <a:gridCol w="2514600">
                  <a:extLst>
                    <a:ext uri="{9D8B030D-6E8A-4147-A177-3AD203B41FA5}">
                      <a16:colId xmlns:a16="http://schemas.microsoft.com/office/drawing/2014/main" val="379940340"/>
                    </a:ext>
                  </a:extLst>
                </a:gridCol>
                <a:gridCol w="2516187">
                  <a:extLst>
                    <a:ext uri="{9D8B030D-6E8A-4147-A177-3AD203B41FA5}">
                      <a16:colId xmlns:a16="http://schemas.microsoft.com/office/drawing/2014/main" val="2957437108"/>
                    </a:ext>
                  </a:extLst>
                </a:gridCol>
                <a:gridCol w="2514600">
                  <a:extLst>
                    <a:ext uri="{9D8B030D-6E8A-4147-A177-3AD203B41FA5}">
                      <a16:colId xmlns:a16="http://schemas.microsoft.com/office/drawing/2014/main" val="3667127859"/>
                    </a:ext>
                  </a:extLst>
                </a:gridCol>
                <a:gridCol w="2514600">
                  <a:extLst>
                    <a:ext uri="{9D8B030D-6E8A-4147-A177-3AD203B41FA5}">
                      <a16:colId xmlns:a16="http://schemas.microsoft.com/office/drawing/2014/main" val="1477822988"/>
                    </a:ext>
                  </a:extLst>
                </a:gridCol>
              </a:tblGrid>
              <a:tr h="396875">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20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Primer año</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4EB3CF"/>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20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Segundo año</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4EB3CF"/>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20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Tercer año</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4EB3CF"/>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20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Cuarto año</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4EB3CF"/>
                    </a:solidFill>
                  </a:tcPr>
                </a:tc>
                <a:extLst>
                  <a:ext uri="{0D108BD9-81ED-4DB2-BD59-A6C34878D82A}">
                    <a16:rowId xmlns:a16="http://schemas.microsoft.com/office/drawing/2014/main" val="16703267"/>
                  </a:ext>
                </a:extLst>
              </a:tr>
              <a:tr h="396875">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20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Patata</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E4ED"/>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20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Cebada de invierno</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E4ED"/>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20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Cebolla</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E4ED"/>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s-ES" altLang="es-ES" sz="20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Veza </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E4ED"/>
                    </a:solidFill>
                  </a:tcPr>
                </a:tc>
                <a:extLst>
                  <a:ext uri="{0D108BD9-81ED-4DB2-BD59-A6C34878D82A}">
                    <a16:rowId xmlns:a16="http://schemas.microsoft.com/office/drawing/2014/main" val="2639885056"/>
                  </a:ext>
                </a:extLst>
              </a:tr>
              <a:tr h="396875">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20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Sandía</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9F2F6"/>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20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Trigo de invierno</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9F2F6"/>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20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Remolacha</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9F2F6"/>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0">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endParaRPr kumimoji="0" lang="en-US" altLang="es-ES" sz="20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endParaRP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9F2F6"/>
                    </a:solidFill>
                  </a:tcPr>
                </a:tc>
                <a:extLst>
                  <a:ext uri="{0D108BD9-81ED-4DB2-BD59-A6C34878D82A}">
                    <a16:rowId xmlns:a16="http://schemas.microsoft.com/office/drawing/2014/main" val="1954961836"/>
                  </a:ext>
                </a:extLst>
              </a:tr>
              <a:tr h="396875">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20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Cebada de invierno</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E4ED"/>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20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Zanahoria</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E4ED"/>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20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Berenjena</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E4ED"/>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20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Espinaca</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E4ED"/>
                    </a:solidFill>
                  </a:tcPr>
                </a:tc>
                <a:extLst>
                  <a:ext uri="{0D108BD9-81ED-4DB2-BD59-A6C34878D82A}">
                    <a16:rowId xmlns:a16="http://schemas.microsoft.com/office/drawing/2014/main" val="503601442"/>
                  </a:ext>
                </a:extLst>
              </a:tr>
              <a:tr h="398463">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20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Repollo</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9F2F6"/>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20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Cebolla</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9F2F6"/>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20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Patata</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9F2F6"/>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20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Judías</a:t>
                      </a:r>
                      <a:endParaRPr kumimoji="0" lang="en-US" altLang="es-ES" sz="20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endParaRP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9F2F6"/>
                    </a:solidFill>
                  </a:tcPr>
                </a:tc>
                <a:extLst>
                  <a:ext uri="{0D108BD9-81ED-4DB2-BD59-A6C34878D82A}">
                    <a16:rowId xmlns:a16="http://schemas.microsoft.com/office/drawing/2014/main" val="2329794160"/>
                  </a:ext>
                </a:extLst>
              </a:tr>
            </a:tbl>
          </a:graphicData>
        </a:graphic>
      </p:graphicFrame>
      <p:sp>
        <p:nvSpPr>
          <p:cNvPr id="19528" name="Rectangle 72">
            <a:extLst>
              <a:ext uri="{FF2B5EF4-FFF2-40B4-BE49-F238E27FC236}">
                <a16:creationId xmlns:a16="http://schemas.microsoft.com/office/drawing/2014/main" id="{30574967-458C-63F9-70FA-597D58CA6E4B}"/>
              </a:ext>
            </a:extLst>
          </p:cNvPr>
          <p:cNvSpPr>
            <a:spLocks noChangeArrowheads="1"/>
          </p:cNvSpPr>
          <p:nvPr/>
        </p:nvSpPr>
        <p:spPr bwMode="auto">
          <a:xfrm>
            <a:off x="1096963" y="4621213"/>
            <a:ext cx="9442450"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s-ES" altLang="es-ES" sz="2400">
                <a:latin typeface="Cambria" panose="02040503050406030204" pitchFamily="18" charset="0"/>
              </a:rPr>
              <a:t>Es importante que dos cultivos consecutivos sean de familias botánicas diferentes, con distintos sistemas radiculares y requisitos de nutrientes</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1" name="AutoShape 1">
            <a:extLst>
              <a:ext uri="{FF2B5EF4-FFF2-40B4-BE49-F238E27FC236}">
                <a16:creationId xmlns:a16="http://schemas.microsoft.com/office/drawing/2014/main" id="{C7423C05-3B3B-79EE-CB7B-5AC067DF72E3}"/>
              </a:ext>
            </a:extLst>
          </p:cNvPr>
          <p:cNvSpPr>
            <a:spLocks noChangeArrowheads="1"/>
          </p:cNvSpPr>
          <p:nvPr/>
        </p:nvSpPr>
        <p:spPr bwMode="auto">
          <a:xfrm>
            <a:off x="3937917" y="2066925"/>
            <a:ext cx="4606925" cy="3857625"/>
          </a:xfrm>
          <a:custGeom>
            <a:avLst/>
            <a:gdLst>
              <a:gd name="G0" fmla="+- 6399 0 0"/>
              <a:gd name="G1" fmla="*/ 1 52459 25856"/>
              <a:gd name="G2" fmla="*/ G1 32767 1"/>
              <a:gd name="G3" fmla="*/ G2 1 32767"/>
              <a:gd name="G4" fmla="cos G0 G3"/>
              <a:gd name="G5" fmla="+- 5359 0 0"/>
              <a:gd name="G6" fmla="*/ 1 52459 25856"/>
              <a:gd name="G7" fmla="*/ G6 32767 1"/>
              <a:gd name="G8" fmla="*/ G7 1 32767"/>
              <a:gd name="G9" fmla="sin G5 G8"/>
              <a:gd name="G10" fmla="+- 6399 0 0"/>
              <a:gd name="G11" fmla="+- G10 0 G4"/>
              <a:gd name="G12" fmla="+- G10 G4 0"/>
              <a:gd name="G13" fmla="+- 5359 0 0"/>
              <a:gd name="G14" fmla="+- G13 0 G9"/>
              <a:gd name="G15" fmla="+- G13 G9 0"/>
              <a:gd name="G16" fmla="+- 10718 0 0"/>
              <a:gd name="G17" fmla="+- 12798 0 0"/>
              <a:gd name="G18" fmla="+- 180 0 0"/>
              <a:gd name="G19" fmla="+- 90 0 0"/>
              <a:gd name="G20" fmla="+- 270 0 0"/>
              <a:gd name="G21" fmla="+- 90 0 0"/>
              <a:gd name="G22" fmla="+- 1 0 0"/>
              <a:gd name="G23" fmla="+- 90 0 0"/>
              <a:gd name="G24" fmla="+- 90 0 0"/>
              <a:gd name="G25" fmla="+- 90 0 0"/>
            </a:gdLst>
            <a:ahLst/>
            <a:cxnLst>
              <a:cxn ang="0">
                <a:pos x="r" y="vc"/>
              </a:cxn>
              <a:cxn ang="5400000">
                <a:pos x="hc" y="b"/>
              </a:cxn>
              <a:cxn ang="10800000">
                <a:pos x="l" y="vc"/>
              </a:cxn>
              <a:cxn ang="16200000">
                <a:pos x="hc" y="t"/>
              </a:cxn>
            </a:cxnLst>
            <a:rect l="0" t="0" r="0" b="0"/>
            <a:pathLst>
              <a:path>
                <a:moveTo>
                  <a:pt x="0" y="5359"/>
                </a:moveTo>
                <a:lnTo>
                  <a:pt x="6399" y="5359"/>
                </a:lnTo>
                <a:lnTo>
                  <a:pt x="180" y="90"/>
                </a:lnTo>
                <a:lnTo>
                  <a:pt x="6399" y="5359"/>
                </a:lnTo>
                <a:lnTo>
                  <a:pt x="270" y="90"/>
                </a:lnTo>
                <a:close/>
              </a:path>
            </a:pathLst>
          </a:custGeom>
          <a:noFill/>
          <a:ln w="15840" cap="flat">
            <a:solidFill>
              <a:srgbClr val="71962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482" name="Rectangle 2">
            <a:extLst>
              <a:ext uri="{FF2B5EF4-FFF2-40B4-BE49-F238E27FC236}">
                <a16:creationId xmlns:a16="http://schemas.microsoft.com/office/drawing/2014/main" id="{CC7E41CF-F5D7-4CF0-B879-5DF10608DC6A}"/>
              </a:ext>
            </a:extLst>
          </p:cNvPr>
          <p:cNvSpPr>
            <a:spLocks noGrp="1" noChangeArrowheads="1"/>
          </p:cNvSpPr>
          <p:nvPr>
            <p:ph type="title"/>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800">
                <a:solidFill>
                  <a:srgbClr val="404040"/>
                </a:solidFill>
                <a:latin typeface="Cambria" panose="02040503050406030204" pitchFamily="18" charset="0"/>
              </a:rPr>
              <a:t>Rotación de Cultivos</a:t>
            </a:r>
          </a:p>
        </p:txBody>
      </p:sp>
      <p:pic>
        <p:nvPicPr>
          <p:cNvPr id="20483" name="Picture 3">
            <a:extLst>
              <a:ext uri="{FF2B5EF4-FFF2-40B4-BE49-F238E27FC236}">
                <a16:creationId xmlns:a16="http://schemas.microsoft.com/office/drawing/2014/main" id="{39463A5D-6537-F170-214A-F6B85CF0F9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005" y="1814513"/>
            <a:ext cx="1684337" cy="1116012"/>
          </a:xfrm>
          <a:prstGeom prst="rect">
            <a:avLst/>
          </a:prstGeom>
          <a:noFill/>
          <a:ln>
            <a:noFill/>
          </a:ln>
          <a:effectLst>
            <a:outerShdw dist="139498" dir="2700000" algn="ctr" rotWithShape="0">
              <a:srgbClr val="333333">
                <a:alpha val="65019"/>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Lst>
        </p:spPr>
      </p:pic>
      <p:pic>
        <p:nvPicPr>
          <p:cNvPr id="20484" name="Picture 4">
            <a:extLst>
              <a:ext uri="{FF2B5EF4-FFF2-40B4-BE49-F238E27FC236}">
                <a16:creationId xmlns:a16="http://schemas.microsoft.com/office/drawing/2014/main" id="{92E718B8-5480-FE95-DCB5-ECD959B206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3792" y="5026025"/>
            <a:ext cx="1582738" cy="1055688"/>
          </a:xfrm>
          <a:prstGeom prst="rect">
            <a:avLst/>
          </a:prstGeom>
          <a:noFill/>
          <a:ln>
            <a:noFill/>
          </a:ln>
          <a:effectLst>
            <a:outerShdw dist="139498" dir="2700000" algn="ctr" rotWithShape="0">
              <a:srgbClr val="333333">
                <a:alpha val="65019"/>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Lst>
        </p:spPr>
      </p:pic>
      <p:pic>
        <p:nvPicPr>
          <p:cNvPr id="20485" name="Picture 5">
            <a:extLst>
              <a:ext uri="{FF2B5EF4-FFF2-40B4-BE49-F238E27FC236}">
                <a16:creationId xmlns:a16="http://schemas.microsoft.com/office/drawing/2014/main" id="{830EC63A-BA62-2A61-1208-C0C3F33E55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6030" y="5014913"/>
            <a:ext cx="1585912" cy="1055687"/>
          </a:xfrm>
          <a:prstGeom prst="rect">
            <a:avLst/>
          </a:prstGeom>
          <a:noFill/>
          <a:ln>
            <a:noFill/>
          </a:ln>
          <a:effectLst>
            <a:outerShdw dist="139498" dir="2700000" algn="ctr" rotWithShape="0">
              <a:srgbClr val="333333">
                <a:alpha val="65019"/>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Lst>
        </p:spPr>
      </p:pic>
      <p:pic>
        <p:nvPicPr>
          <p:cNvPr id="20486" name="Picture 6">
            <a:extLst>
              <a:ext uri="{FF2B5EF4-FFF2-40B4-BE49-F238E27FC236}">
                <a16:creationId xmlns:a16="http://schemas.microsoft.com/office/drawing/2014/main" id="{177A65B2-58D6-BCB8-92A1-76A8DA7B7D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9342" y="3008313"/>
            <a:ext cx="1571625" cy="1042987"/>
          </a:xfrm>
          <a:prstGeom prst="rect">
            <a:avLst/>
          </a:prstGeom>
          <a:noFill/>
          <a:ln>
            <a:noFill/>
          </a:ln>
          <a:effectLst>
            <a:outerShdw dist="139498" dir="2700000" algn="ctr" rotWithShape="0">
              <a:srgbClr val="333333">
                <a:alpha val="65019"/>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Lst>
        </p:spPr>
      </p:pic>
      <p:pic>
        <p:nvPicPr>
          <p:cNvPr id="20487" name="Picture 7">
            <a:extLst>
              <a:ext uri="{FF2B5EF4-FFF2-40B4-BE49-F238E27FC236}">
                <a16:creationId xmlns:a16="http://schemas.microsoft.com/office/drawing/2014/main" id="{197C0DD1-E3D8-47A9-C6F9-6CF5241F5F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1142" y="3027363"/>
            <a:ext cx="1565275" cy="1036637"/>
          </a:xfrm>
          <a:prstGeom prst="rect">
            <a:avLst/>
          </a:prstGeom>
          <a:noFill/>
          <a:ln>
            <a:noFill/>
          </a:ln>
          <a:effectLst>
            <a:outerShdw dist="139498" dir="2700000" algn="ctr" rotWithShape="0">
              <a:srgbClr val="333333">
                <a:alpha val="65019"/>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Lst>
        </p:spPr>
      </p:pic>
      <p:sp>
        <p:nvSpPr>
          <p:cNvPr id="20488" name="Rectangle 8">
            <a:extLst>
              <a:ext uri="{FF2B5EF4-FFF2-40B4-BE49-F238E27FC236}">
                <a16:creationId xmlns:a16="http://schemas.microsoft.com/office/drawing/2014/main" id="{A2DA8A56-F3C1-DAEA-680E-F5DFA0BD7AA2}"/>
              </a:ext>
            </a:extLst>
          </p:cNvPr>
          <p:cNvSpPr>
            <a:spLocks noChangeArrowheads="1"/>
          </p:cNvSpPr>
          <p:nvPr/>
        </p:nvSpPr>
        <p:spPr bwMode="auto">
          <a:xfrm>
            <a:off x="5538117" y="2963863"/>
            <a:ext cx="1417638" cy="700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s-ES" altLang="es-ES" sz="2000">
                <a:latin typeface="Cambria" panose="02040503050406030204" pitchFamily="18" charset="0"/>
              </a:rPr>
              <a:t>Campo 1 - Cebada</a:t>
            </a:r>
          </a:p>
        </p:txBody>
      </p:sp>
      <p:sp>
        <p:nvSpPr>
          <p:cNvPr id="20489" name="Rectangle 9">
            <a:extLst>
              <a:ext uri="{FF2B5EF4-FFF2-40B4-BE49-F238E27FC236}">
                <a16:creationId xmlns:a16="http://schemas.microsoft.com/office/drawing/2014/main" id="{65642963-C1D7-0CEB-3FF3-8E26749F6E2E}"/>
              </a:ext>
            </a:extLst>
          </p:cNvPr>
          <p:cNvSpPr>
            <a:spLocks noChangeArrowheads="1"/>
          </p:cNvSpPr>
          <p:nvPr/>
        </p:nvSpPr>
        <p:spPr bwMode="auto">
          <a:xfrm>
            <a:off x="9227467" y="3222625"/>
            <a:ext cx="1693863"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s-ES" altLang="es-ES">
                <a:latin typeface="Cambria" panose="02040503050406030204" pitchFamily="18" charset="0"/>
              </a:rPr>
              <a:t>Campo 2 - Remolacha </a:t>
            </a:r>
          </a:p>
        </p:txBody>
      </p:sp>
      <p:sp>
        <p:nvSpPr>
          <p:cNvPr id="20490" name="Rectangle 10">
            <a:extLst>
              <a:ext uri="{FF2B5EF4-FFF2-40B4-BE49-F238E27FC236}">
                <a16:creationId xmlns:a16="http://schemas.microsoft.com/office/drawing/2014/main" id="{4339BC59-F857-32EC-1CC5-B9235BC09801}"/>
              </a:ext>
            </a:extLst>
          </p:cNvPr>
          <p:cNvSpPr>
            <a:spLocks noChangeArrowheads="1"/>
          </p:cNvSpPr>
          <p:nvPr/>
        </p:nvSpPr>
        <p:spPr bwMode="auto">
          <a:xfrm>
            <a:off x="2144042" y="5049838"/>
            <a:ext cx="1495425" cy="71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s-ES" altLang="es-ES" sz="2000">
                <a:latin typeface="Cambria" panose="02040503050406030204" pitchFamily="18" charset="0"/>
              </a:rPr>
              <a:t>Campo 4 –</a:t>
            </a:r>
          </a:p>
          <a:p>
            <a:pPr algn="ctr" hangingPunct="1">
              <a:lnSpc>
                <a:spcPct val="100000"/>
              </a:lnSpc>
              <a:buClrTx/>
              <a:buFontTx/>
              <a:buNone/>
            </a:pPr>
            <a:r>
              <a:rPr lang="es-ES" altLang="es-ES" sz="2000">
                <a:latin typeface="Cambria" panose="02040503050406030204" pitchFamily="18" charset="0"/>
              </a:rPr>
              <a:t> Patata</a:t>
            </a:r>
          </a:p>
        </p:txBody>
      </p:sp>
      <p:sp>
        <p:nvSpPr>
          <p:cNvPr id="20491" name="Rectangle 11">
            <a:extLst>
              <a:ext uri="{FF2B5EF4-FFF2-40B4-BE49-F238E27FC236}">
                <a16:creationId xmlns:a16="http://schemas.microsoft.com/office/drawing/2014/main" id="{7A6F0C51-DD34-B7C0-A073-0AC7A1D11DCD}"/>
              </a:ext>
            </a:extLst>
          </p:cNvPr>
          <p:cNvSpPr>
            <a:spLocks noChangeArrowheads="1"/>
          </p:cNvSpPr>
          <p:nvPr/>
        </p:nvSpPr>
        <p:spPr bwMode="auto">
          <a:xfrm>
            <a:off x="8416255" y="5191125"/>
            <a:ext cx="1619250" cy="71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s-ES" altLang="es-ES" sz="2000">
                <a:latin typeface="Cambria" panose="02040503050406030204" pitchFamily="18" charset="0"/>
              </a:rPr>
              <a:t>Campo 3 –</a:t>
            </a:r>
          </a:p>
          <a:p>
            <a:pPr algn="ctr" hangingPunct="1">
              <a:lnSpc>
                <a:spcPct val="100000"/>
              </a:lnSpc>
              <a:buClrTx/>
              <a:buFontTx/>
              <a:buNone/>
            </a:pPr>
            <a:r>
              <a:rPr lang="es-ES" altLang="es-ES" sz="2000">
                <a:latin typeface="Cambria" panose="02040503050406030204" pitchFamily="18" charset="0"/>
              </a:rPr>
              <a:t> Repollo</a:t>
            </a:r>
          </a:p>
        </p:txBody>
      </p:sp>
      <p:sp>
        <p:nvSpPr>
          <p:cNvPr id="20492" name="Rectangle 12">
            <a:extLst>
              <a:ext uri="{FF2B5EF4-FFF2-40B4-BE49-F238E27FC236}">
                <a16:creationId xmlns:a16="http://schemas.microsoft.com/office/drawing/2014/main" id="{2FE2A39F-7D98-CE4A-3420-E25830F5E06F}"/>
              </a:ext>
            </a:extLst>
          </p:cNvPr>
          <p:cNvSpPr>
            <a:spLocks noChangeArrowheads="1"/>
          </p:cNvSpPr>
          <p:nvPr/>
        </p:nvSpPr>
        <p:spPr bwMode="auto">
          <a:xfrm>
            <a:off x="1289598" y="3705225"/>
            <a:ext cx="1326302" cy="732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s-ES" altLang="es-ES" sz="2000" dirty="0">
                <a:latin typeface="Cambria" panose="02040503050406030204" pitchFamily="18" charset="0"/>
              </a:rPr>
              <a:t>Campo 5 –</a:t>
            </a:r>
          </a:p>
          <a:p>
            <a:pPr algn="ctr" hangingPunct="1">
              <a:lnSpc>
                <a:spcPct val="100000"/>
              </a:lnSpc>
              <a:buClrTx/>
              <a:buFontTx/>
              <a:buNone/>
            </a:pPr>
            <a:r>
              <a:rPr lang="es-ES" altLang="es-ES" sz="2000" dirty="0">
                <a:latin typeface="Cambria" panose="02040503050406030204" pitchFamily="18" charset="0"/>
              </a:rPr>
              <a:t>Veza</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D6B5C082-E25B-8AFA-39C8-1A06D4AB0985}"/>
              </a:ext>
            </a:extLst>
          </p:cNvPr>
          <p:cNvSpPr>
            <a:spLocks noGrp="1" noChangeArrowheads="1"/>
          </p:cNvSpPr>
          <p:nvPr>
            <p:ph type="title"/>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a:solidFill>
                  <a:srgbClr val="404040"/>
                </a:solidFill>
                <a:latin typeface="Cambria" panose="02040503050406030204" pitchFamily="18" charset="0"/>
              </a:rPr>
              <a:t>Cubiertas Vegetales</a:t>
            </a:r>
          </a:p>
        </p:txBody>
      </p:sp>
      <p:sp>
        <p:nvSpPr>
          <p:cNvPr id="21506" name="Text Box 2">
            <a:extLst>
              <a:ext uri="{FF2B5EF4-FFF2-40B4-BE49-F238E27FC236}">
                <a16:creationId xmlns:a16="http://schemas.microsoft.com/office/drawing/2014/main" id="{B7881071-9109-E0AF-D158-2FE4F5C0F9A9}"/>
              </a:ext>
            </a:extLst>
          </p:cNvPr>
          <p:cNvSpPr txBox="1">
            <a:spLocks noChangeArrowheads="1"/>
          </p:cNvSpPr>
          <p:nvPr/>
        </p:nvSpPr>
        <p:spPr bwMode="auto">
          <a:xfrm>
            <a:off x="1096963" y="1846263"/>
            <a:ext cx="10058400" cy="435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90000"/>
              </a:lnSpc>
              <a:spcBef>
                <a:spcPts val="1263"/>
              </a:spcBef>
              <a:spcAft>
                <a:spcPts val="263"/>
              </a:spcAft>
              <a:buClr>
                <a:srgbClr val="99CB38"/>
              </a:buClr>
              <a:buFont typeface="Calibri" panose="020F0502020204030204" pitchFamily="34" charset="0"/>
              <a:buChar char=" "/>
            </a:pPr>
            <a:r>
              <a:rPr lang="en-US" altLang="es-ES" sz="2300" dirty="0">
                <a:solidFill>
                  <a:srgbClr val="404040"/>
                </a:solidFill>
                <a:latin typeface="Cambria" panose="02040503050406030204" pitchFamily="18" charset="0"/>
              </a:rPr>
              <a:t>Plantar </a:t>
            </a:r>
            <a:r>
              <a:rPr lang="en-US" altLang="es-ES" sz="2300" dirty="0" err="1">
                <a:solidFill>
                  <a:srgbClr val="404040"/>
                </a:solidFill>
                <a:latin typeface="Cambria" panose="02040503050406030204" pitchFamily="18" charset="0"/>
              </a:rPr>
              <a:t>cubiertas</a:t>
            </a:r>
            <a:r>
              <a:rPr lang="en-US" altLang="es-ES" sz="2300" dirty="0">
                <a:solidFill>
                  <a:srgbClr val="404040"/>
                </a:solidFill>
                <a:latin typeface="Cambria" panose="02040503050406030204" pitchFamily="18" charset="0"/>
              </a:rPr>
              <a:t> </a:t>
            </a:r>
            <a:r>
              <a:rPr lang="en-US" altLang="es-ES" sz="2300" dirty="0" err="1">
                <a:solidFill>
                  <a:srgbClr val="404040"/>
                </a:solidFill>
                <a:latin typeface="Cambria" panose="02040503050406030204" pitchFamily="18" charset="0"/>
              </a:rPr>
              <a:t>vegetales</a:t>
            </a:r>
            <a:r>
              <a:rPr lang="en-US" altLang="es-ES" sz="2300" dirty="0">
                <a:solidFill>
                  <a:srgbClr val="404040"/>
                </a:solidFill>
                <a:latin typeface="Cambria" panose="02040503050406030204" pitchFamily="18" charset="0"/>
              </a:rPr>
              <a:t> </a:t>
            </a:r>
            <a:r>
              <a:rPr lang="en-US" altLang="es-ES" sz="2300" dirty="0" err="1">
                <a:solidFill>
                  <a:srgbClr val="404040"/>
                </a:solidFill>
                <a:latin typeface="Cambria" panose="02040503050406030204" pitchFamily="18" charset="0"/>
              </a:rPr>
              <a:t>como</a:t>
            </a:r>
            <a:r>
              <a:rPr lang="en-US" altLang="es-ES" sz="2300" dirty="0">
                <a:solidFill>
                  <a:srgbClr val="404040"/>
                </a:solidFill>
                <a:latin typeface="Cambria" panose="02040503050406030204" pitchFamily="18" charset="0"/>
              </a:rPr>
              <a:t> </a:t>
            </a:r>
            <a:r>
              <a:rPr lang="en-US" altLang="es-ES" sz="2300" dirty="0" err="1">
                <a:solidFill>
                  <a:srgbClr val="404040"/>
                </a:solidFill>
                <a:latin typeface="Cambria" panose="02040503050406030204" pitchFamily="18" charset="0"/>
              </a:rPr>
              <a:t>legumbres</a:t>
            </a:r>
            <a:r>
              <a:rPr lang="en-US" altLang="es-ES" sz="2300" dirty="0">
                <a:solidFill>
                  <a:srgbClr val="404040"/>
                </a:solidFill>
                <a:latin typeface="Cambria" panose="02040503050406030204" pitchFamily="18" charset="0"/>
              </a:rPr>
              <a:t> o </a:t>
            </a:r>
            <a:r>
              <a:rPr lang="en-US" altLang="es-ES" sz="2300" dirty="0" err="1">
                <a:solidFill>
                  <a:srgbClr val="404040"/>
                </a:solidFill>
                <a:latin typeface="Cambria" panose="02040503050406030204" pitchFamily="18" charset="0"/>
              </a:rPr>
              <a:t>gramíneas</a:t>
            </a:r>
            <a:r>
              <a:rPr lang="en-US" altLang="es-ES" sz="2300" dirty="0">
                <a:solidFill>
                  <a:srgbClr val="404040"/>
                </a:solidFill>
                <a:latin typeface="Cambria" panose="02040503050406030204" pitchFamily="18" charset="0"/>
              </a:rPr>
              <a:t> </a:t>
            </a:r>
            <a:r>
              <a:rPr lang="en-US" altLang="es-ES" sz="2300" dirty="0" err="1">
                <a:solidFill>
                  <a:srgbClr val="404040"/>
                </a:solidFill>
                <a:latin typeface="Cambria" panose="02040503050406030204" pitchFamily="18" charset="0"/>
              </a:rPr>
              <a:t>en</a:t>
            </a:r>
            <a:r>
              <a:rPr lang="en-US" altLang="es-ES" sz="2300" dirty="0">
                <a:solidFill>
                  <a:srgbClr val="404040"/>
                </a:solidFill>
                <a:latin typeface="Cambria" panose="02040503050406030204" pitchFamily="18" charset="0"/>
              </a:rPr>
              <a:t> </a:t>
            </a:r>
            <a:r>
              <a:rPr lang="en-US" altLang="es-ES" sz="2300" dirty="0" err="1">
                <a:solidFill>
                  <a:srgbClr val="404040"/>
                </a:solidFill>
                <a:latin typeface="Cambria" panose="02040503050406030204" pitchFamily="18" charset="0"/>
              </a:rPr>
              <a:t>periodos</a:t>
            </a:r>
            <a:r>
              <a:rPr lang="en-US" altLang="es-ES" sz="2300" dirty="0">
                <a:solidFill>
                  <a:srgbClr val="404040"/>
                </a:solidFill>
                <a:latin typeface="Cambria" panose="02040503050406030204" pitchFamily="18" charset="0"/>
              </a:rPr>
              <a:t> de </a:t>
            </a:r>
            <a:r>
              <a:rPr lang="en-US" altLang="es-ES" sz="2300" dirty="0" err="1">
                <a:solidFill>
                  <a:srgbClr val="404040"/>
                </a:solidFill>
                <a:latin typeface="Cambria" panose="02040503050406030204" pitchFamily="18" charset="0"/>
              </a:rPr>
              <a:t>barbecho</a:t>
            </a:r>
            <a:r>
              <a:rPr lang="en-US" altLang="es-ES" sz="2300" dirty="0">
                <a:solidFill>
                  <a:srgbClr val="404040"/>
                </a:solidFill>
                <a:latin typeface="Cambria" panose="02040503050406030204" pitchFamily="18" charset="0"/>
              </a:rPr>
              <a:t> </a:t>
            </a:r>
            <a:r>
              <a:rPr lang="en-US" altLang="es-ES" sz="2300" dirty="0" err="1">
                <a:solidFill>
                  <a:srgbClr val="404040"/>
                </a:solidFill>
                <a:latin typeface="Cambria" panose="02040503050406030204" pitchFamily="18" charset="0"/>
              </a:rPr>
              <a:t>ayuda</a:t>
            </a:r>
            <a:r>
              <a:rPr lang="en-US" altLang="es-ES" sz="2300" dirty="0">
                <a:solidFill>
                  <a:srgbClr val="404040"/>
                </a:solidFill>
                <a:latin typeface="Cambria" panose="02040503050406030204" pitchFamily="18" charset="0"/>
              </a:rPr>
              <a:t> a </a:t>
            </a:r>
            <a:r>
              <a:rPr lang="en-US" altLang="es-ES" sz="2300" dirty="0" err="1">
                <a:solidFill>
                  <a:srgbClr val="404040"/>
                </a:solidFill>
                <a:latin typeface="Cambria" panose="02040503050406030204" pitchFamily="18" charset="0"/>
              </a:rPr>
              <a:t>proteger</a:t>
            </a:r>
            <a:r>
              <a:rPr lang="en-US" altLang="es-ES" sz="2300" dirty="0">
                <a:solidFill>
                  <a:srgbClr val="404040"/>
                </a:solidFill>
                <a:latin typeface="Cambria" panose="02040503050406030204" pitchFamily="18" charset="0"/>
              </a:rPr>
              <a:t> al </a:t>
            </a:r>
            <a:r>
              <a:rPr lang="en-US" altLang="es-ES" sz="2300" dirty="0" err="1">
                <a:solidFill>
                  <a:srgbClr val="404040"/>
                </a:solidFill>
                <a:latin typeface="Cambria" panose="02040503050406030204" pitchFamily="18" charset="0"/>
              </a:rPr>
              <a:t>suelo</a:t>
            </a:r>
            <a:r>
              <a:rPr lang="en-US" altLang="es-ES" sz="2300" dirty="0">
                <a:solidFill>
                  <a:srgbClr val="404040"/>
                </a:solidFill>
                <a:latin typeface="Cambria" panose="02040503050406030204" pitchFamily="18" charset="0"/>
              </a:rPr>
              <a:t> de la </a:t>
            </a:r>
            <a:r>
              <a:rPr lang="en-US" altLang="es-ES" sz="2300" dirty="0" err="1">
                <a:solidFill>
                  <a:srgbClr val="404040"/>
                </a:solidFill>
                <a:latin typeface="Cambria" panose="02040503050406030204" pitchFamily="18" charset="0"/>
              </a:rPr>
              <a:t>erosión</a:t>
            </a:r>
            <a:r>
              <a:rPr lang="en-US" altLang="es-ES" sz="2300" dirty="0">
                <a:solidFill>
                  <a:srgbClr val="404040"/>
                </a:solidFill>
                <a:latin typeface="Cambria" panose="02040503050406030204" pitchFamily="18" charset="0"/>
              </a:rPr>
              <a:t>, </a:t>
            </a:r>
            <a:r>
              <a:rPr lang="en-US" altLang="es-ES" sz="2300" dirty="0" err="1">
                <a:solidFill>
                  <a:srgbClr val="404040"/>
                </a:solidFill>
                <a:latin typeface="Cambria" panose="02040503050406030204" pitchFamily="18" charset="0"/>
              </a:rPr>
              <a:t>mejora</a:t>
            </a:r>
            <a:r>
              <a:rPr lang="en-US" altLang="es-ES" sz="2300" dirty="0">
                <a:solidFill>
                  <a:srgbClr val="404040"/>
                </a:solidFill>
                <a:latin typeface="Cambria" panose="02040503050406030204" pitchFamily="18" charset="0"/>
              </a:rPr>
              <a:t> la </a:t>
            </a:r>
            <a:r>
              <a:rPr lang="en-US" altLang="es-ES" sz="2300" dirty="0" err="1">
                <a:solidFill>
                  <a:srgbClr val="404040"/>
                </a:solidFill>
                <a:latin typeface="Cambria" panose="02040503050406030204" pitchFamily="18" charset="0"/>
              </a:rPr>
              <a:t>fertilidad</a:t>
            </a:r>
            <a:r>
              <a:rPr lang="en-US" altLang="es-ES" sz="2300" dirty="0">
                <a:solidFill>
                  <a:srgbClr val="404040"/>
                </a:solidFill>
                <a:latin typeface="Cambria" panose="02040503050406030204" pitchFamily="18" charset="0"/>
              </a:rPr>
              <a:t> del </a:t>
            </a:r>
            <a:r>
              <a:rPr lang="en-US" altLang="es-ES" sz="2300" dirty="0" err="1">
                <a:solidFill>
                  <a:srgbClr val="404040"/>
                </a:solidFill>
                <a:latin typeface="Cambria" panose="02040503050406030204" pitchFamily="18" charset="0"/>
              </a:rPr>
              <a:t>suelo</a:t>
            </a:r>
            <a:r>
              <a:rPr lang="en-US" altLang="es-ES" sz="2300" dirty="0">
                <a:solidFill>
                  <a:srgbClr val="404040"/>
                </a:solidFill>
                <a:latin typeface="Cambria" panose="02040503050406030204" pitchFamily="18" charset="0"/>
              </a:rPr>
              <a:t>, </a:t>
            </a:r>
            <a:r>
              <a:rPr lang="en-US" altLang="es-ES" sz="2300" dirty="0" err="1">
                <a:solidFill>
                  <a:srgbClr val="404040"/>
                </a:solidFill>
                <a:latin typeface="Cambria" panose="02040503050406030204" pitchFamily="18" charset="0"/>
              </a:rPr>
              <a:t>inhibe</a:t>
            </a:r>
            <a:r>
              <a:rPr lang="en-US" altLang="es-ES" sz="2300" dirty="0">
                <a:solidFill>
                  <a:srgbClr val="404040"/>
                </a:solidFill>
                <a:latin typeface="Cambria" panose="02040503050406030204" pitchFamily="18" charset="0"/>
              </a:rPr>
              <a:t> la </a:t>
            </a:r>
            <a:r>
              <a:rPr lang="en-US" altLang="es-ES" sz="2300" dirty="0" err="1">
                <a:solidFill>
                  <a:srgbClr val="404040"/>
                </a:solidFill>
                <a:latin typeface="Cambria" panose="02040503050406030204" pitchFamily="18" charset="0"/>
              </a:rPr>
              <a:t>aparición</a:t>
            </a:r>
            <a:r>
              <a:rPr lang="en-US" altLang="es-ES" sz="2300" dirty="0">
                <a:solidFill>
                  <a:srgbClr val="404040"/>
                </a:solidFill>
                <a:latin typeface="Cambria" panose="02040503050406030204" pitchFamily="18" charset="0"/>
              </a:rPr>
              <a:t> de malas </a:t>
            </a:r>
            <a:r>
              <a:rPr lang="en-US" altLang="es-ES" sz="2300" dirty="0" err="1">
                <a:solidFill>
                  <a:srgbClr val="404040"/>
                </a:solidFill>
                <a:latin typeface="Cambria" panose="02040503050406030204" pitchFamily="18" charset="0"/>
              </a:rPr>
              <a:t>hierbas</a:t>
            </a:r>
            <a:r>
              <a:rPr lang="en-US" altLang="es-ES" sz="2300" dirty="0">
                <a:solidFill>
                  <a:srgbClr val="404040"/>
                </a:solidFill>
                <a:latin typeface="Cambria" panose="02040503050406030204" pitchFamily="18" charset="0"/>
              </a:rPr>
              <a:t> y </a:t>
            </a:r>
            <a:r>
              <a:rPr lang="en-US" altLang="es-ES" sz="2300" dirty="0" err="1">
                <a:solidFill>
                  <a:srgbClr val="404040"/>
                </a:solidFill>
                <a:latin typeface="Cambria" panose="02040503050406030204" pitchFamily="18" charset="0"/>
              </a:rPr>
              <a:t>promueve</a:t>
            </a:r>
            <a:r>
              <a:rPr lang="en-US" altLang="es-ES" sz="2300" dirty="0">
                <a:solidFill>
                  <a:srgbClr val="404040"/>
                </a:solidFill>
                <a:latin typeface="Cambria" panose="02040503050406030204" pitchFamily="18" charset="0"/>
              </a:rPr>
              <a:t> la </a:t>
            </a:r>
            <a:r>
              <a:rPr lang="en-US" altLang="es-ES" sz="2300" dirty="0" err="1">
                <a:solidFill>
                  <a:srgbClr val="404040"/>
                </a:solidFill>
                <a:latin typeface="Cambria" panose="02040503050406030204" pitchFamily="18" charset="0"/>
              </a:rPr>
              <a:t>retención</a:t>
            </a:r>
            <a:r>
              <a:rPr lang="en-US" altLang="es-ES" sz="2300" dirty="0">
                <a:solidFill>
                  <a:srgbClr val="404040"/>
                </a:solidFill>
                <a:latin typeface="Cambria" panose="02040503050406030204" pitchFamily="18" charset="0"/>
              </a:rPr>
              <a:t> de </a:t>
            </a:r>
            <a:r>
              <a:rPr lang="en-US" altLang="es-ES" sz="2300" dirty="0" err="1">
                <a:solidFill>
                  <a:srgbClr val="404040"/>
                </a:solidFill>
                <a:latin typeface="Cambria" panose="02040503050406030204" pitchFamily="18" charset="0"/>
              </a:rPr>
              <a:t>agua</a:t>
            </a:r>
            <a:r>
              <a:rPr lang="en-US" altLang="es-ES" sz="2300" dirty="0">
                <a:solidFill>
                  <a:srgbClr val="404040"/>
                </a:solidFill>
                <a:latin typeface="Cambria" panose="02040503050406030204" pitchFamily="18" charset="0"/>
              </a:rPr>
              <a:t>. Las </a:t>
            </a:r>
            <a:r>
              <a:rPr lang="en-US" altLang="es-ES" sz="2300" dirty="0" err="1">
                <a:solidFill>
                  <a:srgbClr val="404040"/>
                </a:solidFill>
                <a:latin typeface="Cambria" panose="02040503050406030204" pitchFamily="18" charset="0"/>
              </a:rPr>
              <a:t>cubiertas</a:t>
            </a:r>
            <a:r>
              <a:rPr lang="en-US" altLang="es-ES" sz="2300" dirty="0">
                <a:solidFill>
                  <a:srgbClr val="404040"/>
                </a:solidFill>
                <a:latin typeface="Cambria" panose="02040503050406030204" pitchFamily="18" charset="0"/>
              </a:rPr>
              <a:t> </a:t>
            </a:r>
            <a:r>
              <a:rPr lang="en-US" altLang="es-ES" sz="2300" dirty="0" err="1">
                <a:solidFill>
                  <a:srgbClr val="404040"/>
                </a:solidFill>
                <a:latin typeface="Cambria" panose="02040503050406030204" pitchFamily="18" charset="0"/>
              </a:rPr>
              <a:t>vegetales</a:t>
            </a:r>
            <a:r>
              <a:rPr lang="en-US" altLang="es-ES" sz="2300" dirty="0">
                <a:solidFill>
                  <a:srgbClr val="404040"/>
                </a:solidFill>
                <a:latin typeface="Cambria" panose="02040503050406030204" pitchFamily="18" charset="0"/>
              </a:rPr>
              <a:t> </a:t>
            </a:r>
            <a:r>
              <a:rPr lang="en-US" altLang="es-ES" sz="2300" dirty="0" err="1">
                <a:solidFill>
                  <a:srgbClr val="404040"/>
                </a:solidFill>
                <a:latin typeface="Cambria" panose="02040503050406030204" pitchFamily="18" charset="0"/>
              </a:rPr>
              <a:t>también</a:t>
            </a:r>
            <a:r>
              <a:rPr lang="en-US" altLang="es-ES" sz="2300" dirty="0">
                <a:solidFill>
                  <a:srgbClr val="404040"/>
                </a:solidFill>
                <a:latin typeface="Cambria" panose="02040503050406030204" pitchFamily="18" charset="0"/>
              </a:rPr>
              <a:t> le </a:t>
            </a:r>
            <a:r>
              <a:rPr lang="en-US" altLang="es-ES" sz="2300" dirty="0" err="1">
                <a:solidFill>
                  <a:srgbClr val="404040"/>
                </a:solidFill>
                <a:latin typeface="Cambria" panose="02040503050406030204" pitchFamily="18" charset="0"/>
              </a:rPr>
              <a:t>proporcionan</a:t>
            </a:r>
            <a:r>
              <a:rPr lang="en-US" altLang="es-ES" sz="2300" dirty="0">
                <a:solidFill>
                  <a:srgbClr val="404040"/>
                </a:solidFill>
                <a:latin typeface="Cambria" panose="02040503050406030204" pitchFamily="18" charset="0"/>
              </a:rPr>
              <a:t> </a:t>
            </a:r>
            <a:r>
              <a:rPr lang="en-US" altLang="es-ES" sz="2300" dirty="0" err="1">
                <a:solidFill>
                  <a:srgbClr val="404040"/>
                </a:solidFill>
                <a:latin typeface="Cambria" panose="02040503050406030204" pitchFamily="18" charset="0"/>
              </a:rPr>
              <a:t>materia</a:t>
            </a:r>
            <a:r>
              <a:rPr lang="en-US" altLang="es-ES" sz="2300" dirty="0">
                <a:solidFill>
                  <a:srgbClr val="404040"/>
                </a:solidFill>
                <a:latin typeface="Cambria" panose="02040503050406030204" pitchFamily="18" charset="0"/>
              </a:rPr>
              <a:t> </a:t>
            </a:r>
            <a:r>
              <a:rPr lang="en-US" altLang="es-ES" sz="2300" dirty="0" err="1">
                <a:solidFill>
                  <a:srgbClr val="404040"/>
                </a:solidFill>
                <a:latin typeface="Cambria" panose="02040503050406030204" pitchFamily="18" charset="0"/>
              </a:rPr>
              <a:t>orgánica</a:t>
            </a:r>
            <a:r>
              <a:rPr lang="en-US" altLang="es-ES" sz="2300" dirty="0">
                <a:solidFill>
                  <a:srgbClr val="404040"/>
                </a:solidFill>
                <a:latin typeface="Cambria" panose="02040503050406030204" pitchFamily="18" charset="0"/>
              </a:rPr>
              <a:t> al </a:t>
            </a:r>
            <a:r>
              <a:rPr lang="en-US" altLang="es-ES" sz="2300" dirty="0" err="1">
                <a:solidFill>
                  <a:srgbClr val="404040"/>
                </a:solidFill>
                <a:latin typeface="Cambria" panose="02040503050406030204" pitchFamily="18" charset="0"/>
              </a:rPr>
              <a:t>suelo</a:t>
            </a:r>
            <a:r>
              <a:rPr lang="en-US" altLang="es-ES" sz="2300" dirty="0">
                <a:solidFill>
                  <a:srgbClr val="404040"/>
                </a:solidFill>
                <a:latin typeface="Cambria" panose="02040503050406030204" pitchFamily="18" charset="0"/>
              </a:rPr>
              <a:t>.</a:t>
            </a:r>
          </a:p>
          <a:p>
            <a:pPr hangingPunct="1">
              <a:lnSpc>
                <a:spcPct val="90000"/>
              </a:lnSpc>
              <a:spcBef>
                <a:spcPts val="1263"/>
              </a:spcBef>
              <a:spcAft>
                <a:spcPts val="263"/>
              </a:spcAft>
              <a:buClrTx/>
              <a:buFontTx/>
              <a:buNone/>
            </a:pPr>
            <a:endParaRPr lang="en-US" altLang="es-ES" sz="2000" dirty="0">
              <a:solidFill>
                <a:srgbClr val="404040"/>
              </a:solidFill>
              <a:latin typeface="Cambria" panose="02040503050406030204" pitchFamily="18" charset="0"/>
            </a:endParaRPr>
          </a:p>
          <a:p>
            <a:pPr hangingPunct="1">
              <a:lnSpc>
                <a:spcPct val="90000"/>
              </a:lnSpc>
              <a:spcBef>
                <a:spcPts val="1263"/>
              </a:spcBef>
              <a:spcAft>
                <a:spcPts val="263"/>
              </a:spcAft>
              <a:buClr>
                <a:srgbClr val="99CB38"/>
              </a:buClr>
              <a:buFont typeface="Calibri" panose="020F0502020204030204" pitchFamily="34" charset="0"/>
              <a:buChar char=" "/>
            </a:pPr>
            <a:r>
              <a:rPr lang="en-US" altLang="es-ES" sz="2000" b="1" dirty="0" err="1">
                <a:solidFill>
                  <a:srgbClr val="404040"/>
                </a:solidFill>
                <a:latin typeface="Calibri" panose="020F0502020204030204" pitchFamily="34" charset="0"/>
                <a:cs typeface="Calibri" panose="020F0502020204030204" pitchFamily="34" charset="0"/>
              </a:rPr>
              <a:t>Ejemplos</a:t>
            </a:r>
            <a:r>
              <a:rPr lang="en-US" altLang="es-ES" sz="2000" b="1" dirty="0">
                <a:solidFill>
                  <a:srgbClr val="404040"/>
                </a:solidFill>
                <a:latin typeface="Calibri" panose="020F0502020204030204" pitchFamily="34" charset="0"/>
                <a:cs typeface="Calibri" panose="020F0502020204030204" pitchFamily="34" charset="0"/>
              </a:rPr>
              <a:t> de </a:t>
            </a:r>
            <a:r>
              <a:rPr lang="en-US" altLang="es-ES" sz="2000" b="1" dirty="0" err="1">
                <a:solidFill>
                  <a:srgbClr val="404040"/>
                </a:solidFill>
                <a:latin typeface="Calibri" panose="020F0502020204030204" pitchFamily="34" charset="0"/>
                <a:cs typeface="Calibri" panose="020F0502020204030204" pitchFamily="34" charset="0"/>
              </a:rPr>
              <a:t>cubiertas</a:t>
            </a:r>
            <a:r>
              <a:rPr lang="en-US" altLang="es-ES" sz="2000" b="1" dirty="0">
                <a:solidFill>
                  <a:srgbClr val="404040"/>
                </a:solidFill>
                <a:latin typeface="Calibri" panose="020F0502020204030204" pitchFamily="34" charset="0"/>
                <a:cs typeface="Calibri" panose="020F0502020204030204" pitchFamily="34" charset="0"/>
              </a:rPr>
              <a:t> </a:t>
            </a:r>
            <a:r>
              <a:rPr lang="en-US" altLang="es-ES" sz="2000" b="1" dirty="0" err="1">
                <a:solidFill>
                  <a:srgbClr val="404040"/>
                </a:solidFill>
                <a:latin typeface="Calibri" panose="020F0502020204030204" pitchFamily="34" charset="0"/>
                <a:cs typeface="Calibri" panose="020F0502020204030204" pitchFamily="34" charset="0"/>
              </a:rPr>
              <a:t>vegetales</a:t>
            </a:r>
            <a:r>
              <a:rPr lang="en-US" altLang="es-ES" sz="2000" b="1" dirty="0">
                <a:solidFill>
                  <a:srgbClr val="404040"/>
                </a:solidFill>
                <a:latin typeface="Calibri" panose="020F0502020204030204" pitchFamily="34" charset="0"/>
                <a:cs typeface="Calibri" panose="020F0502020204030204" pitchFamily="34" charset="0"/>
              </a:rPr>
              <a:t>:</a:t>
            </a:r>
          </a:p>
          <a:p>
            <a:pPr hangingPunct="1">
              <a:lnSpc>
                <a:spcPct val="90000"/>
              </a:lnSpc>
              <a:spcBef>
                <a:spcPts val="1263"/>
              </a:spcBef>
              <a:spcAft>
                <a:spcPts val="263"/>
              </a:spcAft>
              <a:buClr>
                <a:srgbClr val="99CB38"/>
              </a:buClr>
              <a:buFont typeface="Wingdings" panose="05000000000000000000" pitchFamily="2" charset="2"/>
              <a:buChar char=""/>
            </a:pPr>
            <a:r>
              <a:rPr lang="el-GR" altLang="es-ES" sz="2000" b="1" dirty="0">
                <a:solidFill>
                  <a:srgbClr val="404040"/>
                </a:solidFill>
                <a:latin typeface="Calibri" panose="020F0502020204030204" pitchFamily="34" charset="0"/>
                <a:cs typeface="Calibri" panose="020F0502020204030204" pitchFamily="34" charset="0"/>
              </a:rPr>
              <a:t> </a:t>
            </a:r>
            <a:r>
              <a:rPr lang="en-US" altLang="es-ES" sz="2000" b="1" dirty="0" err="1">
                <a:solidFill>
                  <a:srgbClr val="404040"/>
                </a:solidFill>
                <a:latin typeface="Calibri" panose="020F0502020204030204" pitchFamily="34" charset="0"/>
                <a:cs typeface="Calibri" panose="020F0502020204030204" pitchFamily="34" charset="0"/>
              </a:rPr>
              <a:t>Gramíneas</a:t>
            </a:r>
            <a:r>
              <a:rPr lang="en-US" altLang="es-ES" sz="2000" b="1" dirty="0">
                <a:solidFill>
                  <a:srgbClr val="404040"/>
                </a:solidFill>
                <a:latin typeface="Calibri" panose="020F0502020204030204" pitchFamily="34" charset="0"/>
                <a:cs typeface="Calibri" panose="020F0502020204030204" pitchFamily="34" charset="0"/>
              </a:rPr>
              <a:t> </a:t>
            </a:r>
            <a:r>
              <a:rPr lang="en-US" altLang="es-ES" sz="2000" dirty="0">
                <a:solidFill>
                  <a:srgbClr val="404040"/>
                </a:solidFill>
                <a:latin typeface="Calibri" panose="020F0502020204030204" pitchFamily="34" charset="0"/>
                <a:cs typeface="Calibri" panose="020F0502020204030204" pitchFamily="34" charset="0"/>
              </a:rPr>
              <a:t>(trigo, </a:t>
            </a:r>
            <a:r>
              <a:rPr lang="en-US" altLang="es-ES" sz="2000" dirty="0" err="1">
                <a:solidFill>
                  <a:srgbClr val="404040"/>
                </a:solidFill>
                <a:latin typeface="Calibri" panose="020F0502020204030204" pitchFamily="34" charset="0"/>
                <a:cs typeface="Calibri" panose="020F0502020204030204" pitchFamily="34" charset="0"/>
              </a:rPr>
              <a:t>avena</a:t>
            </a:r>
            <a:r>
              <a:rPr lang="en-US" altLang="es-ES" sz="2000" dirty="0">
                <a:solidFill>
                  <a:srgbClr val="404040"/>
                </a:solidFill>
                <a:latin typeface="Calibri" panose="020F0502020204030204" pitchFamily="34" charset="0"/>
                <a:cs typeface="Calibri" panose="020F0502020204030204" pitchFamily="34" charset="0"/>
              </a:rPr>
              <a:t>, triticale, </a:t>
            </a:r>
            <a:r>
              <a:rPr lang="en-US" altLang="es-ES" sz="2000" dirty="0" err="1">
                <a:solidFill>
                  <a:srgbClr val="404040"/>
                </a:solidFill>
                <a:latin typeface="Calibri" panose="020F0502020204030204" pitchFamily="34" charset="0"/>
                <a:cs typeface="Calibri" panose="020F0502020204030204" pitchFamily="34" charset="0"/>
              </a:rPr>
              <a:t>cebada</a:t>
            </a:r>
            <a:r>
              <a:rPr lang="en-US" altLang="es-ES" sz="2000" dirty="0">
                <a:solidFill>
                  <a:srgbClr val="404040"/>
                </a:solidFill>
                <a:latin typeface="Calibri" panose="020F0502020204030204" pitchFamily="34" charset="0"/>
                <a:cs typeface="Calibri" panose="020F0502020204030204" pitchFamily="34" charset="0"/>
              </a:rPr>
              <a:t>, sorgo, </a:t>
            </a:r>
            <a:r>
              <a:rPr lang="en-US" altLang="es-ES" sz="2000" dirty="0" err="1">
                <a:solidFill>
                  <a:srgbClr val="404040"/>
                </a:solidFill>
                <a:latin typeface="Calibri" panose="020F0502020204030204" pitchFamily="34" charset="0"/>
                <a:cs typeface="Calibri" panose="020F0502020204030204" pitchFamily="34" charset="0"/>
              </a:rPr>
              <a:t>raigrás</a:t>
            </a:r>
            <a:r>
              <a:rPr lang="en-US" altLang="es-ES" sz="2000" dirty="0">
                <a:solidFill>
                  <a:srgbClr val="404040"/>
                </a:solidFill>
                <a:latin typeface="Calibri" panose="020F0502020204030204" pitchFamily="34" charset="0"/>
                <a:cs typeface="Calibri" panose="020F0502020204030204" pitchFamily="34" charset="0"/>
              </a:rPr>
              <a:t>, </a:t>
            </a:r>
            <a:r>
              <a:rPr lang="en-US" altLang="es-ES" sz="2000" dirty="0" err="1">
                <a:solidFill>
                  <a:srgbClr val="404040"/>
                </a:solidFill>
                <a:latin typeface="Calibri" panose="020F0502020204030204" pitchFamily="34" charset="0"/>
                <a:cs typeface="Calibri" panose="020F0502020204030204" pitchFamily="34" charset="0"/>
              </a:rPr>
              <a:t>maíz</a:t>
            </a:r>
            <a:r>
              <a:rPr lang="en-US" altLang="es-ES" sz="2000" dirty="0">
                <a:solidFill>
                  <a:srgbClr val="404040"/>
                </a:solidFill>
                <a:latin typeface="Calibri" panose="020F0502020204030204" pitchFamily="34" charset="0"/>
                <a:cs typeface="Calibri" panose="020F0502020204030204" pitchFamily="34" charset="0"/>
              </a:rPr>
              <a:t>)</a:t>
            </a:r>
          </a:p>
          <a:p>
            <a:pPr hangingPunct="1">
              <a:lnSpc>
                <a:spcPct val="90000"/>
              </a:lnSpc>
              <a:spcBef>
                <a:spcPts val="1263"/>
              </a:spcBef>
              <a:spcAft>
                <a:spcPts val="263"/>
              </a:spcAft>
              <a:buClr>
                <a:srgbClr val="99CB38"/>
              </a:buClr>
              <a:buFont typeface="Calibri" panose="020F0502020204030204" pitchFamily="34" charset="0"/>
              <a:buChar char=" "/>
            </a:pPr>
            <a:r>
              <a:rPr lang="en-US" altLang="es-ES" sz="2000" dirty="0">
                <a:solidFill>
                  <a:srgbClr val="404040"/>
                </a:solidFill>
                <a:latin typeface="Calibri" panose="020F0502020204030204" pitchFamily="34" charset="0"/>
                <a:cs typeface="Calibri" panose="020F0502020204030204" pitchFamily="34" charset="0"/>
              </a:rPr>
              <a:t>Se </a:t>
            </a:r>
            <a:r>
              <a:rPr lang="en-US" altLang="es-ES" sz="2000" dirty="0" err="1">
                <a:solidFill>
                  <a:srgbClr val="404040"/>
                </a:solidFill>
                <a:latin typeface="Calibri" panose="020F0502020204030204" pitchFamily="34" charset="0"/>
                <a:cs typeface="Calibri" panose="020F0502020204030204" pitchFamily="34" charset="0"/>
              </a:rPr>
              <a:t>pueden</a:t>
            </a:r>
            <a:r>
              <a:rPr lang="en-US" altLang="es-ES" sz="2000" dirty="0">
                <a:solidFill>
                  <a:srgbClr val="404040"/>
                </a:solidFill>
                <a:latin typeface="Calibri" panose="020F0502020204030204" pitchFamily="34" charset="0"/>
                <a:cs typeface="Calibri" panose="020F0502020204030204" pitchFamily="34" charset="0"/>
              </a:rPr>
              <a:t> cultivar con </a:t>
            </a:r>
            <a:r>
              <a:rPr lang="en-US" altLang="es-ES" sz="2000" dirty="0" err="1">
                <a:solidFill>
                  <a:srgbClr val="404040"/>
                </a:solidFill>
                <a:latin typeface="Calibri" panose="020F0502020204030204" pitchFamily="34" charset="0"/>
                <a:cs typeface="Calibri" panose="020F0502020204030204" pitchFamily="34" charset="0"/>
              </a:rPr>
              <a:t>éxito</a:t>
            </a:r>
            <a:r>
              <a:rPr lang="en-US" altLang="es-ES" sz="2000" dirty="0">
                <a:solidFill>
                  <a:srgbClr val="404040"/>
                </a:solidFill>
                <a:latin typeface="Calibri" panose="020F0502020204030204" pitchFamily="34" charset="0"/>
                <a:cs typeface="Calibri" panose="020F0502020204030204" pitchFamily="34" charset="0"/>
              </a:rPr>
              <a:t> </a:t>
            </a:r>
            <a:r>
              <a:rPr lang="en-US" altLang="es-ES" sz="2000" dirty="0" err="1">
                <a:solidFill>
                  <a:srgbClr val="404040"/>
                </a:solidFill>
                <a:latin typeface="Calibri" panose="020F0502020204030204" pitchFamily="34" charset="0"/>
                <a:cs typeface="Calibri" panose="020F0502020204030204" pitchFamily="34" charset="0"/>
              </a:rPr>
              <a:t>en</a:t>
            </a:r>
            <a:r>
              <a:rPr lang="en-US" altLang="es-ES" sz="2000" dirty="0">
                <a:solidFill>
                  <a:srgbClr val="404040"/>
                </a:solidFill>
                <a:latin typeface="Calibri" panose="020F0502020204030204" pitchFamily="34" charset="0"/>
                <a:cs typeface="Calibri" panose="020F0502020204030204" pitchFamily="34" charset="0"/>
              </a:rPr>
              <a:t> </a:t>
            </a:r>
            <a:r>
              <a:rPr lang="en-US" altLang="es-ES" sz="2000" dirty="0" err="1">
                <a:solidFill>
                  <a:srgbClr val="404040"/>
                </a:solidFill>
                <a:latin typeface="Calibri" panose="020F0502020204030204" pitchFamily="34" charset="0"/>
                <a:cs typeface="Calibri" panose="020F0502020204030204" pitchFamily="34" charset="0"/>
              </a:rPr>
              <a:t>muchos</a:t>
            </a:r>
            <a:r>
              <a:rPr lang="en-US" altLang="es-ES" sz="2000" dirty="0">
                <a:solidFill>
                  <a:srgbClr val="404040"/>
                </a:solidFill>
                <a:latin typeface="Calibri" panose="020F0502020204030204" pitchFamily="34" charset="0"/>
                <a:cs typeface="Calibri" panose="020F0502020204030204" pitchFamily="34" charset="0"/>
              </a:rPr>
              <a:t> </a:t>
            </a:r>
            <a:r>
              <a:rPr lang="en-US" altLang="es-ES" sz="2000" dirty="0" err="1">
                <a:solidFill>
                  <a:srgbClr val="404040"/>
                </a:solidFill>
                <a:latin typeface="Calibri" panose="020F0502020204030204" pitchFamily="34" charset="0"/>
                <a:cs typeface="Calibri" panose="020F0502020204030204" pitchFamily="34" charset="0"/>
              </a:rPr>
              <a:t>climas</a:t>
            </a:r>
            <a:r>
              <a:rPr lang="en-US" altLang="es-ES" sz="2000" dirty="0">
                <a:solidFill>
                  <a:srgbClr val="404040"/>
                </a:solidFill>
                <a:latin typeface="Calibri" panose="020F0502020204030204" pitchFamily="34" charset="0"/>
                <a:cs typeface="Calibri" panose="020F0502020204030204" pitchFamily="34" charset="0"/>
              </a:rPr>
              <a:t> </a:t>
            </a:r>
            <a:r>
              <a:rPr lang="en-US" altLang="es-ES" sz="2000" dirty="0" err="1">
                <a:solidFill>
                  <a:srgbClr val="404040"/>
                </a:solidFill>
                <a:latin typeface="Calibri" panose="020F0502020204030204" pitchFamily="34" charset="0"/>
                <a:cs typeface="Calibri" panose="020F0502020204030204" pitchFamily="34" charset="0"/>
              </a:rPr>
              <a:t>diferentes</a:t>
            </a:r>
            <a:r>
              <a:rPr lang="en-US" altLang="es-ES" sz="2000" dirty="0">
                <a:solidFill>
                  <a:srgbClr val="404040"/>
                </a:solidFill>
                <a:latin typeface="Calibri" panose="020F0502020204030204" pitchFamily="34" charset="0"/>
                <a:cs typeface="Calibri" panose="020F0502020204030204" pitchFamily="34" charset="0"/>
              </a:rPr>
              <a:t>, de </a:t>
            </a:r>
            <a:r>
              <a:rPr lang="en-US" altLang="es-ES" sz="2000" dirty="0" err="1">
                <a:solidFill>
                  <a:srgbClr val="404040"/>
                </a:solidFill>
                <a:latin typeface="Calibri" panose="020F0502020204030204" pitchFamily="34" charset="0"/>
                <a:cs typeface="Calibri" panose="020F0502020204030204" pitchFamily="34" charset="0"/>
              </a:rPr>
              <a:t>manera</a:t>
            </a:r>
            <a:r>
              <a:rPr lang="en-US" altLang="es-ES" sz="2000" dirty="0">
                <a:solidFill>
                  <a:srgbClr val="404040"/>
                </a:solidFill>
                <a:latin typeface="Calibri" panose="020F0502020204030204" pitchFamily="34" charset="0"/>
                <a:cs typeface="Calibri" panose="020F0502020204030204" pitchFamily="34" charset="0"/>
              </a:rPr>
              <a:t> </a:t>
            </a:r>
            <a:r>
              <a:rPr lang="en-US" altLang="es-ES" sz="2000" dirty="0" err="1">
                <a:solidFill>
                  <a:srgbClr val="404040"/>
                </a:solidFill>
                <a:latin typeface="Calibri" panose="020F0502020204030204" pitchFamily="34" charset="0"/>
                <a:cs typeface="Calibri" panose="020F0502020204030204" pitchFamily="34" charset="0"/>
              </a:rPr>
              <a:t>relativamente</a:t>
            </a:r>
            <a:r>
              <a:rPr lang="en-US" altLang="es-ES" sz="2000" dirty="0">
                <a:solidFill>
                  <a:srgbClr val="404040"/>
                </a:solidFill>
                <a:latin typeface="Calibri" panose="020F0502020204030204" pitchFamily="34" charset="0"/>
                <a:cs typeface="Calibri" panose="020F0502020204030204" pitchFamily="34" charset="0"/>
              </a:rPr>
              <a:t> </a:t>
            </a:r>
            <a:r>
              <a:rPr lang="en-US" altLang="es-ES" sz="2000" dirty="0" err="1">
                <a:solidFill>
                  <a:srgbClr val="404040"/>
                </a:solidFill>
                <a:latin typeface="Calibri" panose="020F0502020204030204" pitchFamily="34" charset="0"/>
                <a:cs typeface="Calibri" panose="020F0502020204030204" pitchFamily="34" charset="0"/>
              </a:rPr>
              <a:t>rápida</a:t>
            </a:r>
            <a:r>
              <a:rPr lang="en-US" altLang="es-ES" sz="2000" dirty="0">
                <a:solidFill>
                  <a:srgbClr val="404040"/>
                </a:solidFill>
                <a:latin typeface="Calibri" panose="020F0502020204030204" pitchFamily="34" charset="0"/>
                <a:cs typeface="Calibri" panose="020F0502020204030204" pitchFamily="34" charset="0"/>
              </a:rPr>
              <a:t> y </a:t>
            </a:r>
            <a:r>
              <a:rPr lang="en-US" altLang="es-ES" sz="2000" dirty="0" err="1">
                <a:solidFill>
                  <a:srgbClr val="404040"/>
                </a:solidFill>
                <a:latin typeface="Calibri" panose="020F0502020204030204" pitchFamily="34" charset="0"/>
                <a:cs typeface="Calibri" panose="020F0502020204030204" pitchFamily="34" charset="0"/>
              </a:rPr>
              <a:t>dejan</a:t>
            </a:r>
            <a:r>
              <a:rPr lang="en-US" altLang="es-ES" sz="2000" dirty="0">
                <a:solidFill>
                  <a:srgbClr val="404040"/>
                </a:solidFill>
                <a:latin typeface="Calibri" panose="020F0502020204030204" pitchFamily="34" charset="0"/>
                <a:cs typeface="Calibri" panose="020F0502020204030204" pitchFamily="34" charset="0"/>
              </a:rPr>
              <a:t> </a:t>
            </a:r>
            <a:r>
              <a:rPr lang="en-US" altLang="es-ES" sz="2000" dirty="0" err="1">
                <a:solidFill>
                  <a:srgbClr val="404040"/>
                </a:solidFill>
                <a:latin typeface="Calibri" panose="020F0502020204030204" pitchFamily="34" charset="0"/>
                <a:cs typeface="Calibri" panose="020F0502020204030204" pitchFamily="34" charset="0"/>
              </a:rPr>
              <a:t>grandes</a:t>
            </a:r>
            <a:r>
              <a:rPr lang="en-US" altLang="es-ES" sz="2000" dirty="0">
                <a:solidFill>
                  <a:srgbClr val="404040"/>
                </a:solidFill>
                <a:latin typeface="Calibri" panose="020F0502020204030204" pitchFamily="34" charset="0"/>
                <a:cs typeface="Calibri" panose="020F0502020204030204" pitchFamily="34" charset="0"/>
              </a:rPr>
              <a:t> </a:t>
            </a:r>
            <a:r>
              <a:rPr lang="en-US" altLang="es-ES" sz="2000" dirty="0" err="1">
                <a:solidFill>
                  <a:srgbClr val="404040"/>
                </a:solidFill>
                <a:latin typeface="Calibri" panose="020F0502020204030204" pitchFamily="34" charset="0"/>
                <a:cs typeface="Calibri" panose="020F0502020204030204" pitchFamily="34" charset="0"/>
              </a:rPr>
              <a:t>cantidades</a:t>
            </a:r>
            <a:r>
              <a:rPr lang="en-US" altLang="es-ES" sz="2000" dirty="0">
                <a:solidFill>
                  <a:srgbClr val="404040"/>
                </a:solidFill>
                <a:latin typeface="Calibri" panose="020F0502020204030204" pitchFamily="34" charset="0"/>
                <a:cs typeface="Calibri" panose="020F0502020204030204" pitchFamily="34" charset="0"/>
              </a:rPr>
              <a:t> de </a:t>
            </a:r>
            <a:r>
              <a:rPr lang="en-US" altLang="es-ES" sz="2000" dirty="0" err="1">
                <a:solidFill>
                  <a:srgbClr val="404040"/>
                </a:solidFill>
                <a:latin typeface="Calibri" panose="020F0502020204030204" pitchFamily="34" charset="0"/>
                <a:cs typeface="Calibri" panose="020F0502020204030204" pitchFamily="34" charset="0"/>
              </a:rPr>
              <a:t>residuos</a:t>
            </a:r>
            <a:r>
              <a:rPr lang="en-US" altLang="es-ES" sz="2000" dirty="0">
                <a:solidFill>
                  <a:srgbClr val="404040"/>
                </a:solidFill>
                <a:latin typeface="Calibri" panose="020F0502020204030204" pitchFamily="34" charset="0"/>
                <a:cs typeface="Calibri" panose="020F0502020204030204" pitchFamily="34" charset="0"/>
              </a:rPr>
              <a:t> que se suman a la </a:t>
            </a:r>
            <a:r>
              <a:rPr lang="en-US" altLang="es-ES" sz="2000" dirty="0" err="1">
                <a:solidFill>
                  <a:srgbClr val="404040"/>
                </a:solidFill>
                <a:latin typeface="Calibri" panose="020F0502020204030204" pitchFamily="34" charset="0"/>
                <a:cs typeface="Calibri" panose="020F0502020204030204" pitchFamily="34" charset="0"/>
              </a:rPr>
              <a:t>materia</a:t>
            </a:r>
            <a:r>
              <a:rPr lang="en-US" altLang="es-ES" sz="2000" dirty="0">
                <a:solidFill>
                  <a:srgbClr val="404040"/>
                </a:solidFill>
                <a:latin typeface="Calibri" panose="020F0502020204030204" pitchFamily="34" charset="0"/>
                <a:cs typeface="Calibri" panose="020F0502020204030204" pitchFamily="34" charset="0"/>
              </a:rPr>
              <a:t> </a:t>
            </a:r>
            <a:r>
              <a:rPr lang="en-US" altLang="es-ES" sz="2000" dirty="0" err="1">
                <a:solidFill>
                  <a:srgbClr val="404040"/>
                </a:solidFill>
                <a:latin typeface="Calibri" panose="020F0502020204030204" pitchFamily="34" charset="0"/>
                <a:cs typeface="Calibri" panose="020F0502020204030204" pitchFamily="34" charset="0"/>
              </a:rPr>
              <a:t>orgánica</a:t>
            </a:r>
            <a:r>
              <a:rPr lang="en-US" altLang="es-ES" sz="2000" dirty="0">
                <a:solidFill>
                  <a:srgbClr val="404040"/>
                </a:solidFill>
                <a:latin typeface="Calibri" panose="020F0502020204030204" pitchFamily="34" charset="0"/>
                <a:cs typeface="Calibri" panose="020F0502020204030204" pitchFamily="34" charset="0"/>
              </a:rPr>
              <a:t> del </a:t>
            </a:r>
            <a:r>
              <a:rPr lang="en-US" altLang="es-ES" sz="2000" dirty="0" err="1">
                <a:solidFill>
                  <a:srgbClr val="404040"/>
                </a:solidFill>
                <a:latin typeface="Calibri" panose="020F0502020204030204" pitchFamily="34" charset="0"/>
                <a:cs typeface="Calibri" panose="020F0502020204030204" pitchFamily="34" charset="0"/>
              </a:rPr>
              <a:t>suelo</a:t>
            </a:r>
            <a:r>
              <a:rPr lang="en-US" altLang="es-ES" sz="2000" dirty="0">
                <a:solidFill>
                  <a:srgbClr val="404040"/>
                </a:solidFill>
                <a:latin typeface="Calibri" panose="020F0502020204030204" pitchFamily="34" charset="0"/>
                <a:cs typeface="Calibri" panose="020F0502020204030204" pitchFamily="34" charset="0"/>
              </a:rPr>
              <a:t>. </a:t>
            </a:r>
            <a:r>
              <a:rPr lang="en-US" altLang="es-ES" sz="2000" dirty="0" err="1">
                <a:solidFill>
                  <a:srgbClr val="404040"/>
                </a:solidFill>
                <a:latin typeface="Calibri" panose="020F0502020204030204" pitchFamily="34" charset="0"/>
                <a:cs typeface="Calibri" panose="020F0502020204030204" pitchFamily="34" charset="0"/>
              </a:rPr>
              <a:t>Previenen</a:t>
            </a:r>
            <a:r>
              <a:rPr lang="en-US" altLang="es-ES" sz="2000" dirty="0">
                <a:solidFill>
                  <a:srgbClr val="404040"/>
                </a:solidFill>
                <a:latin typeface="Calibri" panose="020F0502020204030204" pitchFamily="34" charset="0"/>
                <a:cs typeface="Calibri" panose="020F0502020204030204" pitchFamily="34" charset="0"/>
              </a:rPr>
              <a:t> la </a:t>
            </a:r>
            <a:r>
              <a:rPr lang="en-US" altLang="es-ES" sz="2000" dirty="0" err="1">
                <a:solidFill>
                  <a:srgbClr val="404040"/>
                </a:solidFill>
                <a:latin typeface="Calibri" panose="020F0502020204030204" pitchFamily="34" charset="0"/>
                <a:cs typeface="Calibri" panose="020F0502020204030204" pitchFamily="34" charset="0"/>
              </a:rPr>
              <a:t>erosión</a:t>
            </a:r>
            <a:r>
              <a:rPr lang="en-US" altLang="es-ES" sz="2000" dirty="0">
                <a:solidFill>
                  <a:srgbClr val="404040"/>
                </a:solidFill>
                <a:latin typeface="Calibri" panose="020F0502020204030204" pitchFamily="34" charset="0"/>
                <a:cs typeface="Calibri" panose="020F0502020204030204" pitchFamily="34" charset="0"/>
              </a:rPr>
              <a:t> del </a:t>
            </a:r>
            <a:r>
              <a:rPr lang="en-US" altLang="es-ES" sz="2000" dirty="0" err="1">
                <a:solidFill>
                  <a:srgbClr val="404040"/>
                </a:solidFill>
                <a:latin typeface="Calibri" panose="020F0502020204030204" pitchFamily="34" charset="0"/>
                <a:cs typeface="Calibri" panose="020F0502020204030204" pitchFamily="34" charset="0"/>
              </a:rPr>
              <a:t>suelo</a:t>
            </a:r>
            <a:r>
              <a:rPr lang="en-US" altLang="es-ES" sz="2000" dirty="0">
                <a:solidFill>
                  <a:srgbClr val="404040"/>
                </a:solidFill>
                <a:latin typeface="Calibri" panose="020F0502020204030204" pitchFamily="34" charset="0"/>
                <a:cs typeface="Calibri" panose="020F0502020204030204" pitchFamily="34" charset="0"/>
              </a:rPr>
              <a:t>, </a:t>
            </a:r>
            <a:r>
              <a:rPr lang="en-US" altLang="es-ES" sz="2000" dirty="0" err="1">
                <a:solidFill>
                  <a:srgbClr val="404040"/>
                </a:solidFill>
                <a:latin typeface="Calibri" panose="020F0502020204030204" pitchFamily="34" charset="0"/>
                <a:cs typeface="Calibri" panose="020F0502020204030204" pitchFamily="34" charset="0"/>
              </a:rPr>
              <a:t>inhiben</a:t>
            </a:r>
            <a:r>
              <a:rPr lang="en-US" altLang="es-ES" sz="2000" dirty="0">
                <a:solidFill>
                  <a:srgbClr val="404040"/>
                </a:solidFill>
                <a:latin typeface="Calibri" panose="020F0502020204030204" pitchFamily="34" charset="0"/>
                <a:cs typeface="Calibri" panose="020F0502020204030204" pitchFamily="34" charset="0"/>
              </a:rPr>
              <a:t> </a:t>
            </a:r>
            <a:r>
              <a:rPr lang="en-US" altLang="es-ES" sz="2000" dirty="0" err="1">
                <a:solidFill>
                  <a:srgbClr val="404040"/>
                </a:solidFill>
                <a:latin typeface="Calibri" panose="020F0502020204030204" pitchFamily="34" charset="0"/>
                <a:cs typeface="Calibri" panose="020F0502020204030204" pitchFamily="34" charset="0"/>
              </a:rPr>
              <a:t>el</a:t>
            </a:r>
            <a:r>
              <a:rPr lang="en-US" altLang="es-ES" sz="2000" dirty="0">
                <a:solidFill>
                  <a:srgbClr val="404040"/>
                </a:solidFill>
                <a:latin typeface="Calibri" panose="020F0502020204030204" pitchFamily="34" charset="0"/>
                <a:cs typeface="Calibri" panose="020F0502020204030204" pitchFamily="34" charset="0"/>
              </a:rPr>
              <a:t> </a:t>
            </a:r>
            <a:r>
              <a:rPr lang="en-US" altLang="es-ES" sz="2000" dirty="0" err="1">
                <a:solidFill>
                  <a:srgbClr val="404040"/>
                </a:solidFill>
                <a:latin typeface="Calibri" panose="020F0502020204030204" pitchFamily="34" charset="0"/>
                <a:cs typeface="Calibri" panose="020F0502020204030204" pitchFamily="34" charset="0"/>
              </a:rPr>
              <a:t>crecimiento</a:t>
            </a:r>
            <a:r>
              <a:rPr lang="en-US" altLang="es-ES" sz="2000" dirty="0">
                <a:solidFill>
                  <a:srgbClr val="404040"/>
                </a:solidFill>
                <a:latin typeface="Calibri" panose="020F0502020204030204" pitchFamily="34" charset="0"/>
                <a:cs typeface="Calibri" panose="020F0502020204030204" pitchFamily="34" charset="0"/>
              </a:rPr>
              <a:t> de malas </a:t>
            </a:r>
            <a:r>
              <a:rPr lang="en-US" altLang="es-ES" sz="2000" dirty="0" err="1">
                <a:solidFill>
                  <a:srgbClr val="404040"/>
                </a:solidFill>
                <a:latin typeface="Calibri" panose="020F0502020204030204" pitchFamily="34" charset="0"/>
                <a:cs typeface="Calibri" panose="020F0502020204030204" pitchFamily="34" charset="0"/>
              </a:rPr>
              <a:t>hierbas</a:t>
            </a:r>
            <a:r>
              <a:rPr lang="en-US" altLang="es-ES" sz="2000" dirty="0">
                <a:solidFill>
                  <a:srgbClr val="404040"/>
                </a:solidFill>
                <a:latin typeface="Calibri" panose="020F0502020204030204" pitchFamily="34" charset="0"/>
                <a:cs typeface="Calibri" panose="020F0502020204030204" pitchFamily="34" charset="0"/>
              </a:rPr>
              <a:t> y </a:t>
            </a:r>
            <a:r>
              <a:rPr lang="en-US" altLang="es-ES" sz="2000" dirty="0" err="1">
                <a:solidFill>
                  <a:srgbClr val="404040"/>
                </a:solidFill>
                <a:latin typeface="Calibri" panose="020F0502020204030204" pitchFamily="34" charset="0"/>
                <a:cs typeface="Calibri" panose="020F0502020204030204" pitchFamily="34" charset="0"/>
              </a:rPr>
              <a:t>buscan</a:t>
            </a:r>
            <a:r>
              <a:rPr lang="en-US" altLang="es-ES" sz="2000" dirty="0">
                <a:solidFill>
                  <a:srgbClr val="404040"/>
                </a:solidFill>
                <a:latin typeface="Calibri" panose="020F0502020204030204" pitchFamily="34" charset="0"/>
                <a:cs typeface="Calibri" panose="020F0502020204030204" pitchFamily="34" charset="0"/>
              </a:rPr>
              <a:t> </a:t>
            </a:r>
            <a:r>
              <a:rPr lang="en-US" altLang="es-ES" sz="2000" dirty="0" err="1">
                <a:solidFill>
                  <a:srgbClr val="404040"/>
                </a:solidFill>
                <a:latin typeface="Calibri" panose="020F0502020204030204" pitchFamily="34" charset="0"/>
                <a:cs typeface="Calibri" panose="020F0502020204030204" pitchFamily="34" charset="0"/>
              </a:rPr>
              <a:t>nutrientes</a:t>
            </a:r>
            <a:r>
              <a:rPr lang="en-US" altLang="es-ES" sz="2000" dirty="0">
                <a:solidFill>
                  <a:srgbClr val="404040"/>
                </a:solidFill>
                <a:latin typeface="Calibri" panose="020F0502020204030204" pitchFamily="34" charset="0"/>
                <a:cs typeface="Calibri" panose="020F0502020204030204" pitchFamily="34" charset="0"/>
              </a:rPr>
              <a:t> de </a:t>
            </a:r>
            <a:r>
              <a:rPr lang="en-US" altLang="es-ES" sz="2000" dirty="0" err="1">
                <a:solidFill>
                  <a:srgbClr val="404040"/>
                </a:solidFill>
                <a:latin typeface="Calibri" panose="020F0502020204030204" pitchFamily="34" charset="0"/>
                <a:cs typeface="Calibri" panose="020F0502020204030204" pitchFamily="34" charset="0"/>
              </a:rPr>
              <a:t>cultivos</a:t>
            </a:r>
            <a:r>
              <a:rPr lang="en-US" altLang="es-ES" sz="2000" dirty="0">
                <a:solidFill>
                  <a:srgbClr val="404040"/>
                </a:solidFill>
                <a:latin typeface="Calibri" panose="020F0502020204030204" pitchFamily="34" charset="0"/>
                <a:cs typeface="Calibri" panose="020F0502020204030204" pitchFamily="34" charset="0"/>
              </a:rPr>
              <a:t> </a:t>
            </a:r>
            <a:r>
              <a:rPr lang="en-US" altLang="es-ES" sz="2000" dirty="0" err="1">
                <a:solidFill>
                  <a:srgbClr val="404040"/>
                </a:solidFill>
                <a:latin typeface="Calibri" panose="020F0502020204030204" pitchFamily="34" charset="0"/>
                <a:cs typeface="Calibri" panose="020F0502020204030204" pitchFamily="34" charset="0"/>
              </a:rPr>
              <a:t>anteriores</a:t>
            </a:r>
            <a:r>
              <a:rPr lang="en-US" altLang="es-ES" sz="2000" dirty="0">
                <a:solidFill>
                  <a:srgbClr val="404040"/>
                </a:solidFill>
                <a:latin typeface="Calibri" panose="020F0502020204030204" pitchFamily="34" charset="0"/>
                <a:cs typeface="Calibri" panose="020F0502020204030204" pitchFamily="34" charset="0"/>
              </a:rPr>
              <a:t>, </a:t>
            </a:r>
            <a:r>
              <a:rPr lang="en-US" altLang="es-ES" sz="2000" dirty="0" err="1">
                <a:solidFill>
                  <a:srgbClr val="404040"/>
                </a:solidFill>
                <a:latin typeface="Calibri" panose="020F0502020204030204" pitchFamily="34" charset="0"/>
                <a:cs typeface="Calibri" panose="020F0502020204030204" pitchFamily="34" charset="0"/>
              </a:rPr>
              <a:t>sobre</a:t>
            </a:r>
            <a:r>
              <a:rPr lang="en-US" altLang="es-ES" sz="2000" dirty="0">
                <a:solidFill>
                  <a:srgbClr val="404040"/>
                </a:solidFill>
                <a:latin typeface="Calibri" panose="020F0502020204030204" pitchFamily="34" charset="0"/>
                <a:cs typeface="Calibri" panose="020F0502020204030204" pitchFamily="34" charset="0"/>
              </a:rPr>
              <a:t> </a:t>
            </a:r>
            <a:r>
              <a:rPr lang="en-US" altLang="es-ES" sz="2000" dirty="0" err="1">
                <a:solidFill>
                  <a:srgbClr val="404040"/>
                </a:solidFill>
                <a:latin typeface="Calibri" panose="020F0502020204030204" pitchFamily="34" charset="0"/>
                <a:cs typeface="Calibri" panose="020F0502020204030204" pitchFamily="34" charset="0"/>
              </a:rPr>
              <a:t>todo</a:t>
            </a:r>
            <a:r>
              <a:rPr lang="en-US" altLang="es-ES" sz="2000" dirty="0">
                <a:solidFill>
                  <a:srgbClr val="404040"/>
                </a:solidFill>
                <a:latin typeface="Calibri" panose="020F0502020204030204" pitchFamily="34" charset="0"/>
                <a:cs typeface="Calibri" panose="020F0502020204030204" pitchFamily="34" charset="0"/>
              </a:rPr>
              <a:t> </a:t>
            </a:r>
            <a:r>
              <a:rPr lang="en-US" altLang="es-ES" sz="2000" dirty="0" err="1">
                <a:solidFill>
                  <a:srgbClr val="404040"/>
                </a:solidFill>
                <a:latin typeface="Calibri" panose="020F0502020204030204" pitchFamily="34" charset="0"/>
                <a:cs typeface="Calibri" panose="020F0502020204030204" pitchFamily="34" charset="0"/>
              </a:rPr>
              <a:t>nitrógeno</a:t>
            </a:r>
            <a:r>
              <a:rPr lang="en-US" altLang="es-ES" sz="2000" dirty="0">
                <a:solidFill>
                  <a:srgbClr val="404040"/>
                </a:solidFill>
                <a:latin typeface="Calibri" panose="020F0502020204030204" pitchFamily="34" charset="0"/>
                <a:cs typeface="Calibri" panose="020F0502020204030204" pitchFamily="34" charset="0"/>
              </a:rPr>
              <a:t>.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424934D5-8088-765C-C50E-923D0CFACE74}"/>
              </a:ext>
            </a:extLst>
          </p:cNvPr>
          <p:cNvSpPr>
            <a:spLocks noGrp="1" noChangeArrowheads="1"/>
          </p:cNvSpPr>
          <p:nvPr>
            <p:ph type="title"/>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a:solidFill>
                  <a:srgbClr val="404040"/>
                </a:solidFill>
                <a:latin typeface="Cambria" panose="02040503050406030204" pitchFamily="18" charset="0"/>
              </a:rPr>
              <a:t>Cubiertas Vegetales</a:t>
            </a:r>
          </a:p>
        </p:txBody>
      </p:sp>
      <p:sp>
        <p:nvSpPr>
          <p:cNvPr id="22530" name="Text Box 2">
            <a:extLst>
              <a:ext uri="{FF2B5EF4-FFF2-40B4-BE49-F238E27FC236}">
                <a16:creationId xmlns:a16="http://schemas.microsoft.com/office/drawing/2014/main" id="{1670A393-D0AF-6132-A57F-6848D267A93F}"/>
              </a:ext>
            </a:extLst>
          </p:cNvPr>
          <p:cNvSpPr txBox="1">
            <a:spLocks noChangeArrowheads="1"/>
          </p:cNvSpPr>
          <p:nvPr/>
        </p:nvSpPr>
        <p:spPr bwMode="auto">
          <a:xfrm>
            <a:off x="1096963" y="1846263"/>
            <a:ext cx="10058400" cy="435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10000"/>
              </a:lnSpc>
              <a:buClr>
                <a:srgbClr val="99CB38"/>
              </a:buClr>
              <a:buFont typeface="Wingdings" panose="05000000000000000000" pitchFamily="2" charset="2"/>
              <a:buChar char=""/>
            </a:pPr>
            <a:r>
              <a:rPr lang="es-ES" altLang="es-ES" b="1">
                <a:solidFill>
                  <a:srgbClr val="404040"/>
                </a:solidFill>
                <a:latin typeface="Cambria" panose="02040503050406030204" pitchFamily="18" charset="0"/>
              </a:rPr>
              <a:t> Legumbres</a:t>
            </a:r>
            <a:r>
              <a:rPr lang="es-ES" altLang="es-ES">
                <a:solidFill>
                  <a:srgbClr val="404040"/>
                </a:solidFill>
                <a:latin typeface="Cambria" panose="02040503050406030204" pitchFamily="18" charset="0"/>
              </a:rPr>
              <a:t> (veza vellosa, alubia carilla, guisante, alfalfa, haba, trébol rojo y blanco, judía de Egipto)</a:t>
            </a:r>
          </a:p>
          <a:p>
            <a:pPr algn="just" hangingPunct="1">
              <a:lnSpc>
                <a:spcPct val="110000"/>
              </a:lnSpc>
              <a:buClr>
                <a:srgbClr val="99CB38"/>
              </a:buClr>
              <a:buFont typeface="Calibri" panose="020F0502020204030204" pitchFamily="34" charset="0"/>
              <a:buChar char=" "/>
            </a:pPr>
            <a:r>
              <a:rPr lang="es-ES" altLang="es-ES">
                <a:solidFill>
                  <a:srgbClr val="404040"/>
                </a:solidFill>
                <a:latin typeface="Cambria" panose="02040503050406030204" pitchFamily="18" charset="0"/>
              </a:rPr>
              <a:t>Las legumbres son cultivos populares como fijadores de nitrógeno. Su fuerte sistema radicular puede mejorar la estructura del suelo y prevenir la erosión del suelo. Cuanto más crecen las plantas, más beneficios proporcionan. Comparadas con las gramíneas, tienen menos carbón y más nitrógeno, que se suele liberar más rápidamente. También atraen más a los insectos.</a:t>
            </a:r>
          </a:p>
          <a:p>
            <a:pPr algn="just" hangingPunct="1">
              <a:lnSpc>
                <a:spcPct val="110000"/>
              </a:lnSpc>
              <a:buClrTx/>
              <a:buFontTx/>
              <a:buNone/>
            </a:pPr>
            <a:endParaRPr lang="es-ES" altLang="es-ES">
              <a:solidFill>
                <a:srgbClr val="404040"/>
              </a:solidFill>
              <a:latin typeface="Cambria" panose="02040503050406030204" pitchFamily="18" charset="0"/>
            </a:endParaRPr>
          </a:p>
          <a:p>
            <a:pPr algn="just" hangingPunct="1">
              <a:lnSpc>
                <a:spcPct val="110000"/>
              </a:lnSpc>
              <a:buClr>
                <a:srgbClr val="99CB38"/>
              </a:buClr>
              <a:buFont typeface="Wingdings" panose="05000000000000000000" pitchFamily="2" charset="2"/>
              <a:buChar char=""/>
            </a:pPr>
            <a:r>
              <a:rPr lang="es-ES" altLang="es-ES" b="1">
                <a:solidFill>
                  <a:srgbClr val="404040"/>
                </a:solidFill>
                <a:latin typeface="Cambria" panose="02040503050406030204" pitchFamily="18" charset="0"/>
              </a:rPr>
              <a:t> Especies de hoja ancha no leguminosas</a:t>
            </a:r>
            <a:r>
              <a:rPr lang="es-ES" altLang="es-ES">
                <a:solidFill>
                  <a:srgbClr val="404040"/>
                </a:solidFill>
                <a:latin typeface="Cambria" panose="02040503050406030204" pitchFamily="18" charset="0"/>
              </a:rPr>
              <a:t> (rábanos, mostaza, colza)  </a:t>
            </a:r>
          </a:p>
          <a:p>
            <a:pPr hangingPunct="1">
              <a:lnSpc>
                <a:spcPct val="110000"/>
              </a:lnSpc>
              <a:buClr>
                <a:srgbClr val="99CB38"/>
              </a:buClr>
              <a:buFont typeface="Calibri" panose="020F0502020204030204" pitchFamily="34" charset="0"/>
              <a:buChar char=" "/>
            </a:pPr>
            <a:r>
              <a:rPr lang="es-ES" altLang="es-ES">
                <a:solidFill>
                  <a:srgbClr val="404040"/>
                </a:solidFill>
                <a:latin typeface="Cambria" panose="02040503050406030204" pitchFamily="18" charset="0"/>
              </a:rPr>
              <a:t>Aparte de los beneficios de gestionar las malas hierbas, prevenir la </a:t>
            </a:r>
          </a:p>
          <a:p>
            <a:pPr hangingPunct="1">
              <a:lnSpc>
                <a:spcPct val="110000"/>
              </a:lnSpc>
              <a:buClr>
                <a:srgbClr val="99CB38"/>
              </a:buClr>
              <a:buFont typeface="Calibri" panose="020F0502020204030204" pitchFamily="34" charset="0"/>
              <a:buChar char=" "/>
            </a:pPr>
            <a:r>
              <a:rPr lang="es-ES" altLang="es-ES">
                <a:solidFill>
                  <a:srgbClr val="404040"/>
                </a:solidFill>
                <a:latin typeface="Cambria" panose="02040503050406030204" pitchFamily="18" charset="0"/>
              </a:rPr>
              <a:t>erosión del suelo y combatir la compactación del suelo, la familia </a:t>
            </a:r>
          </a:p>
          <a:p>
            <a:pPr hangingPunct="1">
              <a:lnSpc>
                <a:spcPct val="110000"/>
              </a:lnSpc>
              <a:buClr>
                <a:srgbClr val="99CB38"/>
              </a:buClr>
              <a:buFont typeface="Calibri" panose="020F0502020204030204" pitchFamily="34" charset="0"/>
              <a:buChar char=" "/>
            </a:pPr>
            <a:r>
              <a:rPr lang="es-ES" altLang="es-ES">
                <a:solidFill>
                  <a:srgbClr val="404040"/>
                </a:solidFill>
                <a:latin typeface="Cambria" panose="02040503050406030204" pitchFamily="18" charset="0"/>
              </a:rPr>
              <a:t>de las Brasicáceas tiene habilidades de biofumigación. </a:t>
            </a:r>
          </a:p>
          <a:p>
            <a:pPr hangingPunct="1">
              <a:lnSpc>
                <a:spcPct val="110000"/>
              </a:lnSpc>
              <a:buClr>
                <a:srgbClr val="99CB38"/>
              </a:buClr>
              <a:buFont typeface="Calibri" panose="020F0502020204030204" pitchFamily="34" charset="0"/>
              <a:buChar char=" "/>
            </a:pPr>
            <a:r>
              <a:rPr lang="es-ES" altLang="es-ES">
                <a:solidFill>
                  <a:srgbClr val="404040"/>
                </a:solidFill>
                <a:latin typeface="Cambria" panose="02040503050406030204" pitchFamily="18" charset="0"/>
              </a:rPr>
              <a:t>La liberación de compuestos tóxicos a medida que se descomponen </a:t>
            </a:r>
          </a:p>
          <a:p>
            <a:pPr hangingPunct="1">
              <a:lnSpc>
                <a:spcPct val="110000"/>
              </a:lnSpc>
              <a:buClr>
                <a:srgbClr val="99CB38"/>
              </a:buClr>
              <a:buFont typeface="Calibri" panose="020F0502020204030204" pitchFamily="34" charset="0"/>
              <a:buChar char=" "/>
            </a:pPr>
            <a:r>
              <a:rPr lang="es-ES" altLang="es-ES">
                <a:solidFill>
                  <a:srgbClr val="404040"/>
                </a:solidFill>
                <a:latin typeface="Cambria" panose="02040503050406030204" pitchFamily="18" charset="0"/>
              </a:rPr>
              <a:t>reduce los patógenos del suelo y las plagas, como los nematodos, </a:t>
            </a:r>
          </a:p>
          <a:p>
            <a:pPr hangingPunct="1">
              <a:lnSpc>
                <a:spcPct val="110000"/>
              </a:lnSpc>
              <a:buClr>
                <a:srgbClr val="99CB38"/>
              </a:buClr>
              <a:buFont typeface="Calibri" panose="020F0502020204030204" pitchFamily="34" charset="0"/>
              <a:buChar char=" "/>
            </a:pPr>
            <a:r>
              <a:rPr lang="es-ES" altLang="es-ES">
                <a:solidFill>
                  <a:srgbClr val="404040"/>
                </a:solidFill>
                <a:latin typeface="Cambria" panose="02040503050406030204" pitchFamily="18" charset="0"/>
              </a:rPr>
              <a:t>los hongos y algunas malas hierbas. </a:t>
            </a:r>
          </a:p>
        </p:txBody>
      </p:sp>
      <p:pic>
        <p:nvPicPr>
          <p:cNvPr id="22531" name="Picture 3">
            <a:extLst>
              <a:ext uri="{FF2B5EF4-FFF2-40B4-BE49-F238E27FC236}">
                <a16:creationId xmlns:a16="http://schemas.microsoft.com/office/drawing/2014/main" id="{8236A70F-E41D-C0BC-3694-ED6B4CAB67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638" y="3578225"/>
            <a:ext cx="3608387" cy="2481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D7B68B-C481-4CBA-A283-736AAE41104B}"/>
              </a:ext>
            </a:extLst>
          </p:cNvPr>
          <p:cNvSpPr>
            <a:spLocks noGrp="1"/>
          </p:cNvSpPr>
          <p:nvPr>
            <p:ph type="title"/>
          </p:nvPr>
        </p:nvSpPr>
        <p:spPr/>
        <p:txBody>
          <a:bodyPr>
            <a:normAutofit/>
          </a:bodyPr>
          <a:lstStyle/>
          <a:p>
            <a:pPr algn="ctr"/>
            <a:r>
              <a:rPr lang="en-US" sz="4400" dirty="0" err="1"/>
              <a:t>Problemas</a:t>
            </a:r>
            <a:r>
              <a:rPr lang="en-US" sz="4400" dirty="0"/>
              <a:t> y </a:t>
            </a:r>
            <a:r>
              <a:rPr lang="en-US" sz="4400" dirty="0" err="1"/>
              <a:t>Retos</a:t>
            </a:r>
            <a:r>
              <a:rPr lang="en-US" sz="4400" dirty="0"/>
              <a:t> </a:t>
            </a:r>
            <a:br>
              <a:rPr lang="en-US" sz="4400" dirty="0"/>
            </a:br>
            <a:r>
              <a:rPr lang="en-US" sz="4400" dirty="0" err="1"/>
              <a:t>en</a:t>
            </a:r>
            <a:r>
              <a:rPr lang="en-US" sz="4400" dirty="0"/>
              <a:t> </a:t>
            </a:r>
            <a:r>
              <a:rPr lang="en-US" sz="4400" dirty="0" err="1"/>
              <a:t>el</a:t>
            </a:r>
            <a:r>
              <a:rPr lang="en-US" sz="4400" dirty="0"/>
              <a:t> Sector </a:t>
            </a:r>
            <a:r>
              <a:rPr lang="en-US" sz="4400" dirty="0" err="1"/>
              <a:t>Agrícola</a:t>
            </a:r>
            <a:endParaRPr lang="en-US" sz="4400" dirty="0"/>
          </a:p>
        </p:txBody>
      </p:sp>
      <p:sp>
        <p:nvSpPr>
          <p:cNvPr id="3" name="Θέση περιεχομένου 2">
            <a:extLst>
              <a:ext uri="{FF2B5EF4-FFF2-40B4-BE49-F238E27FC236}">
                <a16:creationId xmlns:a16="http://schemas.microsoft.com/office/drawing/2014/main" id="{31136D10-C29B-4D5E-B1CA-F74D34B3F7B8}"/>
              </a:ext>
            </a:extLst>
          </p:cNvPr>
          <p:cNvSpPr>
            <a:spLocks noGrp="1"/>
          </p:cNvSpPr>
          <p:nvPr>
            <p:ph idx="1"/>
          </p:nvPr>
        </p:nvSpPr>
        <p:spPr>
          <a:xfrm>
            <a:off x="1098074" y="1845733"/>
            <a:ext cx="10058400" cy="4586240"/>
          </a:xfrm>
        </p:spPr>
        <p:txBody>
          <a:bodyPr>
            <a:normAutofit lnSpcReduction="10000"/>
          </a:bodyPr>
          <a:lstStyle/>
          <a:p>
            <a:pPr algn="just">
              <a:lnSpc>
                <a:spcPct val="100000"/>
              </a:lnSpc>
              <a:spcBef>
                <a:spcPts val="0"/>
              </a:spcBef>
              <a:spcAft>
                <a:spcPts val="0"/>
              </a:spcAft>
              <a:buClr>
                <a:srgbClr val="FF0000"/>
              </a:buClr>
              <a:buFont typeface="Wingdings" panose="05000000000000000000" pitchFamily="2" charset="2"/>
              <a:buChar char="Ø"/>
            </a:pPr>
            <a:r>
              <a:rPr lang="en-US" sz="2400" dirty="0"/>
              <a:t>Se </a:t>
            </a:r>
            <a:r>
              <a:rPr lang="en-US" sz="2400" dirty="0" err="1"/>
              <a:t>estima</a:t>
            </a:r>
            <a:r>
              <a:rPr lang="en-US" sz="2400" dirty="0"/>
              <a:t> que la </a:t>
            </a:r>
            <a:r>
              <a:rPr lang="en-US" sz="2400" dirty="0" err="1"/>
              <a:t>producción</a:t>
            </a:r>
            <a:r>
              <a:rPr lang="en-US" sz="2400" dirty="0"/>
              <a:t> de </a:t>
            </a:r>
            <a:r>
              <a:rPr lang="en-US" sz="2400" dirty="0" err="1"/>
              <a:t>alimentos</a:t>
            </a:r>
            <a:r>
              <a:rPr lang="en-US" sz="2400" dirty="0"/>
              <a:t> </a:t>
            </a:r>
            <a:r>
              <a:rPr lang="en-US" sz="2400" dirty="0" err="1"/>
              <a:t>aumentará</a:t>
            </a:r>
            <a:r>
              <a:rPr lang="en-US" sz="2400" dirty="0"/>
              <a:t> un 50% de </a:t>
            </a:r>
            <a:r>
              <a:rPr lang="en-US" sz="2400" dirty="0" err="1"/>
              <a:t>aquí</a:t>
            </a:r>
            <a:r>
              <a:rPr lang="en-US" sz="2400" dirty="0"/>
              <a:t> a 2050</a:t>
            </a:r>
          </a:p>
          <a:p>
            <a:pPr algn="just">
              <a:lnSpc>
                <a:spcPct val="100000"/>
              </a:lnSpc>
              <a:spcBef>
                <a:spcPts val="0"/>
              </a:spcBef>
              <a:spcAft>
                <a:spcPts val="0"/>
              </a:spcAft>
              <a:buClr>
                <a:srgbClr val="FF0000"/>
              </a:buClr>
              <a:buFont typeface="Wingdings" panose="05000000000000000000" pitchFamily="2" charset="2"/>
              <a:buChar char="Ø"/>
            </a:pPr>
            <a:endParaRPr lang="en-US" sz="2400" dirty="0"/>
          </a:p>
          <a:p>
            <a:pPr algn="just">
              <a:lnSpc>
                <a:spcPct val="100000"/>
              </a:lnSpc>
              <a:spcBef>
                <a:spcPts val="0"/>
              </a:spcBef>
              <a:spcAft>
                <a:spcPts val="0"/>
              </a:spcAft>
              <a:buClr>
                <a:srgbClr val="FF0000"/>
              </a:buClr>
              <a:buFont typeface="Wingdings" panose="05000000000000000000" pitchFamily="2" charset="2"/>
              <a:buChar char="Ø"/>
            </a:pPr>
            <a:r>
              <a:rPr lang="en-US" sz="2400" dirty="0"/>
              <a:t>828 </a:t>
            </a:r>
            <a:r>
              <a:rPr lang="en-US" sz="2400" dirty="0" err="1"/>
              <a:t>millones</a:t>
            </a:r>
            <a:r>
              <a:rPr lang="en-US" sz="2400" dirty="0"/>
              <a:t> de personas </a:t>
            </a:r>
            <a:r>
              <a:rPr lang="en-US" sz="2400" dirty="0" err="1"/>
              <a:t>en</a:t>
            </a:r>
            <a:r>
              <a:rPr lang="en-US" sz="2400" dirty="0"/>
              <a:t> </a:t>
            </a:r>
            <a:r>
              <a:rPr lang="en-US" sz="2400" dirty="0" err="1"/>
              <a:t>el</a:t>
            </a:r>
            <a:r>
              <a:rPr lang="en-US" sz="2400" dirty="0"/>
              <a:t> </a:t>
            </a:r>
            <a:r>
              <a:rPr lang="en-US" sz="2400" dirty="0" err="1"/>
              <a:t>mundo</a:t>
            </a:r>
            <a:r>
              <a:rPr lang="en-US" sz="2400" dirty="0"/>
              <a:t> </a:t>
            </a:r>
            <a:r>
              <a:rPr lang="en-US" sz="2400" dirty="0" err="1"/>
              <a:t>padecen</a:t>
            </a:r>
            <a:r>
              <a:rPr lang="en-US" sz="2400" dirty="0"/>
              <a:t> </a:t>
            </a:r>
            <a:r>
              <a:rPr lang="en-US" sz="2400" dirty="0" err="1"/>
              <a:t>hambre</a:t>
            </a:r>
            <a:r>
              <a:rPr lang="en-US" sz="2400" dirty="0"/>
              <a:t> (~10%)</a:t>
            </a:r>
          </a:p>
          <a:p>
            <a:pPr algn="just">
              <a:lnSpc>
                <a:spcPct val="100000"/>
              </a:lnSpc>
              <a:spcBef>
                <a:spcPts val="0"/>
              </a:spcBef>
              <a:spcAft>
                <a:spcPts val="0"/>
              </a:spcAft>
              <a:buClr>
                <a:srgbClr val="FF0000"/>
              </a:buClr>
              <a:buFont typeface="Wingdings" panose="05000000000000000000" pitchFamily="2" charset="2"/>
              <a:buChar char="Ø"/>
            </a:pPr>
            <a:endParaRPr lang="en-US" sz="2400" dirty="0"/>
          </a:p>
          <a:p>
            <a:pPr algn="just">
              <a:lnSpc>
                <a:spcPct val="100000"/>
              </a:lnSpc>
              <a:spcBef>
                <a:spcPts val="0"/>
              </a:spcBef>
              <a:spcAft>
                <a:spcPts val="0"/>
              </a:spcAft>
              <a:buClr>
                <a:srgbClr val="FF0000"/>
              </a:buClr>
              <a:buFont typeface="Wingdings" panose="05000000000000000000" pitchFamily="2" charset="2"/>
              <a:buChar char="Ø"/>
            </a:pPr>
            <a:r>
              <a:rPr lang="en-US" sz="2400" dirty="0"/>
              <a:t>La </a:t>
            </a:r>
            <a:r>
              <a:rPr lang="en-US" sz="2400" dirty="0" err="1"/>
              <a:t>expansión</a:t>
            </a:r>
            <a:r>
              <a:rPr lang="en-US" sz="2400" dirty="0"/>
              <a:t> de </a:t>
            </a:r>
            <a:r>
              <a:rPr lang="en-US" sz="2400" dirty="0" err="1"/>
              <a:t>terrenos</a:t>
            </a:r>
            <a:r>
              <a:rPr lang="en-US" sz="2400" dirty="0"/>
              <a:t> </a:t>
            </a:r>
            <a:r>
              <a:rPr lang="en-US" sz="2400" dirty="0" err="1"/>
              <a:t>agrícolas</a:t>
            </a:r>
            <a:r>
              <a:rPr lang="en-US" sz="2400" dirty="0"/>
              <a:t> sin </a:t>
            </a:r>
            <a:r>
              <a:rPr lang="en-US" sz="2400" dirty="0" err="1"/>
              <a:t>destruir</a:t>
            </a:r>
            <a:r>
              <a:rPr lang="en-US" sz="2400" dirty="0"/>
              <a:t> </a:t>
            </a:r>
            <a:r>
              <a:rPr lang="en-US" sz="2400" dirty="0" err="1"/>
              <a:t>el</a:t>
            </a:r>
            <a:r>
              <a:rPr lang="en-US" sz="2400" dirty="0"/>
              <a:t> medio </a:t>
            </a:r>
            <a:r>
              <a:rPr lang="en-US" sz="2400" dirty="0" err="1"/>
              <a:t>ambiente</a:t>
            </a:r>
            <a:r>
              <a:rPr lang="en-US" sz="2400" dirty="0"/>
              <a:t> </a:t>
            </a:r>
            <a:r>
              <a:rPr lang="en-US" sz="2400" dirty="0" err="1"/>
              <a:t>está</a:t>
            </a:r>
            <a:r>
              <a:rPr lang="en-US" sz="2400" dirty="0"/>
              <a:t> </a:t>
            </a:r>
            <a:r>
              <a:rPr lang="en-US" sz="2400" dirty="0" err="1"/>
              <a:t>muy</a:t>
            </a:r>
            <a:r>
              <a:rPr lang="en-US" sz="2400" dirty="0"/>
              <a:t> </a:t>
            </a:r>
            <a:r>
              <a:rPr lang="en-US" sz="2400" dirty="0" err="1"/>
              <a:t>limitada</a:t>
            </a:r>
            <a:r>
              <a:rPr lang="en-US" sz="2400" dirty="0"/>
              <a:t>. La </a:t>
            </a:r>
            <a:r>
              <a:rPr lang="en-US" sz="2400" dirty="0" err="1"/>
              <a:t>agricultura</a:t>
            </a:r>
            <a:r>
              <a:rPr lang="en-US" sz="2400" dirty="0"/>
              <a:t> causa </a:t>
            </a:r>
            <a:r>
              <a:rPr lang="en-US" sz="2400" dirty="0" err="1"/>
              <a:t>el</a:t>
            </a:r>
            <a:r>
              <a:rPr lang="en-US" sz="2400" dirty="0"/>
              <a:t> 90% de la </a:t>
            </a:r>
            <a:r>
              <a:rPr lang="en-US" sz="2400" dirty="0" err="1"/>
              <a:t>destrucción</a:t>
            </a:r>
            <a:r>
              <a:rPr lang="en-US" sz="2400" dirty="0"/>
              <a:t> </a:t>
            </a:r>
            <a:r>
              <a:rPr lang="en-US" sz="2400" dirty="0" err="1"/>
              <a:t>forestal</a:t>
            </a:r>
            <a:endParaRPr lang="en-US" sz="2400" dirty="0"/>
          </a:p>
          <a:p>
            <a:pPr algn="just">
              <a:lnSpc>
                <a:spcPct val="100000"/>
              </a:lnSpc>
              <a:spcBef>
                <a:spcPts val="0"/>
              </a:spcBef>
              <a:spcAft>
                <a:spcPts val="0"/>
              </a:spcAft>
              <a:buClr>
                <a:srgbClr val="FF0000"/>
              </a:buClr>
              <a:buFont typeface="Wingdings" panose="05000000000000000000" pitchFamily="2" charset="2"/>
              <a:buChar char="Ø"/>
            </a:pPr>
            <a:endParaRPr lang="en-US" sz="2400" dirty="0"/>
          </a:p>
          <a:p>
            <a:pPr algn="just">
              <a:lnSpc>
                <a:spcPct val="100000"/>
              </a:lnSpc>
              <a:spcBef>
                <a:spcPts val="0"/>
              </a:spcBef>
              <a:spcAft>
                <a:spcPts val="0"/>
              </a:spcAft>
              <a:buClr>
                <a:srgbClr val="FF0000"/>
              </a:buClr>
              <a:buFont typeface="Wingdings" panose="05000000000000000000" pitchFamily="2" charset="2"/>
              <a:buChar char="Ø"/>
            </a:pPr>
            <a:r>
              <a:rPr lang="en-US" sz="2400" dirty="0" err="1"/>
              <a:t>Cerca</a:t>
            </a:r>
            <a:r>
              <a:rPr lang="en-US" sz="2400" dirty="0"/>
              <a:t> del 40% de </a:t>
            </a:r>
            <a:r>
              <a:rPr lang="en-US" sz="2400" dirty="0" err="1"/>
              <a:t>los</a:t>
            </a:r>
            <a:r>
              <a:rPr lang="en-US" sz="2400" dirty="0"/>
              <a:t> </a:t>
            </a:r>
            <a:r>
              <a:rPr lang="en-US" sz="2400" dirty="0" err="1"/>
              <a:t>terrenos</a:t>
            </a:r>
            <a:r>
              <a:rPr lang="en-US" sz="2400" dirty="0"/>
              <a:t> </a:t>
            </a:r>
            <a:r>
              <a:rPr lang="en-US" sz="2400" dirty="0" err="1"/>
              <a:t>agrícolas</a:t>
            </a:r>
            <a:r>
              <a:rPr lang="en-US" sz="2400" dirty="0"/>
              <a:t> se </a:t>
            </a:r>
            <a:r>
              <a:rPr lang="en-US" sz="2400" dirty="0" err="1"/>
              <a:t>han</a:t>
            </a:r>
            <a:r>
              <a:rPr lang="en-US" sz="2400" dirty="0"/>
              <a:t> </a:t>
            </a:r>
            <a:r>
              <a:rPr lang="en-US" sz="2400" dirty="0" err="1"/>
              <a:t>degradado</a:t>
            </a:r>
            <a:r>
              <a:rPr lang="en-US" sz="2400" dirty="0"/>
              <a:t> </a:t>
            </a:r>
            <a:r>
              <a:rPr lang="en-US" sz="2400" dirty="0" err="1"/>
              <a:t>debido</a:t>
            </a:r>
            <a:r>
              <a:rPr lang="en-US" sz="2400" dirty="0"/>
              <a:t> a la </a:t>
            </a:r>
            <a:r>
              <a:rPr lang="en-US" sz="2400" dirty="0" err="1"/>
              <a:t>agricultura</a:t>
            </a:r>
            <a:r>
              <a:rPr lang="en-US" sz="2400" dirty="0"/>
              <a:t> </a:t>
            </a:r>
            <a:r>
              <a:rPr lang="en-US" sz="2400" dirty="0" err="1"/>
              <a:t>intensiva</a:t>
            </a:r>
            <a:endParaRPr lang="en-US" sz="2400" dirty="0"/>
          </a:p>
          <a:p>
            <a:pPr algn="just">
              <a:lnSpc>
                <a:spcPct val="100000"/>
              </a:lnSpc>
              <a:spcBef>
                <a:spcPts val="0"/>
              </a:spcBef>
              <a:spcAft>
                <a:spcPts val="0"/>
              </a:spcAft>
              <a:buClr>
                <a:srgbClr val="FF0000"/>
              </a:buClr>
              <a:buFont typeface="Wingdings" panose="05000000000000000000" pitchFamily="2" charset="2"/>
              <a:buChar char="Ø"/>
            </a:pPr>
            <a:endParaRPr lang="en-US" sz="2400" dirty="0"/>
          </a:p>
          <a:p>
            <a:pPr algn="just">
              <a:lnSpc>
                <a:spcPct val="100000"/>
              </a:lnSpc>
              <a:spcBef>
                <a:spcPts val="0"/>
              </a:spcBef>
              <a:spcAft>
                <a:spcPts val="0"/>
              </a:spcAft>
              <a:buClr>
                <a:srgbClr val="FF0000"/>
              </a:buClr>
              <a:buFont typeface="Wingdings" panose="05000000000000000000" pitchFamily="2" charset="2"/>
              <a:buChar char="Ø"/>
            </a:pPr>
            <a:r>
              <a:rPr lang="en-150" sz="2400" dirty="0"/>
              <a:t>⅓</a:t>
            </a:r>
            <a:r>
              <a:rPr lang="en-US" sz="2400" dirty="0"/>
              <a:t> de la </a:t>
            </a:r>
            <a:r>
              <a:rPr lang="en-US" sz="2400" dirty="0" err="1"/>
              <a:t>producción</a:t>
            </a:r>
            <a:r>
              <a:rPr lang="en-US" sz="2400" dirty="0"/>
              <a:t> </a:t>
            </a:r>
            <a:r>
              <a:rPr lang="en-US" sz="2400" dirty="0" err="1"/>
              <a:t>agrícola</a:t>
            </a:r>
            <a:r>
              <a:rPr lang="en-US" sz="2400" dirty="0"/>
              <a:t> </a:t>
            </a:r>
            <a:r>
              <a:rPr lang="en-US" sz="2400" dirty="0" err="1"/>
              <a:t>acaba</a:t>
            </a:r>
            <a:r>
              <a:rPr lang="en-US" sz="2400" dirty="0"/>
              <a:t> </a:t>
            </a:r>
            <a:r>
              <a:rPr lang="en-US" sz="2400" dirty="0" err="1"/>
              <a:t>en</a:t>
            </a:r>
            <a:r>
              <a:rPr lang="en-US" sz="2400" dirty="0"/>
              <a:t> </a:t>
            </a:r>
            <a:r>
              <a:rPr lang="en-US" sz="2400" dirty="0" err="1"/>
              <a:t>vertederos</a:t>
            </a:r>
            <a:r>
              <a:rPr lang="en-US" sz="2400" dirty="0"/>
              <a:t>, lo que es </a:t>
            </a:r>
            <a:r>
              <a:rPr lang="en-US" sz="2400" dirty="0" err="1"/>
              <a:t>perjudicial</a:t>
            </a:r>
            <a:r>
              <a:rPr lang="en-US" sz="2400" dirty="0"/>
              <a:t> para </a:t>
            </a:r>
            <a:r>
              <a:rPr lang="en-US" sz="2400" dirty="0" err="1"/>
              <a:t>el</a:t>
            </a:r>
            <a:r>
              <a:rPr lang="en-US" sz="2400" dirty="0"/>
              <a:t> medio </a:t>
            </a:r>
            <a:r>
              <a:rPr lang="en-US" sz="2400" dirty="0" err="1"/>
              <a:t>ambiente</a:t>
            </a:r>
            <a:endParaRPr lang="en-US" sz="2400" dirty="0"/>
          </a:p>
        </p:txBody>
      </p:sp>
    </p:spTree>
    <p:extLst>
      <p:ext uri="{BB962C8B-B14F-4D97-AF65-F5344CB8AC3E}">
        <p14:creationId xmlns:p14="http://schemas.microsoft.com/office/powerpoint/2010/main" val="1421098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90DA9B61-6E7D-7AC4-8D54-369124226187}"/>
              </a:ext>
            </a:extLst>
          </p:cNvPr>
          <p:cNvSpPr>
            <a:spLocks noGrp="1" noChangeArrowheads="1"/>
          </p:cNvSpPr>
          <p:nvPr>
            <p:ph type="title"/>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a:solidFill>
                  <a:srgbClr val="404040"/>
                </a:solidFill>
                <a:latin typeface="Cambria" panose="02040503050406030204" pitchFamily="18" charset="0"/>
              </a:rPr>
              <a:t>Cultivo Intercalado </a:t>
            </a:r>
          </a:p>
        </p:txBody>
      </p:sp>
      <p:sp>
        <p:nvSpPr>
          <p:cNvPr id="23554" name="Text Box 2">
            <a:extLst>
              <a:ext uri="{FF2B5EF4-FFF2-40B4-BE49-F238E27FC236}">
                <a16:creationId xmlns:a16="http://schemas.microsoft.com/office/drawing/2014/main" id="{E695D4D2-AD94-5FD3-5B81-F2DAE2E85BCD}"/>
              </a:ext>
            </a:extLst>
          </p:cNvPr>
          <p:cNvSpPr txBox="1">
            <a:spLocks noChangeArrowheads="1"/>
          </p:cNvSpPr>
          <p:nvPr/>
        </p:nvSpPr>
        <p:spPr bwMode="auto">
          <a:xfrm>
            <a:off x="1173163" y="1743075"/>
            <a:ext cx="7051675"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8425" indent="-98425">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90000"/>
              </a:lnSpc>
              <a:spcBef>
                <a:spcPts val="1263"/>
              </a:spcBef>
              <a:spcAft>
                <a:spcPts val="263"/>
              </a:spcAft>
              <a:buClr>
                <a:srgbClr val="99CB38"/>
              </a:buClr>
              <a:buFont typeface="Calibri" panose="020F0502020204030204" pitchFamily="34" charset="0"/>
              <a:buChar char=" "/>
            </a:pPr>
            <a:r>
              <a:rPr lang="es-ES" altLang="es-ES" dirty="0">
                <a:solidFill>
                  <a:srgbClr val="404040"/>
                </a:solidFill>
                <a:latin typeface="Cambria" panose="02040503050406030204" pitchFamily="18" charset="0"/>
              </a:rPr>
              <a:t>El cultivo intercalado consiste en </a:t>
            </a:r>
            <a:r>
              <a:rPr lang="es-ES" altLang="es-ES" b="1" dirty="0">
                <a:solidFill>
                  <a:srgbClr val="63A537"/>
                </a:solidFill>
                <a:latin typeface="Cambria" panose="02040503050406030204" pitchFamily="18" charset="0"/>
              </a:rPr>
              <a:t>cultivar a la vez dos o más cultivos en una misma parcela durante gran parte de su ciclo de crecimiento. </a:t>
            </a:r>
          </a:p>
          <a:p>
            <a:pPr algn="just" hangingPunct="1">
              <a:lnSpc>
                <a:spcPct val="90000"/>
              </a:lnSpc>
              <a:spcBef>
                <a:spcPts val="1263"/>
              </a:spcBef>
              <a:spcAft>
                <a:spcPts val="263"/>
              </a:spcAft>
              <a:buClr>
                <a:srgbClr val="99CB38"/>
              </a:buClr>
              <a:buFont typeface="Calibri" panose="020F0502020204030204" pitchFamily="34" charset="0"/>
              <a:buChar char=" "/>
            </a:pPr>
            <a:r>
              <a:rPr lang="es-ES" altLang="es-ES" dirty="0">
                <a:solidFill>
                  <a:srgbClr val="404040"/>
                </a:solidFill>
                <a:latin typeface="Cambria" panose="02040503050406030204" pitchFamily="18" charset="0"/>
              </a:rPr>
              <a:t>Los agricultores deben tener en cuenta los nutrientes, la luz, el agua, los ciclos de crecimiento y la densidad para elegir las plantas adecuadas y el tipo de cultivo intercalado. </a:t>
            </a:r>
          </a:p>
          <a:p>
            <a:pPr algn="just" hangingPunct="1">
              <a:lnSpc>
                <a:spcPct val="90000"/>
              </a:lnSpc>
              <a:spcBef>
                <a:spcPts val="1263"/>
              </a:spcBef>
              <a:spcAft>
                <a:spcPts val="263"/>
              </a:spcAft>
              <a:buClr>
                <a:srgbClr val="99CB38"/>
              </a:buClr>
              <a:buFont typeface="Calibri" panose="020F0502020204030204" pitchFamily="34" charset="0"/>
              <a:buChar char=" "/>
            </a:pPr>
            <a:r>
              <a:rPr lang="es-ES" altLang="es-ES" dirty="0">
                <a:solidFill>
                  <a:srgbClr val="404040"/>
                </a:solidFill>
                <a:latin typeface="Cambria" panose="02040503050406030204" pitchFamily="18" charset="0"/>
              </a:rPr>
              <a:t>Se ha demostrado que esta práctica es muy efectiva para inhibir el crecimiento de las malas hierbas más persistentes. Algunas combinaciones de cultivos también pueden tener propiedades alelopáticas positivas o un efecto sinérgico que promueva la productividad y la eficiencia de los cultivos. </a:t>
            </a:r>
          </a:p>
          <a:p>
            <a:pPr algn="just" hangingPunct="1">
              <a:lnSpc>
                <a:spcPct val="90000"/>
              </a:lnSpc>
              <a:spcBef>
                <a:spcPts val="1263"/>
              </a:spcBef>
              <a:spcAft>
                <a:spcPts val="263"/>
              </a:spcAft>
              <a:buClr>
                <a:srgbClr val="99CB38"/>
              </a:buClr>
              <a:buFont typeface="Calibri" panose="020F0502020204030204" pitchFamily="34" charset="0"/>
              <a:buChar char=" "/>
            </a:pPr>
            <a:r>
              <a:rPr lang="es-ES" altLang="es-ES" dirty="0">
                <a:solidFill>
                  <a:srgbClr val="404040"/>
                </a:solidFill>
                <a:latin typeface="Cambria" panose="02040503050406030204" pitchFamily="18" charset="0"/>
              </a:rPr>
              <a:t>Los cultivos secundarios pueden atrapar o ahuyentar a las plagas dañinas y atraer a las beneficiosas, lo cual reduce la necesidad de pulverizaciones químicas. Los cultivos también mejoran la fertilidad del suelo, haciendo que no dependan tanto del uso de fertilizante y hagan un uso eficiente de los recursos naturales (agua, luz, etc.).</a:t>
            </a:r>
          </a:p>
          <a:p>
            <a:pPr hangingPunct="1">
              <a:lnSpc>
                <a:spcPct val="90000"/>
              </a:lnSpc>
              <a:spcBef>
                <a:spcPts val="1263"/>
              </a:spcBef>
              <a:spcAft>
                <a:spcPts val="263"/>
              </a:spcAft>
              <a:buClrTx/>
              <a:buFontTx/>
              <a:buNone/>
            </a:pPr>
            <a:endParaRPr lang="es-ES" altLang="es-ES" dirty="0">
              <a:solidFill>
                <a:srgbClr val="404040"/>
              </a:solidFill>
              <a:latin typeface="Cambria" panose="02040503050406030204" pitchFamily="18" charset="0"/>
            </a:endParaRPr>
          </a:p>
        </p:txBody>
      </p:sp>
      <p:pic>
        <p:nvPicPr>
          <p:cNvPr id="23555" name="Picture 3">
            <a:extLst>
              <a:ext uri="{FF2B5EF4-FFF2-40B4-BE49-F238E27FC236}">
                <a16:creationId xmlns:a16="http://schemas.microsoft.com/office/drawing/2014/main" id="{6CA78607-34FE-E32D-0661-69C76CA25D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8704"/>
          <a:stretch>
            <a:fillRect/>
          </a:stretch>
        </p:blipFill>
        <p:spPr bwMode="auto">
          <a:xfrm>
            <a:off x="8799513" y="2209800"/>
            <a:ext cx="2528887" cy="1589088"/>
          </a:xfrm>
          <a:prstGeom prst="rect">
            <a:avLst/>
          </a:prstGeom>
          <a:noFill/>
          <a:ln>
            <a:noFill/>
          </a:ln>
          <a:effectLst/>
          <a:extLst>
            <a:ext uri="{909E8E84-426E-40DD-AFC4-6F175D3DCCD1}">
              <a14:hiddenFill xmlns:a14="http://schemas.microsoft.com/office/drawing/2010/main">
                <a:blipFill dpi="0" rotWithShape="0">
                  <a:blip/>
                  <a:srcRect t="18704"/>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6" name="Picture 4">
            <a:extLst>
              <a:ext uri="{FF2B5EF4-FFF2-40B4-BE49-F238E27FC236}">
                <a16:creationId xmlns:a16="http://schemas.microsoft.com/office/drawing/2014/main" id="{34A667D6-FFDA-9302-BA51-8AECAADF33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9513" y="3935413"/>
            <a:ext cx="2528887" cy="1422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4596D5F1-A413-5A01-F5CD-8B0E24E80D3C}"/>
              </a:ext>
            </a:extLst>
          </p:cNvPr>
          <p:cNvSpPr>
            <a:spLocks noGrp="1" noChangeArrowheads="1"/>
          </p:cNvSpPr>
          <p:nvPr>
            <p:ph type="title"/>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a:solidFill>
                  <a:srgbClr val="404040"/>
                </a:solidFill>
                <a:latin typeface="Cambria" panose="02040503050406030204" pitchFamily="18" charset="0"/>
              </a:rPr>
              <a:t>Cultivo Intercalado </a:t>
            </a:r>
          </a:p>
        </p:txBody>
      </p:sp>
      <p:sp>
        <p:nvSpPr>
          <p:cNvPr id="24578" name="Text Box 2">
            <a:extLst>
              <a:ext uri="{FF2B5EF4-FFF2-40B4-BE49-F238E27FC236}">
                <a16:creationId xmlns:a16="http://schemas.microsoft.com/office/drawing/2014/main" id="{99F36E04-A1FB-CA25-E6E9-87D326877061}"/>
              </a:ext>
            </a:extLst>
          </p:cNvPr>
          <p:cNvSpPr txBox="1">
            <a:spLocks noChangeArrowheads="1"/>
          </p:cNvSpPr>
          <p:nvPr/>
        </p:nvSpPr>
        <p:spPr bwMode="auto">
          <a:xfrm>
            <a:off x="1096963" y="1846263"/>
            <a:ext cx="10058400" cy="430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20000"/>
              </a:lnSpc>
              <a:buClrTx/>
              <a:buFontTx/>
              <a:buNone/>
            </a:pPr>
            <a:r>
              <a:rPr lang="es-ES" altLang="es-ES" dirty="0">
                <a:solidFill>
                  <a:srgbClr val="404040"/>
                </a:solidFill>
                <a:latin typeface="Cambria" panose="02040503050406030204" pitchFamily="18" charset="0"/>
              </a:rPr>
              <a:t>Hay varios tipos de cultivo intercalado:</a:t>
            </a:r>
          </a:p>
          <a:p>
            <a:pPr algn="just" hangingPunct="1">
              <a:lnSpc>
                <a:spcPct val="120000"/>
              </a:lnSpc>
              <a:buClrTx/>
              <a:buFontTx/>
              <a:buNone/>
            </a:pPr>
            <a:endParaRPr lang="es-ES" altLang="es-ES" dirty="0">
              <a:solidFill>
                <a:srgbClr val="404040"/>
              </a:solidFill>
              <a:latin typeface="Cambria" panose="02040503050406030204" pitchFamily="18" charset="0"/>
            </a:endParaRPr>
          </a:p>
          <a:p>
            <a:pPr marL="220663" indent="-220663" algn="just" hangingPunct="1">
              <a:lnSpc>
                <a:spcPct val="120000"/>
              </a:lnSpc>
              <a:buClr>
                <a:srgbClr val="99CB38"/>
              </a:buClr>
              <a:buFont typeface="Arial" panose="020B0604020202020204" pitchFamily="34" charset="0"/>
              <a:buChar char="•"/>
            </a:pPr>
            <a:r>
              <a:rPr lang="es-ES" altLang="es-ES" b="1" dirty="0">
                <a:solidFill>
                  <a:srgbClr val="404040"/>
                </a:solidFill>
                <a:latin typeface="Cambria" panose="02040503050406030204" pitchFamily="18" charset="0"/>
              </a:rPr>
              <a:t>Cultivo en hileras</a:t>
            </a:r>
            <a:r>
              <a:rPr lang="es-ES" altLang="es-ES" dirty="0">
                <a:solidFill>
                  <a:srgbClr val="404040"/>
                </a:solidFill>
                <a:latin typeface="Cambria" panose="02040503050406030204" pitchFamily="18" charset="0"/>
              </a:rPr>
              <a:t>: Es la opción más utilizada, cuando los agricultores plantan sus cultivos en hileras. La combinación de cereales y legumbres ha demostrado ser beneficiosa.</a:t>
            </a:r>
          </a:p>
          <a:p>
            <a:pPr algn="just" hangingPunct="1">
              <a:lnSpc>
                <a:spcPct val="120000"/>
              </a:lnSpc>
              <a:buClrTx/>
              <a:buFontTx/>
              <a:buNone/>
            </a:pPr>
            <a:endParaRPr lang="es-ES" altLang="es-ES" dirty="0">
              <a:solidFill>
                <a:srgbClr val="404040"/>
              </a:solidFill>
              <a:latin typeface="Cambria" panose="02040503050406030204" pitchFamily="18" charset="0"/>
            </a:endParaRPr>
          </a:p>
          <a:p>
            <a:pPr marL="220663" indent="-220663" algn="just" hangingPunct="1">
              <a:lnSpc>
                <a:spcPct val="120000"/>
              </a:lnSpc>
              <a:buClr>
                <a:srgbClr val="99CB38"/>
              </a:buClr>
              <a:buFont typeface="Arial" panose="020B0604020202020204" pitchFamily="34" charset="0"/>
              <a:buChar char="•"/>
            </a:pPr>
            <a:r>
              <a:rPr lang="es-ES" altLang="es-ES" b="1" dirty="0">
                <a:solidFill>
                  <a:srgbClr val="404040"/>
                </a:solidFill>
                <a:latin typeface="Cambria" panose="02040503050406030204" pitchFamily="18" charset="0"/>
              </a:rPr>
              <a:t>Cultivo intercalado en franjas:</a:t>
            </a:r>
            <a:r>
              <a:rPr lang="es-ES" altLang="es-ES" dirty="0">
                <a:solidFill>
                  <a:srgbClr val="404040"/>
                </a:solidFill>
                <a:latin typeface="Cambria" panose="02040503050406030204" pitchFamily="18" charset="0"/>
              </a:rPr>
              <a:t> Parecido al cultivo en hileras, pero las secciones de tierra son mucho más anchas para facilitar las operaciones de la maquinaria.</a:t>
            </a:r>
          </a:p>
          <a:p>
            <a:pPr algn="just" hangingPunct="1">
              <a:lnSpc>
                <a:spcPct val="120000"/>
              </a:lnSpc>
              <a:buClrTx/>
              <a:buFontTx/>
              <a:buNone/>
            </a:pPr>
            <a:endParaRPr lang="es-ES" altLang="es-ES" dirty="0">
              <a:solidFill>
                <a:srgbClr val="404040"/>
              </a:solidFill>
              <a:latin typeface="Cambria" panose="02040503050406030204" pitchFamily="18" charset="0"/>
            </a:endParaRPr>
          </a:p>
          <a:p>
            <a:pPr marL="220663" indent="-220663" algn="just" hangingPunct="1">
              <a:lnSpc>
                <a:spcPct val="120000"/>
              </a:lnSpc>
              <a:buClr>
                <a:srgbClr val="99CB38"/>
              </a:buClr>
              <a:buFont typeface="Arial" panose="020B0604020202020204" pitchFamily="34" charset="0"/>
              <a:buChar char="•"/>
            </a:pPr>
            <a:r>
              <a:rPr lang="es-ES" altLang="es-ES" b="1" dirty="0">
                <a:solidFill>
                  <a:srgbClr val="404040"/>
                </a:solidFill>
                <a:latin typeface="Cambria" panose="02040503050406030204" pitchFamily="18" charset="0"/>
              </a:rPr>
              <a:t>Cultivo en relevo:</a:t>
            </a:r>
            <a:r>
              <a:rPr lang="es-ES" altLang="es-ES" dirty="0">
                <a:solidFill>
                  <a:srgbClr val="404040"/>
                </a:solidFill>
                <a:latin typeface="Cambria" panose="02040503050406030204" pitchFamily="18" charset="0"/>
              </a:rPr>
              <a:t> El cultivo secundario se planta cuando el primario ya ha florecido. Por ejemplo, algodón y maíz.</a:t>
            </a:r>
          </a:p>
          <a:p>
            <a:pPr algn="just" hangingPunct="1">
              <a:lnSpc>
                <a:spcPct val="120000"/>
              </a:lnSpc>
              <a:buClrTx/>
              <a:buFontTx/>
              <a:buNone/>
            </a:pPr>
            <a:endParaRPr lang="es-ES" altLang="es-ES" dirty="0">
              <a:solidFill>
                <a:srgbClr val="404040"/>
              </a:solidFill>
              <a:latin typeface="Cambria" panose="02040503050406030204" pitchFamily="18" charset="0"/>
            </a:endParaRPr>
          </a:p>
          <a:p>
            <a:pPr marL="220663" indent="-220663" algn="just" hangingPunct="1">
              <a:lnSpc>
                <a:spcPct val="120000"/>
              </a:lnSpc>
              <a:buClr>
                <a:srgbClr val="99CB38"/>
              </a:buClr>
              <a:buFont typeface="Arial" panose="020B0604020202020204" pitchFamily="34" charset="0"/>
              <a:buChar char="•"/>
            </a:pPr>
            <a:r>
              <a:rPr lang="es-ES" altLang="es-ES" b="1" dirty="0">
                <a:solidFill>
                  <a:srgbClr val="404040"/>
                </a:solidFill>
                <a:latin typeface="Cambria" panose="02040503050406030204" pitchFamily="18" charset="0"/>
              </a:rPr>
              <a:t>Cultivo intercalado temporal: </a:t>
            </a:r>
            <a:r>
              <a:rPr lang="es-ES" altLang="es-ES" dirty="0">
                <a:solidFill>
                  <a:srgbClr val="404040"/>
                </a:solidFill>
                <a:latin typeface="Cambria" panose="02040503050406030204" pitchFamily="18" charset="0"/>
              </a:rPr>
              <a:t>Los dos cultivos tienen un tiempo de maduración diferente.</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6969C18B-281C-05D7-5FCF-B48666EBA9B0}"/>
              </a:ext>
            </a:extLst>
          </p:cNvPr>
          <p:cNvSpPr>
            <a:spLocks noGrp="1" noChangeArrowheads="1"/>
          </p:cNvSpPr>
          <p:nvPr>
            <p:ph type="title"/>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a:solidFill>
                  <a:srgbClr val="404040"/>
                </a:solidFill>
                <a:latin typeface="Cambria" panose="02040503050406030204" pitchFamily="18" charset="0"/>
              </a:rPr>
              <a:t>Cultivo Intercalado </a:t>
            </a:r>
          </a:p>
        </p:txBody>
      </p:sp>
      <p:sp>
        <p:nvSpPr>
          <p:cNvPr id="25602" name="Text Box 2">
            <a:extLst>
              <a:ext uri="{FF2B5EF4-FFF2-40B4-BE49-F238E27FC236}">
                <a16:creationId xmlns:a16="http://schemas.microsoft.com/office/drawing/2014/main" id="{AAC5568A-158D-1AAA-1FC0-3BAC234F1B61}"/>
              </a:ext>
            </a:extLst>
          </p:cNvPr>
          <p:cNvSpPr txBox="1">
            <a:spLocks noChangeArrowheads="1"/>
          </p:cNvSpPr>
          <p:nvPr/>
        </p:nvSpPr>
        <p:spPr bwMode="auto">
          <a:xfrm>
            <a:off x="1096963" y="1846263"/>
            <a:ext cx="10058400" cy="430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179388" indent="-179388">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20000"/>
              </a:lnSpc>
              <a:buClr>
                <a:srgbClr val="99CB38"/>
              </a:buClr>
              <a:buFont typeface="Arial" panose="020B0604020202020204" pitchFamily="34" charset="0"/>
              <a:buChar char="•"/>
            </a:pPr>
            <a:r>
              <a:rPr lang="es-ES" altLang="es-ES" sz="2000" b="1" dirty="0">
                <a:solidFill>
                  <a:srgbClr val="404040"/>
                </a:solidFill>
                <a:latin typeface="Cambria" panose="02040503050406030204" pitchFamily="18" charset="0"/>
              </a:rPr>
              <a:t>Cultivo intercalado trampa: </a:t>
            </a:r>
            <a:r>
              <a:rPr lang="es-ES" altLang="es-ES" sz="2000" dirty="0">
                <a:solidFill>
                  <a:srgbClr val="404040"/>
                </a:solidFill>
                <a:latin typeface="Cambria" panose="02040503050406030204" pitchFamily="18" charset="0"/>
              </a:rPr>
              <a:t>El cultivo secundario actúa como trampa de plagas para proteger al cultivo principal, reduciendo la pulverización.</a:t>
            </a:r>
          </a:p>
          <a:p>
            <a:pPr hangingPunct="1">
              <a:lnSpc>
                <a:spcPct val="120000"/>
              </a:lnSpc>
              <a:buClrTx/>
              <a:buFontTx/>
              <a:buNone/>
            </a:pPr>
            <a:endParaRPr lang="es-ES" altLang="es-ES" sz="2000" dirty="0">
              <a:solidFill>
                <a:srgbClr val="404040"/>
              </a:solidFill>
              <a:latin typeface="Cambria" panose="02040503050406030204" pitchFamily="18" charset="0"/>
            </a:endParaRPr>
          </a:p>
          <a:p>
            <a:pPr hangingPunct="1">
              <a:lnSpc>
                <a:spcPct val="120000"/>
              </a:lnSpc>
              <a:buClr>
                <a:srgbClr val="99CB38"/>
              </a:buClr>
              <a:buFont typeface="Arial" panose="020B0604020202020204" pitchFamily="34" charset="0"/>
              <a:buChar char="•"/>
            </a:pPr>
            <a:r>
              <a:rPr lang="es-ES" altLang="es-ES" sz="2000" b="1" dirty="0">
                <a:solidFill>
                  <a:srgbClr val="404040"/>
                </a:solidFill>
                <a:latin typeface="Cambria" panose="02040503050406030204" pitchFamily="18" charset="0"/>
              </a:rPr>
              <a:t>Cultivo intercalado de repulsión: </a:t>
            </a:r>
            <a:r>
              <a:rPr lang="es-ES" altLang="es-ES" sz="2000" dirty="0">
                <a:solidFill>
                  <a:srgbClr val="404040"/>
                </a:solidFill>
                <a:latin typeface="Cambria" panose="02040503050406030204" pitchFamily="18" charset="0"/>
              </a:rPr>
              <a:t>El cultivo secundario sirve para repeler a las plagas.</a:t>
            </a:r>
          </a:p>
          <a:p>
            <a:pPr hangingPunct="1">
              <a:lnSpc>
                <a:spcPct val="120000"/>
              </a:lnSpc>
              <a:buClrTx/>
              <a:buFontTx/>
              <a:buNone/>
            </a:pPr>
            <a:endParaRPr lang="es-ES" altLang="es-ES" sz="2000" dirty="0">
              <a:solidFill>
                <a:srgbClr val="404040"/>
              </a:solidFill>
              <a:latin typeface="Cambria" panose="02040503050406030204" pitchFamily="18" charset="0"/>
            </a:endParaRPr>
          </a:p>
          <a:p>
            <a:pPr hangingPunct="1">
              <a:lnSpc>
                <a:spcPct val="120000"/>
              </a:lnSpc>
              <a:buClr>
                <a:srgbClr val="99CB38"/>
              </a:buClr>
              <a:buFont typeface="Arial" panose="020B0604020202020204" pitchFamily="34" charset="0"/>
              <a:buChar char="•"/>
            </a:pPr>
            <a:r>
              <a:rPr lang="es-ES" altLang="es-ES" sz="2000" b="1" dirty="0">
                <a:solidFill>
                  <a:srgbClr val="404040"/>
                </a:solidFill>
                <a:latin typeface="Cambria" panose="02040503050406030204" pitchFamily="18" charset="0"/>
              </a:rPr>
              <a:t>Cultivo ‘</a:t>
            </a:r>
            <a:r>
              <a:rPr lang="es-ES" altLang="es-ES" sz="2000" b="1" dirty="0" err="1">
                <a:solidFill>
                  <a:srgbClr val="404040"/>
                </a:solidFill>
                <a:latin typeface="Cambria" panose="02040503050406030204" pitchFamily="18" charset="0"/>
              </a:rPr>
              <a:t>Push-Pull</a:t>
            </a:r>
            <a:r>
              <a:rPr lang="es-ES" altLang="es-ES" sz="2000" b="1" dirty="0">
                <a:solidFill>
                  <a:srgbClr val="404040"/>
                </a:solidFill>
                <a:latin typeface="Cambria" panose="02040503050406030204" pitchFamily="18" charset="0"/>
              </a:rPr>
              <a:t>’ (atracción-repulsión): </a:t>
            </a:r>
            <a:r>
              <a:rPr lang="es-ES" altLang="es-ES" sz="2000" dirty="0">
                <a:solidFill>
                  <a:srgbClr val="404040"/>
                </a:solidFill>
                <a:latin typeface="Cambria" panose="02040503050406030204" pitchFamily="18" charset="0"/>
              </a:rPr>
              <a:t>Combina cultivos trampa y de repulsión.</a:t>
            </a:r>
          </a:p>
          <a:p>
            <a:pPr hangingPunct="1">
              <a:lnSpc>
                <a:spcPct val="120000"/>
              </a:lnSpc>
              <a:buClrTx/>
              <a:buFontTx/>
              <a:buNone/>
            </a:pPr>
            <a:endParaRPr lang="es-ES" altLang="es-ES" sz="2000" dirty="0">
              <a:solidFill>
                <a:srgbClr val="404040"/>
              </a:solidFill>
              <a:latin typeface="Cambria" panose="02040503050406030204" pitchFamily="18" charset="0"/>
            </a:endParaRPr>
          </a:p>
          <a:p>
            <a:pPr hangingPunct="1">
              <a:lnSpc>
                <a:spcPct val="120000"/>
              </a:lnSpc>
              <a:buClr>
                <a:srgbClr val="99CB38"/>
              </a:buClr>
              <a:buFont typeface="Arial" panose="020B0604020202020204" pitchFamily="34" charset="0"/>
              <a:buChar char="•"/>
            </a:pPr>
            <a:r>
              <a:rPr lang="es-ES" altLang="es-ES" sz="2000" b="1" dirty="0">
                <a:solidFill>
                  <a:srgbClr val="404040"/>
                </a:solidFill>
                <a:latin typeface="Cambria" panose="02040503050406030204" pitchFamily="18" charset="0"/>
              </a:rPr>
              <a:t>Cultivo intercalado en callejones</a:t>
            </a:r>
            <a:r>
              <a:rPr lang="es-ES" altLang="es-ES" sz="2000" dirty="0">
                <a:solidFill>
                  <a:srgbClr val="404040"/>
                </a:solidFill>
                <a:latin typeface="Cambria" panose="02040503050406030204" pitchFamily="18" charset="0"/>
              </a:rPr>
              <a:t>:  cultivar entre árboles, arbustos o setos, formando callejones.</a:t>
            </a:r>
          </a:p>
          <a:p>
            <a:pPr hangingPunct="1">
              <a:lnSpc>
                <a:spcPct val="120000"/>
              </a:lnSpc>
              <a:buClrTx/>
              <a:buFontTx/>
              <a:buNone/>
            </a:pPr>
            <a:endParaRPr lang="es-ES" altLang="es-ES" sz="2000" b="1" dirty="0">
              <a:solidFill>
                <a:srgbClr val="404040"/>
              </a:solidFill>
              <a:latin typeface="Cambria" panose="02040503050406030204" pitchFamily="18" charset="0"/>
            </a:endParaRPr>
          </a:p>
          <a:p>
            <a:pPr hangingPunct="1">
              <a:lnSpc>
                <a:spcPct val="120000"/>
              </a:lnSpc>
              <a:buClr>
                <a:srgbClr val="99CB38"/>
              </a:buClr>
              <a:buFont typeface="Arial" panose="020B0604020202020204" pitchFamily="34" charset="0"/>
              <a:buChar char="•"/>
            </a:pPr>
            <a:r>
              <a:rPr lang="es-ES" altLang="es-ES" sz="2000" b="1" dirty="0">
                <a:solidFill>
                  <a:srgbClr val="404040"/>
                </a:solidFill>
                <a:latin typeface="Cambria" panose="02040503050406030204" pitchFamily="18" charset="0"/>
              </a:rPr>
              <a:t>Cultivo intercalado mixto: </a:t>
            </a:r>
            <a:r>
              <a:rPr lang="es-ES" altLang="es-ES" sz="2000" dirty="0">
                <a:solidFill>
                  <a:srgbClr val="404040"/>
                </a:solidFill>
                <a:latin typeface="Cambria" panose="02040503050406030204" pitchFamily="18" charset="0"/>
              </a:rPr>
              <a:t>con diferentes cultivos sembrados en una misma fila.</a:t>
            </a:r>
          </a:p>
          <a:p>
            <a:pPr hangingPunct="1">
              <a:lnSpc>
                <a:spcPct val="90000"/>
              </a:lnSpc>
              <a:spcBef>
                <a:spcPts val="1263"/>
              </a:spcBef>
              <a:spcAft>
                <a:spcPts val="263"/>
              </a:spcAft>
              <a:buClrTx/>
              <a:buFontTx/>
              <a:buNone/>
            </a:pPr>
            <a:endParaRPr lang="es-ES" altLang="es-ES" sz="2000" b="1" dirty="0">
              <a:solidFill>
                <a:srgbClr val="404040"/>
              </a:solidFill>
              <a:latin typeface="Cambria" panose="02040503050406030204" pitchFamily="18" charset="0"/>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6C9F544E-5017-B0E9-64FD-EE9C513C1EDF}"/>
              </a:ext>
            </a:extLst>
          </p:cNvPr>
          <p:cNvSpPr>
            <a:spLocks noGrp="1" noChangeArrowheads="1"/>
          </p:cNvSpPr>
          <p:nvPr>
            <p:ph type="title"/>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800">
                <a:solidFill>
                  <a:srgbClr val="404040"/>
                </a:solidFill>
                <a:latin typeface="Cambria" panose="02040503050406030204" pitchFamily="18" charset="0"/>
              </a:rPr>
              <a:t>Ejemplos de Cultivo Intercalado	</a:t>
            </a:r>
          </a:p>
        </p:txBody>
      </p:sp>
      <p:graphicFrame>
        <p:nvGraphicFramePr>
          <p:cNvPr id="26626" name="Group 2">
            <a:extLst>
              <a:ext uri="{FF2B5EF4-FFF2-40B4-BE49-F238E27FC236}">
                <a16:creationId xmlns:a16="http://schemas.microsoft.com/office/drawing/2014/main" id="{6B5307CD-7BA7-5214-B1D8-0B552772B218}"/>
              </a:ext>
            </a:extLst>
          </p:cNvPr>
          <p:cNvGraphicFramePr>
            <a:graphicFrameLocks noGrp="1"/>
          </p:cNvGraphicFramePr>
          <p:nvPr>
            <p:extLst>
              <p:ext uri="{D42A27DB-BD31-4B8C-83A1-F6EECF244321}">
                <p14:modId xmlns:p14="http://schemas.microsoft.com/office/powerpoint/2010/main" val="2519567191"/>
              </p:ext>
            </p:extLst>
          </p:nvPr>
        </p:nvGraphicFramePr>
        <p:xfrm>
          <a:off x="1128242" y="1846263"/>
          <a:ext cx="10028708" cy="3422650"/>
        </p:xfrm>
        <a:graphic>
          <a:graphicData uri="http://schemas.openxmlformats.org/drawingml/2006/table">
            <a:tbl>
              <a:tblPr/>
              <a:tblGrid>
                <a:gridCol w="4040658">
                  <a:extLst>
                    <a:ext uri="{9D8B030D-6E8A-4147-A177-3AD203B41FA5}">
                      <a16:colId xmlns:a16="http://schemas.microsoft.com/office/drawing/2014/main" val="4251319788"/>
                    </a:ext>
                  </a:extLst>
                </a:gridCol>
                <a:gridCol w="5988050">
                  <a:extLst>
                    <a:ext uri="{9D8B030D-6E8A-4147-A177-3AD203B41FA5}">
                      <a16:colId xmlns:a16="http://schemas.microsoft.com/office/drawing/2014/main" val="2983588414"/>
                    </a:ext>
                  </a:extLst>
                </a:gridCol>
              </a:tblGrid>
              <a:tr h="390525">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s-ES" altLang="es-ES" sz="20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Sistema</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4EB3CF"/>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2000" b="1" i="0" u="none" strike="noStrike" cap="none" normalizeH="0" baseline="0">
                          <a:ln>
                            <a:noFill/>
                          </a:ln>
                          <a:solidFill>
                            <a:srgbClr val="FFFFFF"/>
                          </a:solidFill>
                          <a:effectLst/>
                          <a:latin typeface="Cambria" panose="02040503050406030204" pitchFamily="18" charset="0"/>
                          <a:ea typeface="Microsoft YaHei" panose="020B0503020204020204" pitchFamily="34" charset="-122"/>
                        </a:rPr>
                        <a:t>Cultivos</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4EB3CF"/>
                    </a:solidFill>
                  </a:tcPr>
                </a:tc>
                <a:extLst>
                  <a:ext uri="{0D108BD9-81ED-4DB2-BD59-A6C34878D82A}">
                    <a16:rowId xmlns:a16="http://schemas.microsoft.com/office/drawing/2014/main" val="4169081877"/>
                  </a:ext>
                </a:extLst>
              </a:tr>
              <a:tr h="390525">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20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Cultivo</a:t>
                      </a:r>
                      <a:r>
                        <a:rPr kumimoji="0" lang="en-US" altLang="es-ES" sz="20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20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intercalado</a:t>
                      </a:r>
                      <a:r>
                        <a:rPr kumimoji="0" lang="en-US" altLang="es-ES" sz="20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20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en</a:t>
                      </a:r>
                      <a:r>
                        <a:rPr kumimoji="0" lang="en-US" altLang="es-ES" sz="20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20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hileras</a:t>
                      </a:r>
                      <a:endParaRPr kumimoji="0" lang="en-US" altLang="es-ES" sz="20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endParaRP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E4ED"/>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20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Vicia sativa - Cebada</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E4ED"/>
                    </a:solidFill>
                  </a:tcPr>
                </a:tc>
                <a:extLst>
                  <a:ext uri="{0D108BD9-81ED-4DB2-BD59-A6C34878D82A}">
                    <a16:rowId xmlns:a16="http://schemas.microsoft.com/office/drawing/2014/main" val="1078983956"/>
                  </a:ext>
                </a:extLst>
              </a:tr>
              <a:tr h="688975">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20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Cultivo</a:t>
                      </a:r>
                      <a:r>
                        <a:rPr kumimoji="0" lang="en-US" altLang="es-ES" sz="20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20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inercalado</a:t>
                      </a:r>
                      <a:r>
                        <a:rPr kumimoji="0" lang="en-US" altLang="es-ES" sz="20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20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en</a:t>
                      </a:r>
                      <a:r>
                        <a:rPr kumimoji="0" lang="en-US" altLang="es-ES" sz="20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20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callejones</a:t>
                      </a:r>
                      <a:endParaRPr kumimoji="0" lang="en-US" altLang="es-ES" sz="20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endParaRP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9F2F6"/>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20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Mandarinas</a:t>
                      </a:r>
                      <a:r>
                        <a:rPr kumimoji="0" lang="en-US" altLang="es-ES" sz="20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 </a:t>
                      </a:r>
                      <a:r>
                        <a:rPr kumimoji="0" lang="en-US" altLang="es-ES" sz="20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Habas</a:t>
                      </a:r>
                      <a:r>
                        <a:rPr kumimoji="0" lang="en-US" altLang="es-ES" sz="20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l-GR" altLang="es-ES" sz="20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a:t>
                      </a:r>
                      <a:r>
                        <a:rPr kumimoji="0" lang="en-US" altLang="es-ES" sz="20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Sep-</a:t>
                      </a:r>
                      <a:r>
                        <a:rPr kumimoji="0" lang="en-US" altLang="es-ES" sz="20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Ene</a:t>
                      </a:r>
                      <a:r>
                        <a:rPr kumimoji="0" lang="el-GR" altLang="es-ES" sz="20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y cebada con vicia sativa en proporción de 3:1</a:t>
                      </a:r>
                      <a:r>
                        <a:rPr kumimoji="0" lang="en-US" altLang="es-ES" sz="20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l-GR" altLang="es-ES" sz="20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(Ene</a:t>
                      </a:r>
                      <a:r>
                        <a:rPr kumimoji="0" lang="en-US" altLang="es-ES" sz="20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-Jun</a:t>
                      </a:r>
                      <a:r>
                        <a:rPr kumimoji="0" lang="el-GR" altLang="es-ES" sz="20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9F2F6"/>
                    </a:solidFill>
                  </a:tcPr>
                </a:tc>
                <a:extLst>
                  <a:ext uri="{0D108BD9-81ED-4DB2-BD59-A6C34878D82A}">
                    <a16:rowId xmlns:a16="http://schemas.microsoft.com/office/drawing/2014/main" val="3598374806"/>
                  </a:ext>
                </a:extLst>
              </a:tr>
              <a:tr h="390525">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20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Cultivo</a:t>
                      </a:r>
                      <a:r>
                        <a:rPr kumimoji="0" lang="en-US" altLang="es-ES" sz="20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20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intercalado</a:t>
                      </a:r>
                      <a:r>
                        <a:rPr kumimoji="0" lang="en-US" altLang="es-ES" sz="20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20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en</a:t>
                      </a:r>
                      <a:r>
                        <a:rPr kumimoji="0" lang="en-US" altLang="es-ES" sz="20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20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hileras</a:t>
                      </a:r>
                      <a:endParaRPr kumimoji="0" lang="en-US" altLang="es-ES" sz="20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endParaRP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E4ED"/>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20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Guisante</a:t>
                      </a:r>
                      <a:r>
                        <a:rPr kumimoji="0" lang="en-US" altLang="es-ES" sz="20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20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forrajero</a:t>
                      </a:r>
                      <a:r>
                        <a:rPr kumimoji="0" lang="en-US" altLang="es-ES" sz="20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 </a:t>
                      </a:r>
                      <a:r>
                        <a:rPr kumimoji="0" lang="en-US" altLang="es-ES" sz="20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Cebada</a:t>
                      </a:r>
                      <a:endParaRPr kumimoji="0" lang="en-US" altLang="es-ES" sz="20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endParaRP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E4ED"/>
                    </a:solidFill>
                  </a:tcPr>
                </a:tc>
                <a:extLst>
                  <a:ext uri="{0D108BD9-81ED-4DB2-BD59-A6C34878D82A}">
                    <a16:rowId xmlns:a16="http://schemas.microsoft.com/office/drawing/2014/main" val="3767710868"/>
                  </a:ext>
                </a:extLst>
              </a:tr>
              <a:tr h="390525">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20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Cultivo</a:t>
                      </a:r>
                      <a:r>
                        <a:rPr kumimoji="0" lang="en-US" altLang="es-ES" sz="20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20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intercalado</a:t>
                      </a:r>
                      <a:r>
                        <a:rPr kumimoji="0" lang="en-US" altLang="es-ES" sz="20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20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en</a:t>
                      </a:r>
                      <a:r>
                        <a:rPr kumimoji="0" lang="en-US" altLang="es-ES" sz="20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20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callejones</a:t>
                      </a:r>
                      <a:endParaRPr kumimoji="0" lang="en-US" altLang="es-ES" sz="20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endParaRP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9F2F6"/>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20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Naranja</a:t>
                      </a:r>
                      <a:r>
                        <a:rPr kumimoji="0" lang="en-US" altLang="es-ES" sz="20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 Garbanzo</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9F2F6"/>
                    </a:solidFill>
                  </a:tcPr>
                </a:tc>
                <a:extLst>
                  <a:ext uri="{0D108BD9-81ED-4DB2-BD59-A6C34878D82A}">
                    <a16:rowId xmlns:a16="http://schemas.microsoft.com/office/drawing/2014/main" val="484093703"/>
                  </a:ext>
                </a:extLst>
              </a:tr>
              <a:tr h="390525">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20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Cultivo</a:t>
                      </a:r>
                      <a:r>
                        <a:rPr kumimoji="0" lang="en-US" altLang="es-ES" sz="20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20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intercalado</a:t>
                      </a:r>
                      <a:r>
                        <a:rPr kumimoji="0" lang="en-US" altLang="es-ES" sz="20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20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en</a:t>
                      </a:r>
                      <a:r>
                        <a:rPr kumimoji="0" lang="en-US" altLang="es-ES" sz="20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20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hileras</a:t>
                      </a:r>
                      <a:endParaRPr kumimoji="0" lang="en-US" altLang="es-ES" sz="20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endParaRP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E4ED"/>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20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Repollo</a:t>
                      </a:r>
                      <a:r>
                        <a:rPr kumimoji="0" lang="en-US" altLang="es-ES" sz="20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 </a:t>
                      </a:r>
                      <a:r>
                        <a:rPr kumimoji="0" lang="en-US" altLang="es-ES" sz="20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Cebolla</a:t>
                      </a:r>
                      <a:endParaRPr kumimoji="0" lang="en-US" altLang="es-ES" sz="20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endParaRP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E4ED"/>
                    </a:solidFill>
                  </a:tcPr>
                </a:tc>
                <a:extLst>
                  <a:ext uri="{0D108BD9-81ED-4DB2-BD59-A6C34878D82A}">
                    <a16:rowId xmlns:a16="http://schemas.microsoft.com/office/drawing/2014/main" val="4241838041"/>
                  </a:ext>
                </a:extLst>
              </a:tr>
              <a:tr h="390525">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20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Cultivo</a:t>
                      </a:r>
                      <a:r>
                        <a:rPr kumimoji="0" lang="en-US" altLang="es-ES" sz="20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20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intercalado</a:t>
                      </a:r>
                      <a:r>
                        <a:rPr kumimoji="0" lang="en-US" altLang="es-ES" sz="20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20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en</a:t>
                      </a:r>
                      <a:r>
                        <a:rPr kumimoji="0" lang="en-US" altLang="es-ES" sz="20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20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relevo</a:t>
                      </a:r>
                      <a:endParaRPr kumimoji="0" lang="en-US" altLang="es-ES" sz="20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endParaRP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9F2F6"/>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2000" b="0" i="0" u="none" strike="noStrike" cap="none" normalizeH="0" baseline="0">
                          <a:ln>
                            <a:noFill/>
                          </a:ln>
                          <a:solidFill>
                            <a:srgbClr val="000000"/>
                          </a:solidFill>
                          <a:effectLst/>
                          <a:latin typeface="Cambria" panose="02040503050406030204" pitchFamily="18" charset="0"/>
                          <a:ea typeface="Microsoft YaHei" panose="020B0503020204020204" pitchFamily="34" charset="-122"/>
                        </a:rPr>
                        <a:t>Maíz - Batata</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9F2F6"/>
                    </a:solidFill>
                  </a:tcPr>
                </a:tc>
                <a:extLst>
                  <a:ext uri="{0D108BD9-81ED-4DB2-BD59-A6C34878D82A}">
                    <a16:rowId xmlns:a16="http://schemas.microsoft.com/office/drawing/2014/main" val="827662844"/>
                  </a:ext>
                </a:extLst>
              </a:tr>
              <a:tr h="390525">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20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Cultivo</a:t>
                      </a:r>
                      <a:r>
                        <a:rPr kumimoji="0" lang="en-US" altLang="es-ES" sz="20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a:t>
                      </a:r>
                      <a:r>
                        <a:rPr kumimoji="0" lang="en-US" altLang="es-ES" sz="20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intercalado</a:t>
                      </a:r>
                      <a:r>
                        <a:rPr kumimoji="0" lang="en-US" altLang="es-ES" sz="20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de </a:t>
                      </a:r>
                      <a:r>
                        <a:rPr kumimoji="0" lang="en-US" altLang="es-ES" sz="20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repulsión</a:t>
                      </a:r>
                      <a:endParaRPr kumimoji="0" lang="en-US" altLang="es-ES" sz="20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endParaRP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E4ED"/>
                    </a:solidFill>
                  </a:tcPr>
                </a:tc>
                <a:tc>
                  <a:txBody>
                    <a:bodyPr/>
                    <a:lstStyle>
                      <a:lvl1pPr>
                        <a:lnSpc>
                          <a:spcPct val="75000"/>
                        </a:lnSpc>
                        <a:spcBef>
                          <a:spcPts val="14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1pPr>
                      <a:lvl2pPr>
                        <a:lnSpc>
                          <a:spcPct val="75000"/>
                        </a:lnSpc>
                        <a:spcBef>
                          <a:spcPts val="118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2pPr>
                      <a:lvl3pPr>
                        <a:lnSpc>
                          <a:spcPct val="75000"/>
                        </a:lnSpc>
                        <a:spcBef>
                          <a:spcPts val="9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3pPr>
                      <a:lvl4pPr>
                        <a:lnSpc>
                          <a:spcPct val="75000"/>
                        </a:lnSpc>
                        <a:spcBef>
                          <a:spcPts val="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sz="1200">
                          <a:solidFill>
                            <a:srgbClr val="404040"/>
                          </a:solidFill>
                          <a:latin typeface="Calibri" panose="020F0502020204030204" pitchFamily="34" charset="0"/>
                          <a:ea typeface="Microsoft YaHei" panose="020B0503020204020204" pitchFamily="34" charset="-122"/>
                        </a:defRPr>
                      </a:lvl4pPr>
                      <a:lvl5pPr>
                        <a:lnSpc>
                          <a:spcPct val="75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5pPr>
                      <a:lvl6pPr marL="25146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6pPr>
                      <a:lvl7pPr marL="29718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7pPr>
                      <a:lvl8pPr marL="34290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8pPr>
                      <a:lvl9pPr marL="3886200" indent="-228600" defTabSz="449263" fontAlgn="base">
                        <a:lnSpc>
                          <a:spcPct val="75000"/>
                        </a:lnSpc>
                        <a:spcBef>
                          <a:spcPts val="338"/>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40404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90000"/>
                        </a:lnSpc>
                        <a:spcBef>
                          <a:spcPts val="63"/>
                        </a:spcBef>
                        <a:spcAft>
                          <a:spcPts val="63"/>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kumimoji="0" lang="en-US" altLang="es-ES" sz="2000" b="0" i="0" u="none" strike="noStrike" cap="none" normalizeH="0" baseline="0" dirty="0" err="1">
                          <a:ln>
                            <a:noFill/>
                          </a:ln>
                          <a:solidFill>
                            <a:srgbClr val="000000"/>
                          </a:solidFill>
                          <a:effectLst/>
                          <a:latin typeface="Cambria" panose="02040503050406030204" pitchFamily="18" charset="0"/>
                          <a:ea typeface="Microsoft YaHei" panose="020B0503020204020204" pitchFamily="34" charset="-122"/>
                        </a:rPr>
                        <a:t>Uva</a:t>
                      </a:r>
                      <a:r>
                        <a:rPr kumimoji="0" lang="en-US" altLang="es-ES" sz="2000" b="0" i="0" u="none" strike="noStrike" cap="none" normalizeH="0" baseline="0" dirty="0">
                          <a:ln>
                            <a:noFill/>
                          </a:ln>
                          <a:solidFill>
                            <a:srgbClr val="000000"/>
                          </a:solidFill>
                          <a:effectLst/>
                          <a:latin typeface="Cambria" panose="02040503050406030204" pitchFamily="18" charset="0"/>
                          <a:ea typeface="Microsoft YaHei" panose="020B0503020204020204" pitchFamily="34" charset="-122"/>
                        </a:rPr>
                        <a:t> - Tabaco</a:t>
                      </a:r>
                    </a:p>
                  </a:txBody>
                  <a:tcPr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E4ED"/>
                    </a:solidFill>
                  </a:tcPr>
                </a:tc>
                <a:extLst>
                  <a:ext uri="{0D108BD9-81ED-4DB2-BD59-A6C34878D82A}">
                    <a16:rowId xmlns:a16="http://schemas.microsoft.com/office/drawing/2014/main" val="939024314"/>
                  </a:ext>
                </a:extLst>
              </a:tr>
            </a:tbl>
          </a:graphicData>
        </a:graphic>
      </p:graphicFrame>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C0E23BB3-93B5-FB08-0327-FFD30026FDCA}"/>
              </a:ext>
            </a:extLst>
          </p:cNvPr>
          <p:cNvSpPr>
            <a:spLocks noGrp="1" noChangeArrowheads="1"/>
          </p:cNvSpPr>
          <p:nvPr>
            <p:ph type="title"/>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a:solidFill>
                  <a:srgbClr val="404040"/>
                </a:solidFill>
                <a:latin typeface="Cambria" panose="02040503050406030204" pitchFamily="18" charset="0"/>
              </a:rPr>
              <a:t>Agroforestería</a:t>
            </a:r>
          </a:p>
        </p:txBody>
      </p:sp>
      <p:sp>
        <p:nvSpPr>
          <p:cNvPr id="27650" name="Text Box 2">
            <a:extLst>
              <a:ext uri="{FF2B5EF4-FFF2-40B4-BE49-F238E27FC236}">
                <a16:creationId xmlns:a16="http://schemas.microsoft.com/office/drawing/2014/main" id="{12E842CE-0E0E-91E4-B04C-35215BA316D0}"/>
              </a:ext>
            </a:extLst>
          </p:cNvPr>
          <p:cNvSpPr txBox="1">
            <a:spLocks noChangeArrowheads="1"/>
          </p:cNvSpPr>
          <p:nvPr/>
        </p:nvSpPr>
        <p:spPr bwMode="auto">
          <a:xfrm>
            <a:off x="984226" y="1846263"/>
            <a:ext cx="10369152"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
                <a:srgbClr val="99CB38"/>
              </a:buClr>
              <a:buFont typeface="Calibri" panose="020F0502020204030204" pitchFamily="34" charset="0"/>
              <a:buChar char=" "/>
            </a:pPr>
            <a:r>
              <a:rPr lang="es-ES" altLang="es-ES" sz="2000" i="1" u="sng" dirty="0">
                <a:solidFill>
                  <a:srgbClr val="404040"/>
                </a:solidFill>
                <a:latin typeface="Cambria" panose="02040503050406030204" pitchFamily="18" charset="0"/>
              </a:rPr>
              <a:t>Los </a:t>
            </a:r>
            <a:r>
              <a:rPr lang="es-ES" altLang="es-ES" sz="2000" i="1" u="sng" dirty="0" err="1">
                <a:solidFill>
                  <a:srgbClr val="404040"/>
                </a:solidFill>
                <a:latin typeface="Cambria" panose="02040503050406030204" pitchFamily="18" charset="0"/>
              </a:rPr>
              <a:t>sitemas</a:t>
            </a:r>
            <a:r>
              <a:rPr lang="es-ES" altLang="es-ES" sz="2000" i="1" u="sng" dirty="0">
                <a:solidFill>
                  <a:srgbClr val="404040"/>
                </a:solidFill>
                <a:latin typeface="Cambria" panose="02040503050406030204" pitchFamily="18" charset="0"/>
              </a:rPr>
              <a:t> agroforestales (agroforestería) consisten en integrar árboles perennes, ganado y cultivos en el mismo terreno.</a:t>
            </a:r>
          </a:p>
          <a:p>
            <a:pPr algn="just" hangingPunct="1">
              <a:lnSpc>
                <a:spcPct val="100000"/>
              </a:lnSpc>
              <a:buClrTx/>
              <a:buFontTx/>
              <a:buNone/>
            </a:pPr>
            <a:endParaRPr lang="es-ES" altLang="es-ES" sz="2000" dirty="0">
              <a:solidFill>
                <a:srgbClr val="404040"/>
              </a:solidFill>
              <a:latin typeface="Cambria" panose="02040503050406030204" pitchFamily="18" charset="0"/>
            </a:endParaRPr>
          </a:p>
          <a:p>
            <a:pPr algn="just" hangingPunct="1">
              <a:lnSpc>
                <a:spcPct val="100000"/>
              </a:lnSpc>
              <a:buClr>
                <a:srgbClr val="99CB38"/>
              </a:buClr>
              <a:buFont typeface="Calibri" panose="020F0502020204030204" pitchFamily="34" charset="0"/>
              <a:buChar char=" "/>
            </a:pPr>
            <a:r>
              <a:rPr lang="es-ES" altLang="es-ES" sz="2000" dirty="0">
                <a:solidFill>
                  <a:srgbClr val="404040"/>
                </a:solidFill>
                <a:latin typeface="Cambria" panose="02040503050406030204" pitchFamily="18" charset="0"/>
              </a:rPr>
              <a:t>Los principales beneficios de esta técnica son: mejor fertilidad del suelo, secuestro de carbono, ingresos diversificados y sombra para los cultivos. Los árboles pueden proporcionar madera valiosa, madera blanda para la producción de fibras y frutas, y frutos de cáscara. </a:t>
            </a:r>
          </a:p>
          <a:p>
            <a:pPr algn="just" hangingPunct="1">
              <a:lnSpc>
                <a:spcPct val="100000"/>
              </a:lnSpc>
              <a:buClrTx/>
              <a:buFontTx/>
              <a:buNone/>
            </a:pPr>
            <a:endParaRPr lang="es-ES" altLang="es-ES" sz="2000" dirty="0">
              <a:solidFill>
                <a:srgbClr val="404040"/>
              </a:solidFill>
              <a:latin typeface="Cambria" panose="02040503050406030204" pitchFamily="18" charset="0"/>
            </a:endParaRPr>
          </a:p>
          <a:p>
            <a:pPr hangingPunct="1">
              <a:lnSpc>
                <a:spcPct val="100000"/>
              </a:lnSpc>
              <a:buClr>
                <a:srgbClr val="99CB38"/>
              </a:buClr>
              <a:buFont typeface="Calibri" panose="020F0502020204030204" pitchFamily="34" charset="0"/>
              <a:buChar char=" "/>
            </a:pPr>
            <a:r>
              <a:rPr lang="es-ES" altLang="es-ES" sz="2000" i="1" dirty="0">
                <a:solidFill>
                  <a:srgbClr val="404040"/>
                </a:solidFill>
                <a:latin typeface="Cambria" panose="02040503050406030204" pitchFamily="18" charset="0"/>
              </a:rPr>
              <a:t>Hay tres sistemas agroforestales principales:</a:t>
            </a:r>
          </a:p>
          <a:p>
            <a:pPr hangingPunct="1">
              <a:lnSpc>
                <a:spcPct val="100000"/>
              </a:lnSpc>
              <a:buClrTx/>
              <a:buFontTx/>
              <a:buNone/>
            </a:pPr>
            <a:endParaRPr lang="es-ES" altLang="es-ES" sz="2000" i="1" dirty="0">
              <a:solidFill>
                <a:srgbClr val="404040"/>
              </a:solidFill>
              <a:latin typeface="Cambria" panose="02040503050406030204" pitchFamily="18" charset="0"/>
            </a:endParaRPr>
          </a:p>
          <a:p>
            <a:pPr hangingPunct="1">
              <a:lnSpc>
                <a:spcPct val="100000"/>
              </a:lnSpc>
              <a:buClr>
                <a:srgbClr val="99CB38"/>
              </a:buClr>
              <a:buFont typeface="Calibri" panose="020F0502020204030204" pitchFamily="34" charset="0"/>
              <a:buChar char=" "/>
            </a:pPr>
            <a:r>
              <a:rPr lang="es-ES" altLang="es-ES" sz="2000" b="1" dirty="0">
                <a:solidFill>
                  <a:srgbClr val="404040"/>
                </a:solidFill>
                <a:latin typeface="Cambria" panose="02040503050406030204" pitchFamily="18" charset="0"/>
              </a:rPr>
              <a:t>1. Agrosilvicultura (cultivos en callejones): </a:t>
            </a:r>
          </a:p>
          <a:p>
            <a:pPr hangingPunct="1">
              <a:lnSpc>
                <a:spcPct val="100000"/>
              </a:lnSpc>
              <a:buClr>
                <a:srgbClr val="99CB38"/>
              </a:buClr>
              <a:buFont typeface="Calibri" panose="020F0502020204030204" pitchFamily="34" charset="0"/>
              <a:buChar char=" "/>
            </a:pPr>
            <a:r>
              <a:rPr lang="es-ES" altLang="es-ES" sz="2000" dirty="0">
                <a:solidFill>
                  <a:srgbClr val="404040"/>
                </a:solidFill>
                <a:latin typeface="Cambria" panose="02040503050406030204" pitchFamily="18" charset="0"/>
              </a:rPr>
              <a:t>Consiste en plantar árboles y cultivos en filas alternas en el mismo terreno. Los beneficios del microclima pueden ayudar al agricultor a gestionar riesgos, ya que los árboles afectan a las condiciones de luz, viento, agua y nutrientes. </a:t>
            </a:r>
          </a:p>
          <a:p>
            <a:pPr hangingPunct="1">
              <a:lnSpc>
                <a:spcPct val="90000"/>
              </a:lnSpc>
              <a:spcBef>
                <a:spcPts val="1263"/>
              </a:spcBef>
              <a:spcAft>
                <a:spcPts val="263"/>
              </a:spcAft>
              <a:buClrTx/>
              <a:buFontTx/>
              <a:buNone/>
            </a:pPr>
            <a:endParaRPr lang="es-ES" altLang="es-ES" sz="2000" dirty="0">
              <a:solidFill>
                <a:srgbClr val="404040"/>
              </a:solidFill>
              <a:latin typeface="Cambria" panose="02040503050406030204" pitchFamily="18" charset="0"/>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068ACC4C-5825-50E2-54E0-7390755FCF4D}"/>
              </a:ext>
            </a:extLst>
          </p:cNvPr>
          <p:cNvSpPr>
            <a:spLocks noGrp="1" noChangeArrowheads="1"/>
          </p:cNvSpPr>
          <p:nvPr>
            <p:ph type="title"/>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a:solidFill>
                  <a:srgbClr val="404040"/>
                </a:solidFill>
                <a:latin typeface="Cambria" panose="02040503050406030204" pitchFamily="18" charset="0"/>
              </a:rPr>
              <a:t>Agroforestería</a:t>
            </a:r>
          </a:p>
        </p:txBody>
      </p:sp>
      <p:sp>
        <p:nvSpPr>
          <p:cNvPr id="28674" name="Text Box 2">
            <a:extLst>
              <a:ext uri="{FF2B5EF4-FFF2-40B4-BE49-F238E27FC236}">
                <a16:creationId xmlns:a16="http://schemas.microsoft.com/office/drawing/2014/main" id="{794C67E1-EE77-08B2-07DB-D4F45EDC60DD}"/>
              </a:ext>
            </a:extLst>
          </p:cNvPr>
          <p:cNvSpPr txBox="1">
            <a:spLocks noChangeArrowheads="1"/>
          </p:cNvSpPr>
          <p:nvPr/>
        </p:nvSpPr>
        <p:spPr bwMode="auto">
          <a:xfrm>
            <a:off x="1096963" y="1846263"/>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263"/>
              </a:spcBef>
              <a:spcAft>
                <a:spcPts val="263"/>
              </a:spcAft>
              <a:buClr>
                <a:srgbClr val="99CB38"/>
              </a:buClr>
              <a:buFont typeface="Calibri" panose="020F0502020204030204" pitchFamily="34" charset="0"/>
              <a:buChar char=" "/>
            </a:pPr>
            <a:r>
              <a:rPr lang="es-ES" altLang="es-ES" sz="2000" b="1" dirty="0">
                <a:solidFill>
                  <a:srgbClr val="404040"/>
                </a:solidFill>
                <a:latin typeface="Cambria" panose="02040503050406030204" pitchFamily="18" charset="0"/>
              </a:rPr>
              <a:t>2. </a:t>
            </a:r>
            <a:r>
              <a:rPr lang="es-ES" altLang="es-ES" sz="2000" b="1" dirty="0" err="1">
                <a:solidFill>
                  <a:srgbClr val="404040"/>
                </a:solidFill>
                <a:latin typeface="Cambria" panose="02040503050406030204" pitchFamily="18" charset="0"/>
              </a:rPr>
              <a:t>Silvopastura</a:t>
            </a:r>
            <a:endParaRPr lang="es-ES" altLang="es-ES" sz="2000" b="1" dirty="0">
              <a:solidFill>
                <a:srgbClr val="404040"/>
              </a:solidFill>
              <a:latin typeface="Cambria" panose="02040503050406030204" pitchFamily="18" charset="0"/>
            </a:endParaRPr>
          </a:p>
          <a:p>
            <a:pPr hangingPunct="1">
              <a:lnSpc>
                <a:spcPct val="90000"/>
              </a:lnSpc>
              <a:spcBef>
                <a:spcPts val="1263"/>
              </a:spcBef>
              <a:spcAft>
                <a:spcPts val="263"/>
              </a:spcAft>
              <a:buClr>
                <a:srgbClr val="99CB38"/>
              </a:buClr>
              <a:buFont typeface="Calibri" panose="020F0502020204030204" pitchFamily="34" charset="0"/>
              <a:buChar char=" "/>
            </a:pPr>
            <a:r>
              <a:rPr lang="es-ES" altLang="es-ES" sz="2000" dirty="0">
                <a:solidFill>
                  <a:srgbClr val="404040"/>
                </a:solidFill>
                <a:latin typeface="Cambria" panose="02040503050406030204" pitchFamily="18" charset="0"/>
              </a:rPr>
              <a:t>Consiste en combinar árboles, forraje y ganado herbívoro. Estos sistemas se utilizan para la producción de ganado y productos de forraje y forestales. Se basa en proporcionar materia orgánica para el suelo, así como sombra y pasto para el ganado. La sombra reduce el estrés en los animales y amplía el periodo de pastoreo.</a:t>
            </a:r>
          </a:p>
          <a:p>
            <a:pPr hangingPunct="1">
              <a:lnSpc>
                <a:spcPct val="90000"/>
              </a:lnSpc>
              <a:spcBef>
                <a:spcPts val="1263"/>
              </a:spcBef>
              <a:spcAft>
                <a:spcPts val="263"/>
              </a:spcAft>
              <a:buClr>
                <a:srgbClr val="99CB38"/>
              </a:buClr>
              <a:buFont typeface="Calibri" panose="020F0502020204030204" pitchFamily="34" charset="0"/>
              <a:buChar char=" "/>
            </a:pPr>
            <a:r>
              <a:rPr lang="es-ES" altLang="es-ES" sz="2000" b="1" dirty="0">
                <a:solidFill>
                  <a:srgbClr val="404040"/>
                </a:solidFill>
                <a:latin typeface="Cambria" panose="02040503050406030204" pitchFamily="18" charset="0"/>
              </a:rPr>
              <a:t>3. Cultivos forestales (agroforestación)</a:t>
            </a:r>
          </a:p>
          <a:p>
            <a:pPr hangingPunct="1">
              <a:lnSpc>
                <a:spcPct val="90000"/>
              </a:lnSpc>
              <a:spcBef>
                <a:spcPts val="1263"/>
              </a:spcBef>
              <a:spcAft>
                <a:spcPts val="263"/>
              </a:spcAft>
              <a:buClr>
                <a:srgbClr val="99CB38"/>
              </a:buClr>
              <a:buFont typeface="Calibri" panose="020F0502020204030204" pitchFamily="34" charset="0"/>
              <a:buChar char=" "/>
            </a:pPr>
            <a:r>
              <a:rPr lang="es-ES" altLang="es-ES" sz="2000" dirty="0">
                <a:solidFill>
                  <a:srgbClr val="404040"/>
                </a:solidFill>
                <a:latin typeface="Cambria" panose="02040503050406030204" pitchFamily="18" charset="0"/>
              </a:rPr>
              <a:t>El cultivo intencionado de cultivos medicinales, decorativos o comestibles bajo la cubierta de los árboles. Los bosques nativos o plantados se gestionan para proporcionar las condiciones óptimas para cultivos de gran valor y la producción de madera. </a:t>
            </a:r>
          </a:p>
          <a:p>
            <a:pPr hangingPunct="1">
              <a:lnSpc>
                <a:spcPct val="90000"/>
              </a:lnSpc>
              <a:spcBef>
                <a:spcPts val="1263"/>
              </a:spcBef>
              <a:spcAft>
                <a:spcPts val="263"/>
              </a:spcAft>
              <a:buClrTx/>
              <a:buFontTx/>
              <a:buNone/>
            </a:pPr>
            <a:endParaRPr lang="es-ES" altLang="es-ES" sz="2000" dirty="0">
              <a:solidFill>
                <a:srgbClr val="404040"/>
              </a:solidFill>
              <a:latin typeface="Cambria" panose="02040503050406030204" pitchFamily="18" charset="0"/>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03F36E3E-36FE-526C-94D9-F9E9ADECD587}"/>
              </a:ext>
            </a:extLst>
          </p:cNvPr>
          <p:cNvSpPr>
            <a:spLocks noGrp="1" noChangeArrowheads="1"/>
          </p:cNvSpPr>
          <p:nvPr>
            <p:ph type="title"/>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a:solidFill>
                  <a:srgbClr val="404040"/>
                </a:solidFill>
                <a:latin typeface="Cambria" panose="02040503050406030204" pitchFamily="18" charset="0"/>
              </a:rPr>
              <a:t>Agricultura Orgánica </a:t>
            </a:r>
          </a:p>
        </p:txBody>
      </p:sp>
      <p:sp>
        <p:nvSpPr>
          <p:cNvPr id="29698" name="Text Box 2">
            <a:extLst>
              <a:ext uri="{FF2B5EF4-FFF2-40B4-BE49-F238E27FC236}">
                <a16:creationId xmlns:a16="http://schemas.microsoft.com/office/drawing/2014/main" id="{713AC490-C30C-6DFE-06F8-47EBC3B87F51}"/>
              </a:ext>
            </a:extLst>
          </p:cNvPr>
          <p:cNvSpPr txBox="1">
            <a:spLocks noChangeArrowheads="1"/>
          </p:cNvSpPr>
          <p:nvPr/>
        </p:nvSpPr>
        <p:spPr bwMode="auto">
          <a:xfrm>
            <a:off x="696194" y="1772816"/>
            <a:ext cx="10945216"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8425" indent="-98425">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10000"/>
              </a:lnSpc>
              <a:buClr>
                <a:srgbClr val="99CB38"/>
              </a:buClr>
              <a:buFont typeface="Calibri" panose="020F0502020204030204" pitchFamily="34" charset="0"/>
              <a:buChar char=" "/>
            </a:pPr>
            <a:r>
              <a:rPr lang="es-ES" altLang="es-ES" sz="2000" dirty="0">
                <a:solidFill>
                  <a:srgbClr val="404040"/>
                </a:solidFill>
                <a:latin typeface="Cambria" panose="02040503050406030204" pitchFamily="18" charset="0"/>
              </a:rPr>
              <a:t>La agricultura orgánica es un sistema agrícola que utiliza </a:t>
            </a:r>
            <a:r>
              <a:rPr lang="es-ES" altLang="es-ES" sz="2000" b="1" i="1" dirty="0">
                <a:solidFill>
                  <a:srgbClr val="63A537"/>
                </a:solidFill>
                <a:latin typeface="Cambria" panose="02040503050406030204" pitchFamily="18" charset="0"/>
              </a:rPr>
              <a:t>una combinación de métodos mecánicos y biológicos con el objetivo de evitar usar fertilizantes sintéticos, pesticidas y organismos modificados genéticamente</a:t>
            </a:r>
            <a:r>
              <a:rPr lang="es-ES" altLang="es-ES" sz="2000" dirty="0">
                <a:solidFill>
                  <a:srgbClr val="404040"/>
                </a:solidFill>
                <a:latin typeface="Cambria" panose="02040503050406030204" pitchFamily="18" charset="0"/>
              </a:rPr>
              <a:t>. En cambio, se usan fertilizantes orgánicos, abono, insectos o microorganismos beneficiosos. La agricultura orgánica utiliza estas prácticas para así evitar productos químicos. </a:t>
            </a:r>
          </a:p>
          <a:p>
            <a:pPr algn="just" hangingPunct="1">
              <a:lnSpc>
                <a:spcPct val="110000"/>
              </a:lnSpc>
              <a:buClrTx/>
              <a:buFontTx/>
              <a:buNone/>
            </a:pPr>
            <a:endParaRPr lang="es-ES" altLang="es-ES" sz="2000" dirty="0">
              <a:solidFill>
                <a:srgbClr val="404040"/>
              </a:solidFill>
              <a:latin typeface="Cambria" panose="02040503050406030204" pitchFamily="18" charset="0"/>
            </a:endParaRPr>
          </a:p>
          <a:p>
            <a:pPr algn="just" hangingPunct="1">
              <a:lnSpc>
                <a:spcPct val="110000"/>
              </a:lnSpc>
              <a:buClr>
                <a:srgbClr val="99CB38"/>
              </a:buClr>
              <a:buFont typeface="Calibri" panose="020F0502020204030204" pitchFamily="34" charset="0"/>
              <a:buChar char=" "/>
            </a:pPr>
            <a:r>
              <a:rPr lang="es-ES" altLang="es-ES" sz="2000" dirty="0">
                <a:solidFill>
                  <a:srgbClr val="404040"/>
                </a:solidFill>
                <a:latin typeface="Cambria" panose="02040503050406030204" pitchFamily="18" charset="0"/>
              </a:rPr>
              <a:t>Los cultivos producidos suelen ser más sanos y nutritivos con respecto a la agricultura tradicional. El precio de venta también suele ser más alto debido a la baja productividad y a la mano de obra adicional que exige la agricultura orgánica. </a:t>
            </a:r>
          </a:p>
          <a:p>
            <a:pPr algn="just" hangingPunct="1">
              <a:lnSpc>
                <a:spcPct val="110000"/>
              </a:lnSpc>
              <a:buClrTx/>
              <a:buFontTx/>
              <a:buNone/>
            </a:pPr>
            <a:endParaRPr lang="es-ES" altLang="es-ES" sz="2000" dirty="0">
              <a:solidFill>
                <a:srgbClr val="404040"/>
              </a:solidFill>
              <a:latin typeface="Cambria" panose="02040503050406030204" pitchFamily="18" charset="0"/>
            </a:endParaRPr>
          </a:p>
          <a:p>
            <a:pPr algn="just" hangingPunct="1">
              <a:lnSpc>
                <a:spcPct val="110000"/>
              </a:lnSpc>
              <a:buClr>
                <a:srgbClr val="99CB38"/>
              </a:buClr>
              <a:buFont typeface="Calibri" panose="020F0502020204030204" pitchFamily="34" charset="0"/>
              <a:buChar char=" "/>
            </a:pPr>
            <a:r>
              <a:rPr lang="es-ES" altLang="es-ES" sz="2000" dirty="0">
                <a:solidFill>
                  <a:srgbClr val="404040"/>
                </a:solidFill>
                <a:latin typeface="Cambria" panose="02040503050406030204" pitchFamily="18" charset="0"/>
              </a:rPr>
              <a:t>Los principales beneficios de la agricultura orgánica son: (i) protección del medio ambiente, (</a:t>
            </a:r>
            <a:r>
              <a:rPr lang="es-ES" altLang="es-ES" sz="2000" dirty="0" err="1">
                <a:solidFill>
                  <a:srgbClr val="404040"/>
                </a:solidFill>
                <a:latin typeface="Cambria" panose="02040503050406030204" pitchFamily="18" charset="0"/>
              </a:rPr>
              <a:t>ii</a:t>
            </a:r>
            <a:r>
              <a:rPr lang="es-ES" altLang="es-ES" sz="2000" dirty="0">
                <a:solidFill>
                  <a:srgbClr val="404040"/>
                </a:solidFill>
                <a:latin typeface="Cambria" panose="02040503050406030204" pitchFamily="18" charset="0"/>
              </a:rPr>
              <a:t>) fomentar la biodiversidad, (</a:t>
            </a:r>
            <a:r>
              <a:rPr lang="es-ES" altLang="es-ES" sz="2000" dirty="0" err="1">
                <a:solidFill>
                  <a:srgbClr val="404040"/>
                </a:solidFill>
                <a:latin typeface="Cambria" panose="02040503050406030204" pitchFamily="18" charset="0"/>
              </a:rPr>
              <a:t>iii</a:t>
            </a:r>
            <a:r>
              <a:rPr lang="es-ES" altLang="es-ES" sz="2000" dirty="0">
                <a:solidFill>
                  <a:srgbClr val="404040"/>
                </a:solidFill>
                <a:latin typeface="Cambria" panose="02040503050406030204" pitchFamily="18" charset="0"/>
              </a:rPr>
              <a:t>) protección del suelo, (</a:t>
            </a:r>
            <a:r>
              <a:rPr lang="es-ES" altLang="es-ES" sz="2000" dirty="0" err="1">
                <a:solidFill>
                  <a:srgbClr val="404040"/>
                </a:solidFill>
                <a:latin typeface="Cambria" panose="02040503050406030204" pitchFamily="18" charset="0"/>
              </a:rPr>
              <a:t>iv</a:t>
            </a:r>
            <a:r>
              <a:rPr lang="es-ES" altLang="es-ES" sz="2000" dirty="0">
                <a:solidFill>
                  <a:srgbClr val="404040"/>
                </a:solidFill>
                <a:latin typeface="Cambria" panose="02040503050406030204" pitchFamily="18" charset="0"/>
              </a:rPr>
              <a:t>) menos emisión de gases invernadero, (v) mayor rentabilidad y (vi) el desarrollo de las comunidades locales. </a:t>
            </a:r>
          </a:p>
          <a:p>
            <a:pPr algn="just" hangingPunct="1">
              <a:lnSpc>
                <a:spcPct val="110000"/>
              </a:lnSpc>
              <a:buClrTx/>
              <a:buFontTx/>
              <a:buNone/>
            </a:pPr>
            <a:endParaRPr lang="es-ES" altLang="es-ES" sz="2000" dirty="0">
              <a:solidFill>
                <a:srgbClr val="404040"/>
              </a:solidFill>
              <a:latin typeface="Cambria" panose="02040503050406030204" pitchFamily="18" charset="0"/>
            </a:endParaRPr>
          </a:p>
          <a:p>
            <a:pPr hangingPunct="1">
              <a:lnSpc>
                <a:spcPct val="90000"/>
              </a:lnSpc>
              <a:spcBef>
                <a:spcPts val="1263"/>
              </a:spcBef>
              <a:spcAft>
                <a:spcPts val="263"/>
              </a:spcAft>
              <a:buClrTx/>
              <a:buFontTx/>
              <a:buNone/>
            </a:pPr>
            <a:endParaRPr lang="es-ES" altLang="es-ES" sz="2000" dirty="0">
              <a:solidFill>
                <a:srgbClr val="404040"/>
              </a:solidFill>
              <a:latin typeface="Cambria" panose="02040503050406030204" pitchFamily="18" charset="0"/>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6A5D89D1-021D-47FC-B6F4-0F78F6106B1F}"/>
              </a:ext>
            </a:extLst>
          </p:cNvPr>
          <p:cNvSpPr>
            <a:spLocks noGrp="1" noChangeArrowheads="1"/>
          </p:cNvSpPr>
          <p:nvPr>
            <p:ph type="title"/>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a:solidFill>
                  <a:srgbClr val="404040"/>
                </a:solidFill>
                <a:latin typeface="Cambria" panose="02040503050406030204" pitchFamily="18" charset="0"/>
              </a:rPr>
              <a:t>Agricultura de Precisión</a:t>
            </a:r>
          </a:p>
        </p:txBody>
      </p:sp>
      <p:sp>
        <p:nvSpPr>
          <p:cNvPr id="30722" name="Text Box 2">
            <a:extLst>
              <a:ext uri="{FF2B5EF4-FFF2-40B4-BE49-F238E27FC236}">
                <a16:creationId xmlns:a16="http://schemas.microsoft.com/office/drawing/2014/main" id="{01000BC6-4290-BE78-02A3-8819A375032A}"/>
              </a:ext>
            </a:extLst>
          </p:cNvPr>
          <p:cNvSpPr txBox="1">
            <a:spLocks noChangeArrowheads="1"/>
          </p:cNvSpPr>
          <p:nvPr/>
        </p:nvSpPr>
        <p:spPr bwMode="auto">
          <a:xfrm>
            <a:off x="1096963" y="1846263"/>
            <a:ext cx="10058400" cy="431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90000"/>
              </a:lnSpc>
              <a:spcBef>
                <a:spcPts val="1263"/>
              </a:spcBef>
              <a:spcAft>
                <a:spcPts val="263"/>
              </a:spcAft>
              <a:buClr>
                <a:srgbClr val="99CB38"/>
              </a:buClr>
              <a:buFont typeface="Calibri" panose="020F0502020204030204" pitchFamily="34" charset="0"/>
              <a:buChar char=" "/>
            </a:pPr>
            <a:r>
              <a:rPr lang="es-ES" altLang="es-ES" sz="2000" dirty="0">
                <a:solidFill>
                  <a:srgbClr val="404040"/>
                </a:solidFill>
                <a:latin typeface="Cambria" panose="02040503050406030204" pitchFamily="18" charset="0"/>
              </a:rPr>
              <a:t>La agricultura de precisión es un método de gestión agrícola altamente tecnológico que utiliza una combinación de la tecnología disponible para recoger y analizar toda la información sobre los cultivos. El objetivo es optimizar el uso de recursos, reducir costes y aumentar la producción de los cultivos y de los animales, al facilitar la toma de decisiones. También reduce la presión que supone la agricultura sobre el medio ambiente por su mejor gestión. </a:t>
            </a:r>
          </a:p>
          <a:p>
            <a:pPr algn="just" hangingPunct="1">
              <a:lnSpc>
                <a:spcPct val="90000"/>
              </a:lnSpc>
              <a:spcBef>
                <a:spcPts val="1263"/>
              </a:spcBef>
              <a:spcAft>
                <a:spcPts val="263"/>
              </a:spcAft>
              <a:buClr>
                <a:srgbClr val="99CB38"/>
              </a:buClr>
              <a:buFont typeface="Calibri" panose="020F0502020204030204" pitchFamily="34" charset="0"/>
              <a:buChar char=" "/>
            </a:pPr>
            <a:r>
              <a:rPr lang="es-ES" altLang="es-ES" sz="2000" dirty="0">
                <a:solidFill>
                  <a:srgbClr val="404040"/>
                </a:solidFill>
                <a:latin typeface="Cambria" panose="02040503050406030204" pitchFamily="18" charset="0"/>
              </a:rPr>
              <a:t>Las tecnologías se usan para realizar observaciones y mediciones en tiempo real, así como para reaccionar a la variabilidad temporal y espacial de los cultivos. La tecnología de la agricultura de precisión trabaja a tres niveles: </a:t>
            </a:r>
          </a:p>
          <a:p>
            <a:pPr marL="627063" indent="-271463" algn="just" hangingPunct="1">
              <a:lnSpc>
                <a:spcPct val="90000"/>
              </a:lnSpc>
              <a:spcBef>
                <a:spcPts val="1263"/>
              </a:spcBef>
              <a:spcAft>
                <a:spcPts val="263"/>
              </a:spcAft>
              <a:buClr>
                <a:srgbClr val="99CB38"/>
              </a:buClr>
              <a:buFont typeface="Cambria" panose="02040503050406030204" pitchFamily="18" charset="0"/>
              <a:buAutoNum type="romanLcPeriod"/>
            </a:pPr>
            <a:r>
              <a:rPr lang="es-ES" altLang="es-ES" sz="2000" dirty="0">
                <a:solidFill>
                  <a:srgbClr val="404040"/>
                </a:solidFill>
                <a:latin typeface="Cambria" panose="02040503050406030204" pitchFamily="18" charset="0"/>
              </a:rPr>
              <a:t>Suelo (superficie)</a:t>
            </a:r>
          </a:p>
          <a:p>
            <a:pPr marL="627063" indent="-271463" algn="just" hangingPunct="1">
              <a:lnSpc>
                <a:spcPct val="90000"/>
              </a:lnSpc>
              <a:spcBef>
                <a:spcPts val="1263"/>
              </a:spcBef>
              <a:spcAft>
                <a:spcPts val="263"/>
              </a:spcAft>
              <a:buClr>
                <a:srgbClr val="99CB38"/>
              </a:buClr>
              <a:buFont typeface="Cambria" panose="02040503050406030204" pitchFamily="18" charset="0"/>
              <a:buAutoNum type="romanLcPeriod"/>
            </a:pPr>
            <a:r>
              <a:rPr lang="es-ES" altLang="es-ES" sz="2000" dirty="0">
                <a:solidFill>
                  <a:srgbClr val="404040"/>
                </a:solidFill>
                <a:latin typeface="Cambria" panose="02040503050406030204" pitchFamily="18" charset="0"/>
              </a:rPr>
              <a:t>Aire (aérea) </a:t>
            </a:r>
          </a:p>
          <a:p>
            <a:pPr marL="627063" indent="-271463" algn="just" hangingPunct="1">
              <a:lnSpc>
                <a:spcPct val="90000"/>
              </a:lnSpc>
              <a:spcBef>
                <a:spcPts val="1263"/>
              </a:spcBef>
              <a:spcAft>
                <a:spcPts val="263"/>
              </a:spcAft>
              <a:buClr>
                <a:srgbClr val="99CB38"/>
              </a:buClr>
              <a:buFont typeface="Cambria" panose="02040503050406030204" pitchFamily="18" charset="0"/>
              <a:buAutoNum type="romanLcPeriod"/>
            </a:pPr>
            <a:r>
              <a:rPr lang="es-ES" altLang="es-ES" sz="2000" dirty="0">
                <a:solidFill>
                  <a:srgbClr val="404040"/>
                </a:solidFill>
                <a:latin typeface="Cambria" panose="02040503050406030204" pitchFamily="18" charset="0"/>
              </a:rPr>
              <a:t>Satélite (teledetección remota)</a:t>
            </a:r>
          </a:p>
          <a:p>
            <a:pPr hangingPunct="1">
              <a:lnSpc>
                <a:spcPct val="90000"/>
              </a:lnSpc>
              <a:spcBef>
                <a:spcPts val="1263"/>
              </a:spcBef>
              <a:spcAft>
                <a:spcPts val="263"/>
              </a:spcAft>
              <a:buClrTx/>
              <a:buFontTx/>
              <a:buNone/>
            </a:pPr>
            <a:endParaRPr lang="es-ES" altLang="es-ES" sz="2000" dirty="0">
              <a:solidFill>
                <a:srgbClr val="404040"/>
              </a:solidFill>
              <a:latin typeface="Cambria" panose="02040503050406030204" pitchFamily="18" charset="0"/>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AC6D1F73-CBE0-72C9-A467-DB00C61D8886}"/>
              </a:ext>
            </a:extLst>
          </p:cNvPr>
          <p:cNvSpPr>
            <a:spLocks noGrp="1" noChangeArrowheads="1"/>
          </p:cNvSpPr>
          <p:nvPr>
            <p:ph type="title"/>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a:solidFill>
                  <a:srgbClr val="404040"/>
                </a:solidFill>
                <a:latin typeface="Cambria" panose="02040503050406030204" pitchFamily="18" charset="0"/>
              </a:rPr>
              <a:t>Agricultura de Precisión</a:t>
            </a:r>
          </a:p>
        </p:txBody>
      </p:sp>
      <p:sp>
        <p:nvSpPr>
          <p:cNvPr id="31746" name="Text Box 2">
            <a:extLst>
              <a:ext uri="{FF2B5EF4-FFF2-40B4-BE49-F238E27FC236}">
                <a16:creationId xmlns:a16="http://schemas.microsoft.com/office/drawing/2014/main" id="{FC3EC4AE-1EC2-BDA7-D58D-76DA4171ECD9}"/>
              </a:ext>
            </a:extLst>
          </p:cNvPr>
          <p:cNvSpPr txBox="1">
            <a:spLocks noChangeArrowheads="1"/>
          </p:cNvSpPr>
          <p:nvPr/>
        </p:nvSpPr>
        <p:spPr bwMode="auto">
          <a:xfrm>
            <a:off x="1003300" y="1736725"/>
            <a:ext cx="10058400" cy="477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107950" indent="-10795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20000"/>
              </a:lnSpc>
              <a:buClr>
                <a:srgbClr val="99CB38"/>
              </a:buClr>
              <a:buFont typeface="Calibri" panose="020F0502020204030204" pitchFamily="34" charset="0"/>
              <a:buNone/>
            </a:pPr>
            <a:r>
              <a:rPr lang="es-ES" altLang="es-ES" sz="1700" b="1" dirty="0">
                <a:solidFill>
                  <a:srgbClr val="404040"/>
                </a:solidFill>
                <a:latin typeface="Cambria" panose="02040503050406030204" pitchFamily="18" charset="0"/>
              </a:rPr>
              <a:t>Teledetección</a:t>
            </a:r>
          </a:p>
          <a:p>
            <a:pPr marL="0" indent="0" algn="just" hangingPunct="1">
              <a:lnSpc>
                <a:spcPct val="120000"/>
              </a:lnSpc>
              <a:buClrTx/>
              <a:buSzTx/>
              <a:buFontTx/>
              <a:buNone/>
            </a:pPr>
            <a:r>
              <a:rPr lang="es-ES" altLang="es-ES" sz="1700" dirty="0">
                <a:solidFill>
                  <a:srgbClr val="404040"/>
                </a:solidFill>
                <a:latin typeface="Cambria" panose="02040503050406030204" pitchFamily="18" charset="0"/>
              </a:rPr>
              <a:t>La teledetección en agricultura recoge datos a distancia usando satélites, drones e imágenes aéreas. La función principal de la teledetección es observar y vigilar la salud de los cultivos, las infestaciones por plagas y las condiciones del suelo y del agua. Esta información ayuda al agricultor a tomar decisiones bien fundadas sobre el riego, la fertilización, la fecha de plantación y la infestación por plagas.</a:t>
            </a:r>
          </a:p>
          <a:p>
            <a:pPr algn="just" hangingPunct="1">
              <a:lnSpc>
                <a:spcPct val="120000"/>
              </a:lnSpc>
              <a:buClrTx/>
              <a:buSzTx/>
              <a:buFontTx/>
              <a:buNone/>
            </a:pPr>
            <a:r>
              <a:rPr lang="es-ES" altLang="es-ES" sz="1700" b="1" dirty="0">
                <a:solidFill>
                  <a:srgbClr val="404040"/>
                </a:solidFill>
                <a:latin typeface="Cambria" panose="02040503050406030204" pitchFamily="18" charset="0"/>
              </a:rPr>
              <a:t>Herramientas de Aplicación de Tasa Variable (ATV)</a:t>
            </a:r>
          </a:p>
          <a:p>
            <a:pPr marL="0" indent="0" algn="just" hangingPunct="1">
              <a:lnSpc>
                <a:spcPct val="120000"/>
              </a:lnSpc>
              <a:buClrTx/>
              <a:buSzTx/>
              <a:buFontTx/>
              <a:buNone/>
            </a:pPr>
            <a:r>
              <a:rPr lang="es-ES" altLang="es-ES" sz="1700" dirty="0">
                <a:solidFill>
                  <a:srgbClr val="404040"/>
                </a:solidFill>
                <a:latin typeface="Cambria" panose="02040503050406030204" pitchFamily="18" charset="0"/>
              </a:rPr>
              <a:t>El sistema ATV puede aplicar la cantidad exacta de fertilizante, semillas o pesticidas en el lugar y el momento justos. Permite utilizar diferentes dosis de un producto en las distintas partes del campo. El sistema funciona gracias a la información recogida por GPS, mapas y sensores.</a:t>
            </a:r>
          </a:p>
          <a:p>
            <a:pPr algn="just" hangingPunct="1">
              <a:lnSpc>
                <a:spcPct val="120000"/>
              </a:lnSpc>
              <a:buClrTx/>
              <a:buSzTx/>
              <a:buFontTx/>
              <a:buNone/>
            </a:pPr>
            <a:r>
              <a:rPr lang="es-ES" altLang="es-ES" sz="1700" b="1" dirty="0">
                <a:solidFill>
                  <a:srgbClr val="404040"/>
                </a:solidFill>
                <a:latin typeface="Cambria" panose="02040503050406030204" pitchFamily="18" charset="0"/>
              </a:rPr>
              <a:t>Vehículos Autónomos</a:t>
            </a:r>
          </a:p>
          <a:p>
            <a:pPr marL="0" indent="0" algn="just" hangingPunct="1">
              <a:lnSpc>
                <a:spcPct val="120000"/>
              </a:lnSpc>
              <a:buClrTx/>
              <a:buSzTx/>
              <a:buFontTx/>
              <a:buNone/>
            </a:pPr>
            <a:r>
              <a:rPr lang="es-ES" altLang="es-ES" sz="1700" dirty="0">
                <a:solidFill>
                  <a:srgbClr val="404040"/>
                </a:solidFill>
                <a:latin typeface="Cambria" panose="02040503050406030204" pitchFamily="18" charset="0"/>
              </a:rPr>
              <a:t>Los vehículos autónomos permiten el uso de maquinaria más pequeña, que puede prevenir la compactación del suelo y ser más precisa con los insumos. También puede ayudar a la descarbonización gracias al uso de energías renovables. </a:t>
            </a:r>
          </a:p>
          <a:p>
            <a:pPr algn="just" hangingPunct="1">
              <a:lnSpc>
                <a:spcPct val="120000"/>
              </a:lnSpc>
              <a:buClrTx/>
              <a:buSzTx/>
              <a:buFontTx/>
              <a:buNone/>
            </a:pPr>
            <a:endParaRPr lang="es-ES" altLang="es-ES" sz="1700" dirty="0">
              <a:solidFill>
                <a:srgbClr val="404040"/>
              </a:solidFill>
              <a:latin typeface="Cambria" panose="02040503050406030204" pitchFamily="18" charset="0"/>
            </a:endParaRPr>
          </a:p>
          <a:p>
            <a:pPr hangingPunct="1">
              <a:lnSpc>
                <a:spcPct val="90000"/>
              </a:lnSpc>
              <a:spcBef>
                <a:spcPts val="1263"/>
              </a:spcBef>
              <a:spcAft>
                <a:spcPts val="263"/>
              </a:spcAft>
              <a:buClrTx/>
              <a:buSzTx/>
              <a:buFontTx/>
              <a:buNone/>
            </a:pPr>
            <a:endParaRPr lang="es-ES" altLang="es-ES" sz="1700" dirty="0">
              <a:solidFill>
                <a:srgbClr val="404040"/>
              </a:solidFill>
              <a:latin typeface="Cambria" panose="02040503050406030204" pitchFamily="18" charset="0"/>
            </a:endParaRPr>
          </a:p>
          <a:p>
            <a:pPr hangingPunct="1">
              <a:lnSpc>
                <a:spcPct val="90000"/>
              </a:lnSpc>
              <a:spcBef>
                <a:spcPts val="1263"/>
              </a:spcBef>
              <a:spcAft>
                <a:spcPts val="263"/>
              </a:spcAft>
              <a:buClrTx/>
              <a:buSzTx/>
              <a:buFontTx/>
              <a:buNone/>
            </a:pPr>
            <a:endParaRPr lang="es-ES" altLang="es-ES" sz="1700" b="1" dirty="0">
              <a:solidFill>
                <a:srgbClr val="404040"/>
              </a:solidFill>
              <a:latin typeface="Cambria" panose="02040503050406030204" pitchFamily="18" charset="0"/>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D3D0DB2C-61DC-465C-EB06-6FEF297C5FC0}"/>
              </a:ext>
            </a:extLst>
          </p:cNvPr>
          <p:cNvSpPr>
            <a:spLocks noGrp="1" noChangeArrowheads="1"/>
          </p:cNvSpPr>
          <p:nvPr>
            <p:ph type="title"/>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a:solidFill>
                  <a:srgbClr val="404040"/>
                </a:solidFill>
                <a:latin typeface="Cambria" panose="02040503050406030204" pitchFamily="18" charset="0"/>
              </a:rPr>
              <a:t>Agricultura de Precisión</a:t>
            </a:r>
          </a:p>
        </p:txBody>
      </p:sp>
      <p:sp>
        <p:nvSpPr>
          <p:cNvPr id="32770" name="Text Box 2">
            <a:extLst>
              <a:ext uri="{FF2B5EF4-FFF2-40B4-BE49-F238E27FC236}">
                <a16:creationId xmlns:a16="http://schemas.microsoft.com/office/drawing/2014/main" id="{F21391D6-A123-A52F-30F6-A536E44D7076}"/>
              </a:ext>
            </a:extLst>
          </p:cNvPr>
          <p:cNvSpPr txBox="1">
            <a:spLocks noChangeArrowheads="1"/>
          </p:cNvSpPr>
          <p:nvPr/>
        </p:nvSpPr>
        <p:spPr bwMode="auto">
          <a:xfrm>
            <a:off x="1003300" y="1736725"/>
            <a:ext cx="10058400" cy="477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20000"/>
              </a:lnSpc>
              <a:buClrTx/>
              <a:buFontTx/>
              <a:buNone/>
            </a:pPr>
            <a:endParaRPr lang="es-ES" altLang="es-ES" sz="2200" dirty="0">
              <a:solidFill>
                <a:srgbClr val="404040"/>
              </a:solidFill>
              <a:latin typeface="Cambria" panose="02040503050406030204" pitchFamily="18" charset="0"/>
            </a:endParaRPr>
          </a:p>
          <a:p>
            <a:pPr algn="just" hangingPunct="1">
              <a:lnSpc>
                <a:spcPct val="120000"/>
              </a:lnSpc>
              <a:buClr>
                <a:srgbClr val="99CB38"/>
              </a:buClr>
              <a:buFont typeface="Calibri" panose="020F0502020204030204" pitchFamily="34" charset="0"/>
              <a:buChar char=" "/>
            </a:pPr>
            <a:r>
              <a:rPr lang="es-ES" altLang="es-ES" sz="2200" b="1" dirty="0">
                <a:solidFill>
                  <a:srgbClr val="404040"/>
                </a:solidFill>
                <a:latin typeface="Cambria" panose="02040503050406030204" pitchFamily="18" charset="0"/>
              </a:rPr>
              <a:t>Sistema de Posicionamiento Global (GPS)</a:t>
            </a:r>
          </a:p>
          <a:p>
            <a:pPr algn="just" hangingPunct="1">
              <a:lnSpc>
                <a:spcPct val="120000"/>
              </a:lnSpc>
              <a:buClr>
                <a:srgbClr val="99CB38"/>
              </a:buClr>
              <a:buFont typeface="Calibri" panose="020F0502020204030204" pitchFamily="34" charset="0"/>
              <a:buChar char=" "/>
            </a:pPr>
            <a:r>
              <a:rPr lang="es-ES" altLang="es-ES" sz="2200" dirty="0">
                <a:solidFill>
                  <a:srgbClr val="404040"/>
                </a:solidFill>
                <a:latin typeface="Cambria" panose="02040503050406030204" pitchFamily="18" charset="0"/>
              </a:rPr>
              <a:t>Los usos más importantes del GPS en la agricultura incluyen localizar las muestras de suelo, crear mapas de producción, explorar los cultivos, controlar la maquinaria y los sistemas de riego y gestionar el terreno al detalle.</a:t>
            </a:r>
          </a:p>
          <a:p>
            <a:pPr algn="just" hangingPunct="1">
              <a:lnSpc>
                <a:spcPct val="120000"/>
              </a:lnSpc>
              <a:buClr>
                <a:srgbClr val="99CB38"/>
              </a:buClr>
              <a:buFont typeface="Calibri" panose="020F0502020204030204" pitchFamily="34" charset="0"/>
              <a:buChar char=" "/>
            </a:pPr>
            <a:r>
              <a:rPr lang="es-ES" altLang="es-ES" sz="2200" b="1" dirty="0">
                <a:solidFill>
                  <a:srgbClr val="404040"/>
                </a:solidFill>
                <a:latin typeface="Cambria" panose="02040503050406030204" pitchFamily="18" charset="0"/>
              </a:rPr>
              <a:t>Sistema de Información Geográfica (SIG)</a:t>
            </a:r>
          </a:p>
          <a:p>
            <a:pPr algn="just" hangingPunct="1">
              <a:lnSpc>
                <a:spcPct val="120000"/>
              </a:lnSpc>
              <a:buClr>
                <a:srgbClr val="99CB38"/>
              </a:buClr>
              <a:buFont typeface="Calibri" panose="020F0502020204030204" pitchFamily="34" charset="0"/>
              <a:buChar char=" "/>
            </a:pPr>
            <a:r>
              <a:rPr lang="es-ES" altLang="es-ES" sz="2200" dirty="0">
                <a:solidFill>
                  <a:srgbClr val="404040"/>
                </a:solidFill>
                <a:latin typeface="Cambria" panose="02040503050406030204" pitchFamily="18" charset="0"/>
              </a:rPr>
              <a:t>Un SIG se puede usar para crear mapas del suelo, de la salud de los cultivos y de la topografía. Ayuda a visualizar datos complejos y a realizar un análisis espacial. La diferencia entre un GPS y un SIG es que el SIG se usa para registrar información en los mapas, mientras que el GPS rastrea la posición exacta de las cosas.</a:t>
            </a:r>
          </a:p>
          <a:p>
            <a:pPr hangingPunct="1">
              <a:lnSpc>
                <a:spcPct val="90000"/>
              </a:lnSpc>
              <a:spcBef>
                <a:spcPts val="1263"/>
              </a:spcBef>
              <a:spcAft>
                <a:spcPts val="263"/>
              </a:spcAft>
              <a:buClrTx/>
              <a:buFontTx/>
              <a:buNone/>
            </a:pPr>
            <a:endParaRPr lang="es-ES" altLang="es-ES" sz="2200" dirty="0">
              <a:solidFill>
                <a:srgbClr val="404040"/>
              </a:solidFill>
              <a:latin typeface="Cambria" panose="02040503050406030204" pitchFamily="18" charset="0"/>
            </a:endParaRPr>
          </a:p>
          <a:p>
            <a:pPr hangingPunct="1">
              <a:lnSpc>
                <a:spcPct val="90000"/>
              </a:lnSpc>
              <a:spcBef>
                <a:spcPts val="1263"/>
              </a:spcBef>
              <a:spcAft>
                <a:spcPts val="263"/>
              </a:spcAft>
              <a:buClrTx/>
              <a:buFontTx/>
              <a:buNone/>
            </a:pPr>
            <a:endParaRPr lang="es-ES" altLang="es-ES" sz="2200" dirty="0">
              <a:solidFill>
                <a:srgbClr val="404040"/>
              </a:solidFill>
              <a:latin typeface="Cambria" panose="02040503050406030204" pitchFamily="18" charset="0"/>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5F15F9EC-EDDD-48D2-EBE5-3183820CE8A0}"/>
              </a:ext>
            </a:extLst>
          </p:cNvPr>
          <p:cNvSpPr>
            <a:spLocks noGrp="1" noChangeArrowheads="1"/>
          </p:cNvSpPr>
          <p:nvPr>
            <p:ph type="title"/>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800" dirty="0">
                <a:solidFill>
                  <a:srgbClr val="404040"/>
                </a:solidFill>
                <a:latin typeface="Cambria" panose="02040503050406030204" pitchFamily="18" charset="0"/>
              </a:rPr>
              <a:t>Problemas y Retos</a:t>
            </a:r>
          </a:p>
        </p:txBody>
      </p:sp>
      <p:sp>
        <p:nvSpPr>
          <p:cNvPr id="6146" name="Text Box 2">
            <a:extLst>
              <a:ext uri="{FF2B5EF4-FFF2-40B4-BE49-F238E27FC236}">
                <a16:creationId xmlns:a16="http://schemas.microsoft.com/office/drawing/2014/main" id="{4B42ABFE-2DB8-CACA-0883-D94607613B8C}"/>
              </a:ext>
            </a:extLst>
          </p:cNvPr>
          <p:cNvSpPr txBox="1">
            <a:spLocks noChangeArrowheads="1"/>
          </p:cNvSpPr>
          <p:nvPr/>
        </p:nvSpPr>
        <p:spPr bwMode="auto">
          <a:xfrm>
            <a:off x="1096963" y="1846263"/>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355600" indent="-35560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90000"/>
              </a:lnSpc>
              <a:spcBef>
                <a:spcPts val="1263"/>
              </a:spcBef>
              <a:spcAft>
                <a:spcPts val="263"/>
              </a:spcAft>
              <a:buClr>
                <a:srgbClr val="FF0000"/>
              </a:buClr>
              <a:buFont typeface="Wingdings" panose="05000000000000000000" pitchFamily="2" charset="2"/>
              <a:buChar char="Ø"/>
            </a:pPr>
            <a:r>
              <a:rPr lang="es-ES" altLang="es-ES" sz="2400" dirty="0">
                <a:solidFill>
                  <a:srgbClr val="404040"/>
                </a:solidFill>
                <a:latin typeface="Cambria" panose="02040503050406030204" pitchFamily="18" charset="0"/>
              </a:rPr>
              <a:t>El 70% del consumo humano de agua dulce va destinado a la agricultura</a:t>
            </a:r>
          </a:p>
          <a:p>
            <a:pPr algn="just" hangingPunct="1">
              <a:lnSpc>
                <a:spcPct val="90000"/>
              </a:lnSpc>
              <a:spcBef>
                <a:spcPts val="1263"/>
              </a:spcBef>
              <a:spcAft>
                <a:spcPts val="263"/>
              </a:spcAft>
              <a:buClr>
                <a:srgbClr val="FF0000"/>
              </a:buClr>
              <a:buFont typeface="Wingdings" panose="05000000000000000000" pitchFamily="2" charset="2"/>
              <a:buChar char="Ø"/>
            </a:pPr>
            <a:r>
              <a:rPr lang="es-ES" altLang="es-ES" sz="2400" dirty="0">
                <a:solidFill>
                  <a:srgbClr val="404040"/>
                </a:solidFill>
                <a:latin typeface="Cambria" panose="02040503050406030204" pitchFamily="18" charset="0"/>
              </a:rPr>
              <a:t>El ganado y la producción agrícola son grandes fuentes de metano, óxido nitroso y emisiones químicas tóxicas</a:t>
            </a:r>
          </a:p>
          <a:p>
            <a:pPr algn="just" hangingPunct="1">
              <a:lnSpc>
                <a:spcPct val="90000"/>
              </a:lnSpc>
              <a:spcBef>
                <a:spcPts val="1263"/>
              </a:spcBef>
              <a:spcAft>
                <a:spcPts val="263"/>
              </a:spcAft>
              <a:buClr>
                <a:srgbClr val="FF0000"/>
              </a:buClr>
              <a:buFont typeface="Wingdings" panose="05000000000000000000" pitchFamily="2" charset="2"/>
              <a:buChar char="Ø"/>
            </a:pPr>
            <a:r>
              <a:rPr lang="es-ES" altLang="es-ES" sz="2400" dirty="0">
                <a:solidFill>
                  <a:srgbClr val="404040"/>
                </a:solidFill>
                <a:latin typeface="Cambria" panose="02040503050406030204" pitchFamily="18" charset="0"/>
              </a:rPr>
              <a:t>La agricultura es la principal causa de la pérdida de biodiversidad y representa una amenaza para 24.000 de las 28.000 (86%) especies en peligro de extinción</a:t>
            </a:r>
          </a:p>
          <a:p>
            <a:pPr algn="just" hangingPunct="1">
              <a:lnSpc>
                <a:spcPct val="90000"/>
              </a:lnSpc>
              <a:spcBef>
                <a:spcPts val="1263"/>
              </a:spcBef>
              <a:spcAft>
                <a:spcPts val="263"/>
              </a:spcAft>
              <a:buClr>
                <a:srgbClr val="FF0000"/>
              </a:buClr>
              <a:buFont typeface="Wingdings" panose="05000000000000000000" pitchFamily="2" charset="2"/>
              <a:buChar char="Ø"/>
            </a:pPr>
            <a:r>
              <a:rPr lang="es-ES" altLang="es-ES" sz="2400" dirty="0">
                <a:solidFill>
                  <a:srgbClr val="404040"/>
                </a:solidFill>
                <a:latin typeface="Cambria" panose="02040503050406030204" pitchFamily="18" charset="0"/>
              </a:rPr>
              <a:t>En gran medida, la agricultura depende del uso de recursos no renovables como los fertilizantes de fósforo y potasio</a:t>
            </a:r>
          </a:p>
          <a:p>
            <a:pPr algn="just" hangingPunct="1">
              <a:lnSpc>
                <a:spcPct val="90000"/>
              </a:lnSpc>
              <a:spcBef>
                <a:spcPts val="1263"/>
              </a:spcBef>
              <a:spcAft>
                <a:spcPts val="263"/>
              </a:spcAft>
              <a:buClr>
                <a:srgbClr val="FF0000"/>
              </a:buClr>
              <a:buFont typeface="Wingdings" panose="05000000000000000000" pitchFamily="2" charset="2"/>
              <a:buChar char="Ø"/>
            </a:pPr>
            <a:r>
              <a:rPr lang="es-ES" altLang="es-ES" sz="2400" dirty="0">
                <a:solidFill>
                  <a:srgbClr val="404040"/>
                </a:solidFill>
                <a:latin typeface="Cambria" panose="02040503050406030204" pitchFamily="18" charset="0"/>
              </a:rPr>
              <a:t>La contaminación química debido al uso excesivo de fertilizantes y pesticidas afecta a la biodiversidad, al agua y a la calidad del suelo</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18E682F4-63C7-5438-6E44-066D9369C60A}"/>
              </a:ext>
            </a:extLst>
          </p:cNvPr>
          <p:cNvSpPr>
            <a:spLocks noGrp="1" noChangeArrowheads="1"/>
          </p:cNvSpPr>
          <p:nvPr>
            <p:ph type="title"/>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a:solidFill>
                  <a:srgbClr val="404040"/>
                </a:solidFill>
                <a:latin typeface="Cambria" panose="02040503050406030204" pitchFamily="18" charset="0"/>
              </a:rPr>
              <a:t>¿Qué es la Agricultura Sostenible?</a:t>
            </a:r>
          </a:p>
        </p:txBody>
      </p:sp>
      <p:sp>
        <p:nvSpPr>
          <p:cNvPr id="7170" name="Text Box 2">
            <a:extLst>
              <a:ext uri="{FF2B5EF4-FFF2-40B4-BE49-F238E27FC236}">
                <a16:creationId xmlns:a16="http://schemas.microsoft.com/office/drawing/2014/main" id="{718F3820-A3EF-757F-8929-97B4C1DD610A}"/>
              </a:ext>
            </a:extLst>
          </p:cNvPr>
          <p:cNvSpPr txBox="1">
            <a:spLocks noChangeArrowheads="1"/>
          </p:cNvSpPr>
          <p:nvPr/>
        </p:nvSpPr>
        <p:spPr bwMode="auto">
          <a:xfrm>
            <a:off x="1096963" y="1846263"/>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90000"/>
              </a:lnSpc>
              <a:spcBef>
                <a:spcPts val="1263"/>
              </a:spcBef>
              <a:spcAft>
                <a:spcPts val="263"/>
              </a:spcAft>
              <a:buClr>
                <a:srgbClr val="99CB38"/>
              </a:buClr>
              <a:buFont typeface="Calibri" panose="020F0502020204030204" pitchFamily="34" charset="0"/>
              <a:buChar char=" "/>
            </a:pPr>
            <a:r>
              <a:rPr lang="es-ES" altLang="es-ES" sz="2000">
                <a:solidFill>
                  <a:srgbClr val="404040"/>
                </a:solidFill>
                <a:latin typeface="Cambria" panose="02040503050406030204" pitchFamily="18" charset="0"/>
              </a:rPr>
              <a:t>Sostenible = Se puede mantener</a:t>
            </a:r>
          </a:p>
          <a:p>
            <a:pPr hangingPunct="1">
              <a:lnSpc>
                <a:spcPct val="90000"/>
              </a:lnSpc>
              <a:spcBef>
                <a:spcPts val="1263"/>
              </a:spcBef>
              <a:spcAft>
                <a:spcPts val="263"/>
              </a:spcAft>
              <a:buClrTx/>
              <a:buFontTx/>
              <a:buNone/>
            </a:pPr>
            <a:endParaRPr lang="es-ES" altLang="es-ES" sz="2000">
              <a:solidFill>
                <a:srgbClr val="404040"/>
              </a:solidFill>
              <a:latin typeface="Cambria" panose="02040503050406030204" pitchFamily="18" charset="0"/>
            </a:endParaRPr>
          </a:p>
          <a:p>
            <a:pPr hangingPunct="1">
              <a:lnSpc>
                <a:spcPct val="90000"/>
              </a:lnSpc>
              <a:spcBef>
                <a:spcPts val="1263"/>
              </a:spcBef>
              <a:spcAft>
                <a:spcPts val="263"/>
              </a:spcAft>
              <a:buClr>
                <a:srgbClr val="99CB38"/>
              </a:buClr>
              <a:buFont typeface="Calibri" panose="020F0502020204030204" pitchFamily="34" charset="0"/>
              <a:buChar char=" "/>
            </a:pPr>
            <a:r>
              <a:rPr lang="es-ES" altLang="es-ES" sz="2000">
                <a:solidFill>
                  <a:srgbClr val="404040"/>
                </a:solidFill>
                <a:latin typeface="Cambria" panose="02040503050406030204" pitchFamily="18" charset="0"/>
              </a:rPr>
              <a:t>Es la capacidad de practicar la agricultura y mantener una producción de cultivos que satisfaga la demanda de alimentos y fibras sin poner en peligro a las siguientes generaciones.  </a:t>
            </a:r>
          </a:p>
          <a:p>
            <a:pPr hangingPunct="1">
              <a:lnSpc>
                <a:spcPct val="90000"/>
              </a:lnSpc>
              <a:spcBef>
                <a:spcPts val="1263"/>
              </a:spcBef>
              <a:spcAft>
                <a:spcPts val="263"/>
              </a:spcAft>
              <a:buClrTx/>
              <a:buFontTx/>
              <a:buNone/>
            </a:pPr>
            <a:endParaRPr lang="es-ES" altLang="es-ES" sz="2000">
              <a:solidFill>
                <a:srgbClr val="404040"/>
              </a:solidFill>
              <a:latin typeface="Cambria" panose="02040503050406030204" pitchFamily="18" charset="0"/>
            </a:endParaRPr>
          </a:p>
          <a:p>
            <a:pPr hangingPunct="1">
              <a:lnSpc>
                <a:spcPct val="90000"/>
              </a:lnSpc>
              <a:spcBef>
                <a:spcPts val="1263"/>
              </a:spcBef>
              <a:spcAft>
                <a:spcPts val="263"/>
              </a:spcAft>
              <a:buClr>
                <a:srgbClr val="99CB38"/>
              </a:buClr>
              <a:buFont typeface="Calibri" panose="020F0502020204030204" pitchFamily="34" charset="0"/>
              <a:buChar char=" "/>
            </a:pPr>
            <a:r>
              <a:rPr lang="es-ES" altLang="es-ES" sz="2000">
                <a:solidFill>
                  <a:srgbClr val="404040"/>
                </a:solidFill>
                <a:latin typeface="Cambria" panose="02040503050406030204" pitchFamily="18" charset="0"/>
              </a:rPr>
              <a:t>Para conseguirlo, hay que:</a:t>
            </a:r>
          </a:p>
          <a:p>
            <a:pPr hangingPunct="1">
              <a:lnSpc>
                <a:spcPct val="90000"/>
              </a:lnSpc>
              <a:spcBef>
                <a:spcPts val="1263"/>
              </a:spcBef>
              <a:spcAft>
                <a:spcPts val="263"/>
              </a:spcAft>
              <a:buClr>
                <a:srgbClr val="99CB38"/>
              </a:buClr>
              <a:buFont typeface="Wingdings" panose="05000000000000000000" pitchFamily="2" charset="2"/>
              <a:buChar char=""/>
            </a:pPr>
            <a:r>
              <a:rPr lang="es-ES" altLang="es-ES" sz="2000">
                <a:solidFill>
                  <a:srgbClr val="404040"/>
                </a:solidFill>
                <a:latin typeface="Cambria" panose="02040503050406030204" pitchFamily="18" charset="0"/>
              </a:rPr>
              <a:t>Entender los principios de la ecología </a:t>
            </a:r>
          </a:p>
          <a:p>
            <a:pPr hangingPunct="1">
              <a:lnSpc>
                <a:spcPct val="90000"/>
              </a:lnSpc>
              <a:spcBef>
                <a:spcPts val="1263"/>
              </a:spcBef>
              <a:spcAft>
                <a:spcPts val="263"/>
              </a:spcAft>
              <a:buClr>
                <a:srgbClr val="99CB38"/>
              </a:buClr>
              <a:buFont typeface="Wingdings" panose="05000000000000000000" pitchFamily="2" charset="2"/>
              <a:buChar char=""/>
            </a:pPr>
            <a:r>
              <a:rPr lang="es-ES" altLang="es-ES" sz="2000">
                <a:solidFill>
                  <a:srgbClr val="404040"/>
                </a:solidFill>
                <a:latin typeface="Cambria" panose="02040503050406030204" pitchFamily="18" charset="0"/>
              </a:rPr>
              <a:t>Estudiar la relación entre los organismos y el medio ambiente</a:t>
            </a:r>
          </a:p>
          <a:p>
            <a:pPr hangingPunct="1">
              <a:lnSpc>
                <a:spcPct val="90000"/>
              </a:lnSpc>
              <a:spcBef>
                <a:spcPts val="1263"/>
              </a:spcBef>
              <a:spcAft>
                <a:spcPts val="263"/>
              </a:spcAft>
              <a:buClrTx/>
              <a:buFontTx/>
              <a:buNone/>
            </a:pPr>
            <a:endParaRPr lang="es-ES" altLang="es-ES" sz="2000">
              <a:solidFill>
                <a:srgbClr val="404040"/>
              </a:solidFill>
              <a:latin typeface="Cambria" panose="02040503050406030204" pitchFamily="18" charset="0"/>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56914D33-59D3-390C-82B9-AAF8D8B3D628}"/>
              </a:ext>
            </a:extLst>
          </p:cNvPr>
          <p:cNvSpPr>
            <a:spLocks noGrp="1" noChangeArrowheads="1"/>
          </p:cNvSpPr>
          <p:nvPr>
            <p:ph type="title"/>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a:solidFill>
                  <a:srgbClr val="404040"/>
                </a:solidFill>
                <a:latin typeface="Cambria" panose="02040503050406030204" pitchFamily="18" charset="0"/>
              </a:rPr>
              <a:t>Objetivos de Sostenibilidad en Agricultura</a:t>
            </a:r>
          </a:p>
        </p:txBody>
      </p:sp>
      <p:sp>
        <p:nvSpPr>
          <p:cNvPr id="8194" name="Text Box 2">
            <a:extLst>
              <a:ext uri="{FF2B5EF4-FFF2-40B4-BE49-F238E27FC236}">
                <a16:creationId xmlns:a16="http://schemas.microsoft.com/office/drawing/2014/main" id="{FEB05D96-7AA9-62DB-060D-AC840111AA7C}"/>
              </a:ext>
            </a:extLst>
          </p:cNvPr>
          <p:cNvSpPr txBox="1">
            <a:spLocks noChangeArrowheads="1"/>
          </p:cNvSpPr>
          <p:nvPr/>
        </p:nvSpPr>
        <p:spPr bwMode="auto">
          <a:xfrm>
            <a:off x="1096963" y="1701800"/>
            <a:ext cx="10058400" cy="436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117475" indent="-117475">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20000"/>
              </a:lnSpc>
              <a:spcAft>
                <a:spcPts val="663"/>
              </a:spcAft>
              <a:buClr>
                <a:srgbClr val="99CB38"/>
              </a:buClr>
              <a:buFont typeface="Calibri" panose="020F0502020204030204" pitchFamily="34" charset="0"/>
              <a:buChar char=" "/>
            </a:pPr>
            <a:r>
              <a:rPr lang="es-ES" altLang="es-ES" sz="1700" b="1" dirty="0">
                <a:solidFill>
                  <a:srgbClr val="404040"/>
                </a:solidFill>
                <a:latin typeface="Cambria" panose="02040503050406030204" pitchFamily="18" charset="0"/>
              </a:rPr>
              <a:t>Pilar medioambiental: </a:t>
            </a:r>
            <a:r>
              <a:rPr lang="es-ES" altLang="es-ES" sz="1700" dirty="0">
                <a:solidFill>
                  <a:srgbClr val="404040"/>
                </a:solidFill>
                <a:latin typeface="Cambria" panose="02040503050406030204" pitchFamily="18" charset="0"/>
              </a:rPr>
              <a:t>El objetivo de la Agricultura Sostenible es </a:t>
            </a:r>
            <a:r>
              <a:rPr lang="es-ES" altLang="es-ES" sz="1700" b="1" dirty="0">
                <a:solidFill>
                  <a:srgbClr val="99CB38"/>
                </a:solidFill>
                <a:latin typeface="Cambria" panose="02040503050406030204" pitchFamily="18" charset="0"/>
              </a:rPr>
              <a:t>reducir el impacto ambiental de la agricultura, proteger los recursos naturales y aumentar la productividad de los cultivos. </a:t>
            </a:r>
            <a:r>
              <a:rPr lang="es-ES" altLang="es-ES" sz="1700" dirty="0">
                <a:solidFill>
                  <a:srgbClr val="404040"/>
                </a:solidFill>
                <a:latin typeface="Cambria" panose="02040503050406030204" pitchFamily="18" charset="0"/>
              </a:rPr>
              <a:t>Las prácticas sostenibles tienen en cuenta los aspectos ambientales, económicos y sociales de la agricultura. </a:t>
            </a:r>
          </a:p>
          <a:p>
            <a:pPr hangingPunct="1">
              <a:lnSpc>
                <a:spcPct val="120000"/>
              </a:lnSpc>
              <a:spcAft>
                <a:spcPts val="663"/>
              </a:spcAft>
              <a:buClrTx/>
              <a:buFontTx/>
              <a:buNone/>
            </a:pPr>
            <a:endParaRPr lang="es-ES" altLang="es-ES" sz="1700" dirty="0">
              <a:solidFill>
                <a:srgbClr val="404040"/>
              </a:solidFill>
              <a:latin typeface="Cambria" panose="02040503050406030204" pitchFamily="18" charset="0"/>
            </a:endParaRPr>
          </a:p>
          <a:p>
            <a:pPr hangingPunct="1">
              <a:lnSpc>
                <a:spcPct val="120000"/>
              </a:lnSpc>
              <a:spcAft>
                <a:spcPts val="663"/>
              </a:spcAft>
              <a:buClr>
                <a:srgbClr val="99CB38"/>
              </a:buClr>
              <a:buFont typeface="Calibri" panose="020F0502020204030204" pitchFamily="34" charset="0"/>
              <a:buChar char=" "/>
            </a:pPr>
            <a:r>
              <a:rPr lang="es-ES" altLang="es-ES" sz="1700" b="1" dirty="0">
                <a:solidFill>
                  <a:srgbClr val="404040"/>
                </a:solidFill>
                <a:latin typeface="Cambria" panose="02040503050406030204" pitchFamily="18" charset="0"/>
              </a:rPr>
              <a:t>Beneficios ambientales: </a:t>
            </a:r>
            <a:r>
              <a:rPr lang="es-ES" altLang="es-ES" sz="1700" dirty="0">
                <a:solidFill>
                  <a:srgbClr val="404040"/>
                </a:solidFill>
                <a:latin typeface="Cambria" panose="02040503050406030204" pitchFamily="18" charset="0"/>
              </a:rPr>
              <a:t>La producción de cultivos a través de un uso eficiente de los recursos y enfoques integrados que minimizan los impactos ambientales negativos.</a:t>
            </a:r>
          </a:p>
          <a:p>
            <a:pPr hangingPunct="1">
              <a:lnSpc>
                <a:spcPct val="120000"/>
              </a:lnSpc>
              <a:spcAft>
                <a:spcPts val="663"/>
              </a:spcAft>
              <a:buClrTx/>
              <a:buFontTx/>
              <a:buNone/>
            </a:pPr>
            <a:endParaRPr lang="es-ES" altLang="es-ES" sz="1700" dirty="0">
              <a:solidFill>
                <a:srgbClr val="404040"/>
              </a:solidFill>
              <a:latin typeface="Cambria" panose="02040503050406030204" pitchFamily="18" charset="0"/>
            </a:endParaRPr>
          </a:p>
          <a:p>
            <a:pPr hangingPunct="1">
              <a:lnSpc>
                <a:spcPct val="120000"/>
              </a:lnSpc>
              <a:spcAft>
                <a:spcPts val="663"/>
              </a:spcAft>
              <a:buClr>
                <a:srgbClr val="99CB38"/>
              </a:buClr>
              <a:buFont typeface="Wingdings" panose="05000000000000000000" pitchFamily="2" charset="2"/>
              <a:buChar char=""/>
            </a:pPr>
            <a:r>
              <a:rPr lang="es-ES" altLang="es-ES" sz="1700" dirty="0">
                <a:solidFill>
                  <a:srgbClr val="404040"/>
                </a:solidFill>
                <a:latin typeface="Cambria" panose="02040503050406030204" pitchFamily="18" charset="0"/>
              </a:rPr>
              <a:t>Proteger los recursos hídricos</a:t>
            </a:r>
          </a:p>
          <a:p>
            <a:pPr hangingPunct="1">
              <a:lnSpc>
                <a:spcPct val="120000"/>
              </a:lnSpc>
              <a:spcAft>
                <a:spcPts val="663"/>
              </a:spcAft>
              <a:buClr>
                <a:srgbClr val="99CB38"/>
              </a:buClr>
              <a:buFont typeface="Wingdings" panose="05000000000000000000" pitchFamily="2" charset="2"/>
              <a:buChar char=""/>
            </a:pPr>
            <a:r>
              <a:rPr lang="es-ES" altLang="es-ES" sz="1700" dirty="0">
                <a:solidFill>
                  <a:srgbClr val="404040"/>
                </a:solidFill>
                <a:latin typeface="Cambria" panose="02040503050406030204" pitchFamily="18" charset="0"/>
              </a:rPr>
              <a:t>Evitar el deterioro de los suelos</a:t>
            </a:r>
          </a:p>
          <a:p>
            <a:pPr hangingPunct="1">
              <a:lnSpc>
                <a:spcPct val="120000"/>
              </a:lnSpc>
              <a:spcAft>
                <a:spcPts val="663"/>
              </a:spcAft>
              <a:buClr>
                <a:srgbClr val="99CB38"/>
              </a:buClr>
              <a:buFont typeface="Wingdings" panose="05000000000000000000" pitchFamily="2" charset="2"/>
              <a:buChar char=""/>
            </a:pPr>
            <a:r>
              <a:rPr lang="es-ES" altLang="es-ES" sz="1700" dirty="0">
                <a:solidFill>
                  <a:srgbClr val="404040"/>
                </a:solidFill>
                <a:latin typeface="Cambria" panose="02040503050406030204" pitchFamily="18" charset="0"/>
              </a:rPr>
              <a:t>Reducir el impacto tóxico en el medio ambiente y prevenir la contaminación</a:t>
            </a:r>
          </a:p>
          <a:p>
            <a:pPr hangingPunct="1">
              <a:lnSpc>
                <a:spcPct val="120000"/>
              </a:lnSpc>
              <a:spcAft>
                <a:spcPts val="663"/>
              </a:spcAft>
              <a:buClr>
                <a:srgbClr val="99CB38"/>
              </a:buClr>
              <a:buFont typeface="Wingdings" panose="05000000000000000000" pitchFamily="2" charset="2"/>
              <a:buChar char=""/>
            </a:pPr>
            <a:r>
              <a:rPr lang="es-ES" altLang="es-ES" sz="1700" dirty="0">
                <a:solidFill>
                  <a:srgbClr val="404040"/>
                </a:solidFill>
                <a:latin typeface="Cambria" panose="02040503050406030204" pitchFamily="18" charset="0"/>
              </a:rPr>
              <a:t>Fomentar la biodiversidad de la fauna y flora </a:t>
            </a:r>
          </a:p>
          <a:p>
            <a:pPr hangingPunct="1">
              <a:lnSpc>
                <a:spcPct val="90000"/>
              </a:lnSpc>
              <a:spcBef>
                <a:spcPts val="1263"/>
              </a:spcBef>
              <a:spcAft>
                <a:spcPts val="263"/>
              </a:spcAft>
              <a:buClrTx/>
              <a:buFontTx/>
              <a:buNone/>
            </a:pPr>
            <a:endParaRPr lang="es-ES" altLang="es-ES" sz="1700" dirty="0">
              <a:solidFill>
                <a:srgbClr val="404040"/>
              </a:solidFill>
              <a:latin typeface="Cambria" panose="02040503050406030204" pitchFamily="18" charset="0"/>
            </a:endParaRPr>
          </a:p>
          <a:p>
            <a:pPr hangingPunct="1">
              <a:lnSpc>
                <a:spcPct val="90000"/>
              </a:lnSpc>
              <a:spcBef>
                <a:spcPts val="1263"/>
              </a:spcBef>
              <a:spcAft>
                <a:spcPts val="263"/>
              </a:spcAft>
              <a:buClrTx/>
              <a:buFontTx/>
              <a:buNone/>
            </a:pPr>
            <a:endParaRPr lang="es-ES" altLang="es-ES" sz="1700" dirty="0">
              <a:solidFill>
                <a:srgbClr val="404040"/>
              </a:solidFill>
              <a:latin typeface="Cambria" panose="02040503050406030204" pitchFamily="18" charset="0"/>
            </a:endParaRPr>
          </a:p>
          <a:p>
            <a:pPr hangingPunct="1">
              <a:lnSpc>
                <a:spcPct val="90000"/>
              </a:lnSpc>
              <a:spcBef>
                <a:spcPts val="1263"/>
              </a:spcBef>
              <a:spcAft>
                <a:spcPts val="263"/>
              </a:spcAft>
              <a:buClrTx/>
              <a:buFontTx/>
              <a:buNone/>
            </a:pPr>
            <a:endParaRPr lang="es-ES" altLang="es-ES" sz="1700" dirty="0">
              <a:solidFill>
                <a:srgbClr val="404040"/>
              </a:solidFill>
              <a:latin typeface="Cambria" panose="02040503050406030204" pitchFamily="18" charset="0"/>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40E51F38-23DC-1FB7-8618-D1DA7BC29899}"/>
              </a:ext>
            </a:extLst>
          </p:cNvPr>
          <p:cNvSpPr>
            <a:spLocks noGrp="1" noChangeArrowheads="1"/>
          </p:cNvSpPr>
          <p:nvPr>
            <p:ph type="title"/>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a:solidFill>
                  <a:srgbClr val="404040"/>
                </a:solidFill>
                <a:latin typeface="Cambria" panose="02040503050406030204" pitchFamily="18" charset="0"/>
              </a:rPr>
              <a:t>Objetivos de Sostenibilidad en Agricultura</a:t>
            </a:r>
          </a:p>
        </p:txBody>
      </p:sp>
      <p:sp>
        <p:nvSpPr>
          <p:cNvPr id="9218" name="Text Box 2">
            <a:extLst>
              <a:ext uri="{FF2B5EF4-FFF2-40B4-BE49-F238E27FC236}">
                <a16:creationId xmlns:a16="http://schemas.microsoft.com/office/drawing/2014/main" id="{6A370652-6417-BB57-8166-368C23179375}"/>
              </a:ext>
            </a:extLst>
          </p:cNvPr>
          <p:cNvSpPr txBox="1">
            <a:spLocks noChangeArrowheads="1"/>
          </p:cNvSpPr>
          <p:nvPr/>
        </p:nvSpPr>
        <p:spPr bwMode="auto">
          <a:xfrm>
            <a:off x="1096963" y="1846263"/>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263"/>
              </a:spcBef>
              <a:spcAft>
                <a:spcPts val="263"/>
              </a:spcAft>
              <a:buClrTx/>
              <a:buFontTx/>
              <a:buNone/>
            </a:pPr>
            <a:endParaRPr lang="es-ES" altLang="es-ES" sz="2000" b="1" dirty="0">
              <a:solidFill>
                <a:srgbClr val="404040"/>
              </a:solidFill>
              <a:latin typeface="Cambria" panose="02040503050406030204" pitchFamily="18" charset="0"/>
            </a:endParaRPr>
          </a:p>
          <a:p>
            <a:pPr algn="just" hangingPunct="1">
              <a:lnSpc>
                <a:spcPct val="90000"/>
              </a:lnSpc>
              <a:spcBef>
                <a:spcPts val="1263"/>
              </a:spcBef>
              <a:spcAft>
                <a:spcPts val="263"/>
              </a:spcAft>
              <a:buClr>
                <a:srgbClr val="99CB38"/>
              </a:buClr>
              <a:buFont typeface="Calibri" panose="020F0502020204030204" pitchFamily="34" charset="0"/>
              <a:buChar char=" "/>
            </a:pPr>
            <a:r>
              <a:rPr lang="es-ES" altLang="es-ES" sz="2400" b="1" dirty="0">
                <a:solidFill>
                  <a:srgbClr val="404040"/>
                </a:solidFill>
                <a:latin typeface="Cambria" panose="02040503050406030204" pitchFamily="18" charset="0"/>
              </a:rPr>
              <a:t>Pilar Social</a:t>
            </a:r>
            <a:r>
              <a:rPr lang="es-ES" altLang="es-ES" sz="2400" dirty="0">
                <a:solidFill>
                  <a:srgbClr val="404040"/>
                </a:solidFill>
                <a:latin typeface="Cambria" panose="02040503050406030204" pitchFamily="18" charset="0"/>
              </a:rPr>
              <a:t>: Protección de la salud pública debido al uso reducido de productos químicos peligrosos. Garantizar condiciones laborales seguras y justas para todos los trabajadores. Fomentar la seguridad alimentaria al producir una cantidad adecuada de productos agrícolas y ganaderos sanos.</a:t>
            </a:r>
          </a:p>
          <a:p>
            <a:pPr hangingPunct="1">
              <a:lnSpc>
                <a:spcPct val="90000"/>
              </a:lnSpc>
              <a:spcBef>
                <a:spcPts val="1263"/>
              </a:spcBef>
              <a:spcAft>
                <a:spcPts val="263"/>
              </a:spcAft>
              <a:buClrTx/>
              <a:buFontTx/>
              <a:buNone/>
            </a:pPr>
            <a:endParaRPr lang="es-ES" altLang="es-ES" sz="2400" dirty="0">
              <a:solidFill>
                <a:srgbClr val="404040"/>
              </a:solidFill>
              <a:latin typeface="Cambria" panose="02040503050406030204" pitchFamily="18" charset="0"/>
            </a:endParaRPr>
          </a:p>
          <a:p>
            <a:pPr algn="just" hangingPunct="1">
              <a:lnSpc>
                <a:spcPct val="90000"/>
              </a:lnSpc>
              <a:spcBef>
                <a:spcPts val="1263"/>
              </a:spcBef>
              <a:spcAft>
                <a:spcPts val="263"/>
              </a:spcAft>
              <a:buClr>
                <a:srgbClr val="99CB38"/>
              </a:buClr>
              <a:buFont typeface="Calibri" panose="020F0502020204030204" pitchFamily="34" charset="0"/>
              <a:buChar char=" "/>
            </a:pPr>
            <a:r>
              <a:rPr lang="es-ES" altLang="es-ES" sz="2400" b="1" dirty="0">
                <a:solidFill>
                  <a:srgbClr val="404040"/>
                </a:solidFill>
                <a:latin typeface="Cambria" panose="02040503050406030204" pitchFamily="18" charset="0"/>
              </a:rPr>
              <a:t>Pilar Económico</a:t>
            </a:r>
            <a:r>
              <a:rPr lang="es-ES" altLang="es-ES" sz="2400" dirty="0">
                <a:solidFill>
                  <a:srgbClr val="404040"/>
                </a:solidFill>
                <a:latin typeface="Cambria" panose="02040503050406030204" pitchFamily="18" charset="0"/>
              </a:rPr>
              <a:t>: Proporcionar un acceso asequible a comida de calidad para todos, así como ingresos suficientes a los agricultores y los trabajadores relacionados con esta industria.</a:t>
            </a:r>
          </a:p>
          <a:p>
            <a:pPr hangingPunct="1">
              <a:lnSpc>
                <a:spcPct val="90000"/>
              </a:lnSpc>
              <a:spcBef>
                <a:spcPts val="1263"/>
              </a:spcBef>
              <a:spcAft>
                <a:spcPts val="263"/>
              </a:spcAft>
              <a:buClrTx/>
              <a:buFontTx/>
              <a:buNone/>
            </a:pPr>
            <a:endParaRPr lang="es-ES" altLang="es-ES" sz="2400" dirty="0">
              <a:solidFill>
                <a:srgbClr val="404040"/>
              </a:solidFill>
              <a:latin typeface="Cambria" panose="02040503050406030204" pitchFamily="18" charset="0"/>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7289D213-A2C5-DEA9-638E-97E9EEB87363}"/>
              </a:ext>
            </a:extLst>
          </p:cNvPr>
          <p:cNvSpPr>
            <a:spLocks noGrp="1" noChangeArrowheads="1"/>
          </p:cNvSpPr>
          <p:nvPr>
            <p:ph type="title"/>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a:solidFill>
                  <a:srgbClr val="404040"/>
                </a:solidFill>
                <a:latin typeface="Cambria" panose="02040503050406030204" pitchFamily="18" charset="0"/>
              </a:rPr>
              <a:t>Principios de la Agricultura Sostenible </a:t>
            </a:r>
          </a:p>
        </p:txBody>
      </p:sp>
      <p:sp>
        <p:nvSpPr>
          <p:cNvPr id="10242" name="Text Box 2">
            <a:extLst>
              <a:ext uri="{FF2B5EF4-FFF2-40B4-BE49-F238E27FC236}">
                <a16:creationId xmlns:a16="http://schemas.microsoft.com/office/drawing/2014/main" id="{768E86C9-4555-2598-225E-76B2CB3C3056}"/>
              </a:ext>
            </a:extLst>
          </p:cNvPr>
          <p:cNvSpPr txBox="1">
            <a:spLocks noChangeArrowheads="1"/>
          </p:cNvSpPr>
          <p:nvPr/>
        </p:nvSpPr>
        <p:spPr bwMode="auto">
          <a:xfrm>
            <a:off x="1096963" y="2038350"/>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90000"/>
              </a:lnSpc>
              <a:spcBef>
                <a:spcPts val="1263"/>
              </a:spcBef>
              <a:spcAft>
                <a:spcPts val="263"/>
              </a:spcAft>
              <a:buClr>
                <a:srgbClr val="99CB38"/>
              </a:buClr>
              <a:buFont typeface="Wingdings" panose="05000000000000000000" pitchFamily="2" charset="2"/>
              <a:buChar char=""/>
            </a:pPr>
            <a:r>
              <a:rPr lang="es-ES" altLang="es-ES" sz="2400">
                <a:solidFill>
                  <a:srgbClr val="404040"/>
                </a:solidFill>
                <a:latin typeface="Cambria" panose="02040503050406030204" pitchFamily="18" charset="0"/>
              </a:rPr>
              <a:t>Visión a largo plazo en vez de buscar un beneficio a corto plazo </a:t>
            </a:r>
          </a:p>
          <a:p>
            <a:pPr algn="just" hangingPunct="1">
              <a:lnSpc>
                <a:spcPct val="90000"/>
              </a:lnSpc>
              <a:spcBef>
                <a:spcPts val="1263"/>
              </a:spcBef>
              <a:spcAft>
                <a:spcPts val="263"/>
              </a:spcAft>
              <a:buClr>
                <a:srgbClr val="99CB38"/>
              </a:buClr>
              <a:buFont typeface="Wingdings" panose="05000000000000000000" pitchFamily="2" charset="2"/>
              <a:buChar char=""/>
            </a:pPr>
            <a:r>
              <a:rPr lang="es-ES" altLang="es-ES" sz="2400">
                <a:solidFill>
                  <a:srgbClr val="404040"/>
                </a:solidFill>
                <a:latin typeface="Cambria" panose="02040503050406030204" pitchFamily="18" charset="0"/>
              </a:rPr>
              <a:t>Mantener la biodiversidad del territorio (flora/fauna)</a:t>
            </a:r>
          </a:p>
          <a:p>
            <a:pPr marL="269875" indent="-269875" algn="just" hangingPunct="1">
              <a:lnSpc>
                <a:spcPct val="90000"/>
              </a:lnSpc>
              <a:spcBef>
                <a:spcPts val="1263"/>
              </a:spcBef>
              <a:spcAft>
                <a:spcPts val="263"/>
              </a:spcAft>
              <a:buClr>
                <a:srgbClr val="99CB38"/>
              </a:buClr>
              <a:buFont typeface="Wingdings" panose="05000000000000000000" pitchFamily="2" charset="2"/>
              <a:buChar char=""/>
            </a:pPr>
            <a:r>
              <a:rPr lang="es-ES" altLang="es-ES" sz="2400">
                <a:solidFill>
                  <a:srgbClr val="404040"/>
                </a:solidFill>
                <a:latin typeface="Cambria" panose="02040503050406030204" pitchFamily="18" charset="0"/>
              </a:rPr>
              <a:t>Llevar registros de cada zona de cultivo para ayudar a tomar las mejores decisiones medioambientales y económicas </a:t>
            </a:r>
          </a:p>
          <a:p>
            <a:pPr algn="just" hangingPunct="1">
              <a:lnSpc>
                <a:spcPct val="90000"/>
              </a:lnSpc>
              <a:spcBef>
                <a:spcPts val="1263"/>
              </a:spcBef>
              <a:spcAft>
                <a:spcPts val="263"/>
              </a:spcAft>
              <a:buClr>
                <a:srgbClr val="99CB38"/>
              </a:buClr>
              <a:buFont typeface="Wingdings" panose="05000000000000000000" pitchFamily="2" charset="2"/>
              <a:buChar char=""/>
            </a:pPr>
            <a:r>
              <a:rPr lang="es-ES" altLang="es-ES" sz="2400">
                <a:solidFill>
                  <a:srgbClr val="404040"/>
                </a:solidFill>
                <a:latin typeface="Cambria" panose="02040503050406030204" pitchFamily="18" charset="0"/>
              </a:rPr>
              <a:t>Uso de fuentes de energía renovables (solar, eólica, biomasa)</a:t>
            </a:r>
          </a:p>
          <a:p>
            <a:pPr algn="just" hangingPunct="1">
              <a:lnSpc>
                <a:spcPct val="90000"/>
              </a:lnSpc>
              <a:spcBef>
                <a:spcPts val="1263"/>
              </a:spcBef>
              <a:spcAft>
                <a:spcPts val="263"/>
              </a:spcAft>
              <a:buClr>
                <a:srgbClr val="99CB38"/>
              </a:buClr>
              <a:buFont typeface="Wingdings" panose="05000000000000000000" pitchFamily="2" charset="2"/>
              <a:buChar char=""/>
            </a:pPr>
            <a:r>
              <a:rPr lang="es-ES" altLang="es-ES" sz="2400">
                <a:solidFill>
                  <a:srgbClr val="404040"/>
                </a:solidFill>
                <a:latin typeface="Cambria" panose="02040503050406030204" pitchFamily="18" charset="0"/>
              </a:rPr>
              <a:t>Formas seguras de deshacerse de residuos peligrosos (fertilizantes químicos)</a:t>
            </a:r>
          </a:p>
          <a:p>
            <a:pPr algn="just" hangingPunct="1">
              <a:lnSpc>
                <a:spcPct val="90000"/>
              </a:lnSpc>
              <a:spcBef>
                <a:spcPts val="1263"/>
              </a:spcBef>
              <a:spcAft>
                <a:spcPts val="263"/>
              </a:spcAft>
              <a:buClr>
                <a:srgbClr val="99CB38"/>
              </a:buClr>
              <a:buFont typeface="Wingdings" panose="05000000000000000000" pitchFamily="2" charset="2"/>
              <a:buChar char=""/>
            </a:pPr>
            <a:r>
              <a:rPr lang="es-ES" altLang="es-ES" sz="2400">
                <a:solidFill>
                  <a:srgbClr val="404040"/>
                </a:solidFill>
                <a:latin typeface="Cambria" panose="02040503050406030204" pitchFamily="18" charset="0"/>
              </a:rPr>
              <a:t>Optimizar la productividad</a:t>
            </a:r>
          </a:p>
          <a:p>
            <a:pPr hangingPunct="1">
              <a:lnSpc>
                <a:spcPct val="90000"/>
              </a:lnSpc>
              <a:spcBef>
                <a:spcPts val="1263"/>
              </a:spcBef>
              <a:spcAft>
                <a:spcPts val="263"/>
              </a:spcAft>
              <a:buClrTx/>
              <a:buFontTx/>
              <a:buNone/>
            </a:pPr>
            <a:endParaRPr lang="es-ES" altLang="es-ES" sz="2000">
              <a:solidFill>
                <a:srgbClr val="404040"/>
              </a:solidFill>
              <a:latin typeface="Cambria" panose="02040503050406030204" pitchFamily="18" charset="0"/>
            </a:endParaRPr>
          </a:p>
          <a:p>
            <a:pPr hangingPunct="1">
              <a:lnSpc>
                <a:spcPct val="90000"/>
              </a:lnSpc>
              <a:spcBef>
                <a:spcPts val="1263"/>
              </a:spcBef>
              <a:spcAft>
                <a:spcPts val="263"/>
              </a:spcAft>
              <a:buClrTx/>
              <a:buFontTx/>
              <a:buNone/>
            </a:pPr>
            <a:endParaRPr lang="es-ES" altLang="es-ES" sz="2000">
              <a:solidFill>
                <a:srgbClr val="404040"/>
              </a:solidFill>
              <a:latin typeface="Cambria" panose="02040503050406030204" pitchFamily="18" charset="0"/>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D18BFD0C-1FE8-9581-4DEE-5694998F636A}"/>
              </a:ext>
            </a:extLst>
          </p:cNvPr>
          <p:cNvSpPr>
            <a:spLocks noGrp="1" noChangeArrowheads="1"/>
          </p:cNvSpPr>
          <p:nvPr>
            <p:ph type="title"/>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a:solidFill>
                  <a:srgbClr val="404040"/>
                </a:solidFill>
                <a:latin typeface="Cambria" panose="02040503050406030204" pitchFamily="18" charset="0"/>
              </a:rPr>
              <a:t>Prácticas Sostenibles</a:t>
            </a:r>
          </a:p>
        </p:txBody>
      </p:sp>
      <p:sp>
        <p:nvSpPr>
          <p:cNvPr id="11266" name="Text Box 2">
            <a:extLst>
              <a:ext uri="{FF2B5EF4-FFF2-40B4-BE49-F238E27FC236}">
                <a16:creationId xmlns:a16="http://schemas.microsoft.com/office/drawing/2014/main" id="{B0EBBFE0-0F23-AA3D-5B8C-9BA3EA8AB840}"/>
              </a:ext>
            </a:extLst>
          </p:cNvPr>
          <p:cNvSpPr txBox="1">
            <a:spLocks noChangeArrowheads="1"/>
          </p:cNvSpPr>
          <p:nvPr/>
        </p:nvSpPr>
        <p:spPr bwMode="auto">
          <a:xfrm>
            <a:off x="1096963" y="2066925"/>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514350" indent="-51435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90000"/>
              </a:lnSpc>
              <a:spcBef>
                <a:spcPts val="1263"/>
              </a:spcBef>
              <a:spcAft>
                <a:spcPts val="263"/>
              </a:spcAft>
              <a:buClr>
                <a:srgbClr val="99CB38"/>
              </a:buClr>
              <a:buFont typeface="Times New Roman" panose="02020603050405020304" pitchFamily="18" charset="0"/>
              <a:buAutoNum type="romanLcPeriod"/>
            </a:pPr>
            <a:r>
              <a:rPr lang="es-ES" altLang="es-ES" sz="2400" dirty="0">
                <a:solidFill>
                  <a:srgbClr val="404040"/>
                </a:solidFill>
                <a:latin typeface="Cambria" panose="02040503050406030204" pitchFamily="18" charset="0"/>
              </a:rPr>
              <a:t>Manejo Integrado de Plagas (MIP)</a:t>
            </a:r>
          </a:p>
          <a:p>
            <a:pPr hangingPunct="1">
              <a:lnSpc>
                <a:spcPct val="90000"/>
              </a:lnSpc>
              <a:spcBef>
                <a:spcPts val="1263"/>
              </a:spcBef>
              <a:spcAft>
                <a:spcPts val="263"/>
              </a:spcAft>
              <a:buClr>
                <a:srgbClr val="99CB38"/>
              </a:buClr>
              <a:buFont typeface="Times New Roman" panose="02020603050405020304" pitchFamily="18" charset="0"/>
              <a:buAutoNum type="romanLcPeriod"/>
            </a:pPr>
            <a:r>
              <a:rPr lang="es-ES" altLang="es-ES" sz="2400" dirty="0">
                <a:solidFill>
                  <a:srgbClr val="404040"/>
                </a:solidFill>
                <a:latin typeface="Cambria" panose="02040503050406030204" pitchFamily="18" charset="0"/>
              </a:rPr>
              <a:t>Agricultura de conservación o labranza cero </a:t>
            </a:r>
          </a:p>
          <a:p>
            <a:pPr hangingPunct="1">
              <a:lnSpc>
                <a:spcPct val="90000"/>
              </a:lnSpc>
              <a:spcBef>
                <a:spcPts val="1263"/>
              </a:spcBef>
              <a:spcAft>
                <a:spcPts val="263"/>
              </a:spcAft>
              <a:buClr>
                <a:srgbClr val="99CB38"/>
              </a:buClr>
              <a:buFont typeface="Times New Roman" panose="02020603050405020304" pitchFamily="18" charset="0"/>
              <a:buAutoNum type="romanLcPeriod"/>
            </a:pPr>
            <a:r>
              <a:rPr lang="es-ES" altLang="es-ES" sz="2400" dirty="0">
                <a:solidFill>
                  <a:srgbClr val="404040"/>
                </a:solidFill>
                <a:latin typeface="Cambria" panose="02040503050406030204" pitchFamily="18" charset="0"/>
              </a:rPr>
              <a:t>Sistema integrado de cultivos y cría de ganado </a:t>
            </a:r>
          </a:p>
          <a:p>
            <a:pPr hangingPunct="1">
              <a:lnSpc>
                <a:spcPct val="90000"/>
              </a:lnSpc>
              <a:spcBef>
                <a:spcPts val="1263"/>
              </a:spcBef>
              <a:spcAft>
                <a:spcPts val="263"/>
              </a:spcAft>
              <a:buClr>
                <a:srgbClr val="99CB38"/>
              </a:buClr>
              <a:buFont typeface="Times New Roman" panose="02020603050405020304" pitchFamily="18" charset="0"/>
              <a:buAutoNum type="romanLcPeriod"/>
            </a:pPr>
            <a:r>
              <a:rPr lang="es-ES" altLang="es-ES" sz="2400" dirty="0">
                <a:solidFill>
                  <a:srgbClr val="404040"/>
                </a:solidFill>
                <a:latin typeface="Cambria" panose="02040503050406030204" pitchFamily="18" charset="0"/>
              </a:rPr>
              <a:t>Rotación de cultivos</a:t>
            </a:r>
          </a:p>
          <a:p>
            <a:pPr hangingPunct="1">
              <a:lnSpc>
                <a:spcPct val="90000"/>
              </a:lnSpc>
              <a:spcBef>
                <a:spcPts val="1263"/>
              </a:spcBef>
              <a:spcAft>
                <a:spcPts val="263"/>
              </a:spcAft>
              <a:buClr>
                <a:srgbClr val="99CB38"/>
              </a:buClr>
              <a:buFont typeface="Times New Roman" panose="02020603050405020304" pitchFamily="18" charset="0"/>
              <a:buAutoNum type="romanLcPeriod"/>
            </a:pPr>
            <a:r>
              <a:rPr lang="es-ES" altLang="es-ES" sz="2400" dirty="0">
                <a:solidFill>
                  <a:srgbClr val="404040"/>
                </a:solidFill>
                <a:latin typeface="Cambria" panose="02040503050406030204" pitchFamily="18" charset="0"/>
              </a:rPr>
              <a:t>Cultivos de cobertura</a:t>
            </a:r>
          </a:p>
          <a:p>
            <a:pPr hangingPunct="1">
              <a:lnSpc>
                <a:spcPct val="90000"/>
              </a:lnSpc>
              <a:spcBef>
                <a:spcPts val="1263"/>
              </a:spcBef>
              <a:spcAft>
                <a:spcPts val="263"/>
              </a:spcAft>
              <a:buClr>
                <a:srgbClr val="99CB38"/>
              </a:buClr>
              <a:buFont typeface="Times New Roman" panose="02020603050405020304" pitchFamily="18" charset="0"/>
              <a:buAutoNum type="romanLcPeriod"/>
            </a:pPr>
            <a:r>
              <a:rPr lang="es-ES" altLang="es-ES" sz="2400" dirty="0">
                <a:solidFill>
                  <a:srgbClr val="404040"/>
                </a:solidFill>
                <a:latin typeface="Cambria" panose="02040503050406030204" pitchFamily="18" charset="0"/>
              </a:rPr>
              <a:t>Cultivo intercalado </a:t>
            </a:r>
          </a:p>
          <a:p>
            <a:pPr hangingPunct="1">
              <a:lnSpc>
                <a:spcPct val="90000"/>
              </a:lnSpc>
              <a:spcBef>
                <a:spcPts val="1263"/>
              </a:spcBef>
              <a:spcAft>
                <a:spcPts val="263"/>
              </a:spcAft>
              <a:buClr>
                <a:srgbClr val="99CB38"/>
              </a:buClr>
              <a:buFont typeface="Times New Roman" panose="02020603050405020304" pitchFamily="18" charset="0"/>
              <a:buAutoNum type="romanLcPeriod"/>
            </a:pPr>
            <a:r>
              <a:rPr lang="es-ES" altLang="es-ES" sz="2400" dirty="0">
                <a:solidFill>
                  <a:srgbClr val="404040"/>
                </a:solidFill>
                <a:latin typeface="Cambria" panose="02040503050406030204" pitchFamily="18" charset="0"/>
              </a:rPr>
              <a:t>Sistemas agroforestales</a:t>
            </a:r>
          </a:p>
          <a:p>
            <a:pPr hangingPunct="1">
              <a:lnSpc>
                <a:spcPct val="90000"/>
              </a:lnSpc>
              <a:spcBef>
                <a:spcPts val="1263"/>
              </a:spcBef>
              <a:spcAft>
                <a:spcPts val="263"/>
              </a:spcAft>
              <a:buClrTx/>
              <a:buFontTx/>
              <a:buNone/>
            </a:pPr>
            <a:endParaRPr lang="es-ES" altLang="es-ES" sz="2400" dirty="0">
              <a:solidFill>
                <a:srgbClr val="404040"/>
              </a:solidFill>
              <a:latin typeface="Cambria" panose="02040503050406030204" pitchFamily="18" charset="0"/>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AECA048E-939A-2451-B4B7-C8C3235C55AC}"/>
              </a:ext>
            </a:extLst>
          </p:cNvPr>
          <p:cNvSpPr>
            <a:spLocks noGrp="1" noChangeArrowheads="1"/>
          </p:cNvSpPr>
          <p:nvPr>
            <p:ph type="title"/>
          </p:nvPr>
        </p:nvSpPr>
        <p:spPr>
          <a:xfrm>
            <a:off x="1096963" y="287338"/>
            <a:ext cx="10058400" cy="1450975"/>
          </a:xfrm>
          <a:ln/>
        </p:spPr>
        <p:txBody>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s-ES" altLang="es-ES" sz="4400">
                <a:solidFill>
                  <a:srgbClr val="404040"/>
                </a:solidFill>
                <a:latin typeface="Cambria" panose="02040503050406030204" pitchFamily="18" charset="0"/>
              </a:rPr>
              <a:t>Manejo Integrado de Plagas (MIP)</a:t>
            </a:r>
          </a:p>
        </p:txBody>
      </p:sp>
      <p:sp>
        <p:nvSpPr>
          <p:cNvPr id="12290" name="Text Box 2">
            <a:extLst>
              <a:ext uri="{FF2B5EF4-FFF2-40B4-BE49-F238E27FC236}">
                <a16:creationId xmlns:a16="http://schemas.microsoft.com/office/drawing/2014/main" id="{0F94755D-3418-E798-8EFA-1E9A4EC058D9}"/>
              </a:ext>
            </a:extLst>
          </p:cNvPr>
          <p:cNvSpPr txBox="1">
            <a:spLocks noChangeArrowheads="1"/>
          </p:cNvSpPr>
          <p:nvPr/>
        </p:nvSpPr>
        <p:spPr bwMode="auto">
          <a:xfrm>
            <a:off x="1096963" y="2346325"/>
            <a:ext cx="100584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92075" indent="-92075">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90000"/>
              </a:lnSpc>
              <a:spcBef>
                <a:spcPts val="1263"/>
              </a:spcBef>
              <a:spcAft>
                <a:spcPts val="263"/>
              </a:spcAft>
              <a:buClr>
                <a:srgbClr val="99CB38"/>
              </a:buClr>
              <a:buFont typeface="Calibri" panose="020F0502020204030204" pitchFamily="34" charset="0"/>
              <a:buChar char=" "/>
            </a:pPr>
            <a:r>
              <a:rPr lang="es-ES" altLang="es-ES" sz="2000" dirty="0">
                <a:solidFill>
                  <a:srgbClr val="404040"/>
                </a:solidFill>
                <a:latin typeface="Cambria" panose="02040503050406030204" pitchFamily="18" charset="0"/>
              </a:rPr>
              <a:t>El Manejo Integrado de Plagas es un método que usa </a:t>
            </a:r>
            <a:r>
              <a:rPr lang="es-ES" altLang="es-ES" sz="2000" b="1" i="1" dirty="0">
                <a:solidFill>
                  <a:srgbClr val="63A537"/>
                </a:solidFill>
                <a:latin typeface="Cambria" panose="02040503050406030204" pitchFamily="18" charset="0"/>
              </a:rPr>
              <a:t>medidas de control mecánicas y biológicas para minimizar el uso de pesticidas sintéticos</a:t>
            </a:r>
            <a:r>
              <a:rPr lang="es-ES" altLang="es-ES" sz="2000" dirty="0">
                <a:solidFill>
                  <a:srgbClr val="404040"/>
                </a:solidFill>
                <a:latin typeface="Cambria" panose="02040503050406030204" pitchFamily="18" charset="0"/>
              </a:rPr>
              <a:t>. Tener conocimientos de ecología y de las interacciones entre plantas y plagas, es esencial para aplicar técnicas para disuadir el desarrollo de las plagas.  </a:t>
            </a:r>
          </a:p>
          <a:p>
            <a:pPr algn="just" hangingPunct="1">
              <a:lnSpc>
                <a:spcPct val="90000"/>
              </a:lnSpc>
              <a:spcBef>
                <a:spcPts val="1263"/>
              </a:spcBef>
              <a:spcAft>
                <a:spcPts val="263"/>
              </a:spcAft>
              <a:buClrTx/>
              <a:buFontTx/>
              <a:buNone/>
            </a:pPr>
            <a:endParaRPr lang="es-ES" altLang="es-ES" sz="2000" dirty="0">
              <a:solidFill>
                <a:srgbClr val="404040"/>
              </a:solidFill>
              <a:latin typeface="Cambria" panose="02040503050406030204" pitchFamily="18" charset="0"/>
            </a:endParaRPr>
          </a:p>
          <a:p>
            <a:pPr algn="just" hangingPunct="1">
              <a:lnSpc>
                <a:spcPct val="90000"/>
              </a:lnSpc>
              <a:spcBef>
                <a:spcPts val="1263"/>
              </a:spcBef>
              <a:spcAft>
                <a:spcPts val="263"/>
              </a:spcAft>
              <a:buClr>
                <a:srgbClr val="99CB38"/>
              </a:buClr>
              <a:buFont typeface="Calibri" panose="020F0502020204030204" pitchFamily="34" charset="0"/>
              <a:buChar char=" "/>
            </a:pPr>
            <a:r>
              <a:rPr lang="es-ES" altLang="es-ES" sz="2000" dirty="0">
                <a:solidFill>
                  <a:srgbClr val="404040"/>
                </a:solidFill>
                <a:latin typeface="Cambria" panose="02040503050406030204" pitchFamily="18" charset="0"/>
              </a:rPr>
              <a:t>Antes de cualquier otra intervención, se aplica un enfoque integrado de acciones de control y prevención. Los pesticidas químicos solo se aplican como último recurso cuando la necesidad de aplicación es tal que supera el umbral del rendimiento económico del cultivo, más allá del cual los daños de plagas y enfermedades en la producción de cultivos es mayor que su coste de aplicación. </a:t>
            </a:r>
          </a:p>
          <a:p>
            <a:pPr hangingPunct="1">
              <a:lnSpc>
                <a:spcPct val="90000"/>
              </a:lnSpc>
              <a:spcBef>
                <a:spcPts val="1263"/>
              </a:spcBef>
              <a:spcAft>
                <a:spcPts val="263"/>
              </a:spcAft>
              <a:buClrTx/>
              <a:buFontTx/>
              <a:buNone/>
            </a:pPr>
            <a:endParaRPr lang="es-ES" altLang="es-ES" sz="2000" dirty="0">
              <a:solidFill>
                <a:srgbClr val="404040"/>
              </a:solidFill>
              <a:latin typeface="Cambria" panose="02040503050406030204" pitchFamily="18" charset="0"/>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63"/>
          </a:spcBef>
          <a:spcAft>
            <a:spcPts val="63"/>
          </a:spcAft>
          <a:buClr>
            <a:srgbClr val="000000"/>
          </a:buClr>
          <a:buSzPct val="100000"/>
          <a:buFont typeface="Times New Roman" panose="02020603050405020304" pitchFamily="18" charset="0"/>
          <a:buNone/>
          <a:tabLst/>
          <a:defRPr kumimoji="0" lang="en-GB" altLang="es-E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ts val="63"/>
          </a:spcBef>
          <a:spcAft>
            <a:spcPts val="63"/>
          </a:spcAft>
          <a:buClr>
            <a:srgbClr val="000000"/>
          </a:buClr>
          <a:buSzPct val="100000"/>
          <a:buFont typeface="Times New Roman" panose="02020603050405020304" pitchFamily="18" charset="0"/>
          <a:buNone/>
          <a:tabLst/>
          <a:defRPr kumimoji="0" lang="en-GB" altLang="es-E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1103</TotalTime>
  <Words>3210</Words>
  <Application>Microsoft Office PowerPoint</Application>
  <PresentationFormat>Personalizado</PresentationFormat>
  <Paragraphs>307</Paragraphs>
  <Slides>29</Slides>
  <Notes>27</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29</vt:i4>
      </vt:variant>
    </vt:vector>
  </HeadingPairs>
  <TitlesOfParts>
    <vt:vector size="39" baseType="lpstr">
      <vt:lpstr>Arial</vt:lpstr>
      <vt:lpstr>Bahnschrift SemiLight</vt:lpstr>
      <vt:lpstr>Calibri</vt:lpstr>
      <vt:lpstr>Calibri Light</vt:lpstr>
      <vt:lpstr>Cambria</vt:lpstr>
      <vt:lpstr>DejaVuSans-Bold</vt:lpstr>
      <vt:lpstr>Times New Roman</vt:lpstr>
      <vt:lpstr>Wingdings</vt:lpstr>
      <vt:lpstr>Tema de Office</vt:lpstr>
      <vt:lpstr>Retrospect</vt:lpstr>
      <vt:lpstr> </vt:lpstr>
      <vt:lpstr>Problemas y Retos  en el Sector Agrícola</vt:lpstr>
      <vt:lpstr>Problemas y Retos</vt:lpstr>
      <vt:lpstr>¿Qué es la Agricultura Sostenible?</vt:lpstr>
      <vt:lpstr>Objetivos de Sostenibilidad en Agricultura</vt:lpstr>
      <vt:lpstr>Objetivos de Sostenibilidad en Agricultura</vt:lpstr>
      <vt:lpstr>Principios de la Agricultura Sostenible </vt:lpstr>
      <vt:lpstr>Prácticas Sostenibles</vt:lpstr>
      <vt:lpstr>Manejo Integrado de Plagas (MIP)</vt:lpstr>
      <vt:lpstr>Manejo Integrado de Plagas (MIP)</vt:lpstr>
      <vt:lpstr>Labranza Reducida o Labranza Cero</vt:lpstr>
      <vt:lpstr>Labranza Reducida o Labranza Cero </vt:lpstr>
      <vt:lpstr>Sistema Integrado de Cultivos  y Cría de Ganado </vt:lpstr>
      <vt:lpstr>Ejemplos</vt:lpstr>
      <vt:lpstr>Rotación de Cultivos</vt:lpstr>
      <vt:lpstr>Ejemplos de Rotación de Cultivos</vt:lpstr>
      <vt:lpstr>Rotación de Cultivos</vt:lpstr>
      <vt:lpstr>Cubiertas Vegetales</vt:lpstr>
      <vt:lpstr>Cubiertas Vegetales</vt:lpstr>
      <vt:lpstr>Cultivo Intercalado </vt:lpstr>
      <vt:lpstr>Cultivo Intercalado </vt:lpstr>
      <vt:lpstr>Cultivo Intercalado </vt:lpstr>
      <vt:lpstr>Ejemplos de Cultivo Intercalado </vt:lpstr>
      <vt:lpstr>Agroforestería</vt:lpstr>
      <vt:lpstr>Agroforestería</vt:lpstr>
      <vt:lpstr>Agricultura Orgánica </vt:lpstr>
      <vt:lpstr>Agricultura de Precisión</vt:lpstr>
      <vt:lpstr>Agricultura de Precisión</vt:lpstr>
      <vt:lpstr>Agricultura de Precisión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Navarro Pedreño, Jose</cp:lastModifiedBy>
  <cp:revision>81</cp:revision>
  <cp:lastPrinted>1601-01-01T00:00:00Z</cp:lastPrinted>
  <dcterms:created xsi:type="dcterms:W3CDTF">2018-11-05T13:13:47Z</dcterms:created>
  <dcterms:modified xsi:type="dcterms:W3CDTF">2023-12-01T12:51:47Z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Notes">
    <vt:r8>1</vt:r8>
  </property>
  <property fmtid="{D5CDD505-2E9C-101B-9397-08002B2CF9AE}" pid="4" name="PresentationFormat">
    <vt:lpwstr>Widescreen</vt:lpwstr>
  </property>
  <property fmtid="{D5CDD505-2E9C-101B-9397-08002B2CF9AE}" pid="5" name="Slides">
    <vt:r8>29</vt:r8>
  </property>
</Properties>
</file>