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 id="2147483764" r:id="rId2"/>
  </p:sldMasterIdLst>
  <p:notesMasterIdLst>
    <p:notesMasterId r:id="rId27"/>
  </p:notesMasterIdLst>
  <p:sldIdLst>
    <p:sldId id="256" r:id="rId3"/>
    <p:sldId id="262" r:id="rId4"/>
    <p:sldId id="259" r:id="rId5"/>
    <p:sldId id="260" r:id="rId6"/>
    <p:sldId id="263" r:id="rId7"/>
    <p:sldId id="286" r:id="rId8"/>
    <p:sldId id="264" r:id="rId9"/>
    <p:sldId id="265" r:id="rId10"/>
    <p:sldId id="266" r:id="rId11"/>
    <p:sldId id="287" r:id="rId12"/>
    <p:sldId id="270" r:id="rId13"/>
    <p:sldId id="279" r:id="rId14"/>
    <p:sldId id="272" r:id="rId15"/>
    <p:sldId id="271" r:id="rId16"/>
    <p:sldId id="273" r:id="rId17"/>
    <p:sldId id="274" r:id="rId18"/>
    <p:sldId id="275" r:id="rId19"/>
    <p:sldId id="277" r:id="rId20"/>
    <p:sldId id="281" r:id="rId21"/>
    <p:sldId id="282" r:id="rId22"/>
    <p:sldId id="280" r:id="rId23"/>
    <p:sldId id="283" r:id="rId24"/>
    <p:sldId id="285" r:id="rId25"/>
    <p:sldId id="288"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5165" autoAdjust="0"/>
  </p:normalViewPr>
  <p:slideViewPr>
    <p:cSldViewPr snapToGrid="0">
      <p:cViewPr varScale="1">
        <p:scale>
          <a:sx n="64" d="100"/>
          <a:sy n="64" d="100"/>
        </p:scale>
        <p:origin x="64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lorentios Economou" userId="04e0d54a49535943" providerId="LiveId" clId="{91FF223B-38EA-49E9-8AA3-89F99A51BF14}"/>
    <pc:docChg chg="undo custSel addSld delSld modSld sldOrd">
      <pc:chgData name="Florentios Economou" userId="04e0d54a49535943" providerId="LiveId" clId="{91FF223B-38EA-49E9-8AA3-89F99A51BF14}" dt="2023-09-02T08:41:10.768" v="1345" actId="47"/>
      <pc:docMkLst>
        <pc:docMk/>
      </pc:docMkLst>
      <pc:sldChg chg="modSp mod">
        <pc:chgData name="Florentios Economou" userId="04e0d54a49535943" providerId="LiveId" clId="{91FF223B-38EA-49E9-8AA3-89F99A51BF14}" dt="2023-09-02T07:41:18.516" v="5" actId="20577"/>
        <pc:sldMkLst>
          <pc:docMk/>
          <pc:sldMk cId="1184337319" sldId="263"/>
        </pc:sldMkLst>
        <pc:spChg chg="mod">
          <ac:chgData name="Florentios Economou" userId="04e0d54a49535943" providerId="LiveId" clId="{91FF223B-38EA-49E9-8AA3-89F99A51BF14}" dt="2023-09-02T07:41:18.516" v="5" actId="20577"/>
          <ac:spMkLst>
            <pc:docMk/>
            <pc:sldMk cId="1184337319" sldId="263"/>
            <ac:spMk id="4" creationId="{0D4DBCC0-92EB-4D81-878D-EF493C06E781}"/>
          </ac:spMkLst>
        </pc:spChg>
      </pc:sldChg>
      <pc:sldChg chg="modSp mod">
        <pc:chgData name="Florentios Economou" userId="04e0d54a49535943" providerId="LiveId" clId="{91FF223B-38EA-49E9-8AA3-89F99A51BF14}" dt="2023-09-02T08:41:09.074" v="1344" actId="12"/>
        <pc:sldMkLst>
          <pc:docMk/>
          <pc:sldMk cId="2530729353" sldId="264"/>
        </pc:sldMkLst>
        <pc:spChg chg="mod">
          <ac:chgData name="Florentios Economou" userId="04e0d54a49535943" providerId="LiveId" clId="{91FF223B-38EA-49E9-8AA3-89F99A51BF14}" dt="2023-09-02T08:40:23.090" v="1299" actId="404"/>
          <ac:spMkLst>
            <pc:docMk/>
            <pc:sldMk cId="2530729353" sldId="264"/>
            <ac:spMk id="2" creationId="{80CF9765-6F7D-4DD6-8D62-7B42F87B9159}"/>
          </ac:spMkLst>
        </pc:spChg>
        <pc:spChg chg="mod">
          <ac:chgData name="Florentios Economou" userId="04e0d54a49535943" providerId="LiveId" clId="{91FF223B-38EA-49E9-8AA3-89F99A51BF14}" dt="2023-09-02T08:41:09.074" v="1344" actId="12"/>
          <ac:spMkLst>
            <pc:docMk/>
            <pc:sldMk cId="2530729353" sldId="264"/>
            <ac:spMk id="3" creationId="{89DD5231-532C-4AA7-83DF-63854AAAB58C}"/>
          </ac:spMkLst>
        </pc:spChg>
      </pc:sldChg>
      <pc:sldChg chg="modSp mod">
        <pc:chgData name="Florentios Economou" userId="04e0d54a49535943" providerId="LiveId" clId="{91FF223B-38EA-49E9-8AA3-89F99A51BF14}" dt="2023-09-02T08:38:48.545" v="1266" actId="12"/>
        <pc:sldMkLst>
          <pc:docMk/>
          <pc:sldMk cId="934431149" sldId="265"/>
        </pc:sldMkLst>
        <pc:spChg chg="mod">
          <ac:chgData name="Florentios Economou" userId="04e0d54a49535943" providerId="LiveId" clId="{91FF223B-38EA-49E9-8AA3-89F99A51BF14}" dt="2023-09-02T08:38:48.545" v="1266" actId="12"/>
          <ac:spMkLst>
            <pc:docMk/>
            <pc:sldMk cId="934431149" sldId="265"/>
            <ac:spMk id="3" creationId="{A89D334B-47E3-43A2-8852-D179E156AD24}"/>
          </ac:spMkLst>
        </pc:spChg>
      </pc:sldChg>
      <pc:sldChg chg="modSp mod">
        <pc:chgData name="Florentios Economou" userId="04e0d54a49535943" providerId="LiveId" clId="{91FF223B-38EA-49E9-8AA3-89F99A51BF14}" dt="2023-09-02T08:36:36.873" v="1205" actId="20577"/>
        <pc:sldMkLst>
          <pc:docMk/>
          <pc:sldMk cId="2753187670" sldId="266"/>
        </pc:sldMkLst>
        <pc:spChg chg="mod">
          <ac:chgData name="Florentios Economou" userId="04e0d54a49535943" providerId="LiveId" clId="{91FF223B-38EA-49E9-8AA3-89F99A51BF14}" dt="2023-09-02T08:36:36.873" v="1205" actId="20577"/>
          <ac:spMkLst>
            <pc:docMk/>
            <pc:sldMk cId="2753187670" sldId="266"/>
            <ac:spMk id="3" creationId="{74EA7EF0-B1A4-422E-9480-B5F4500292D3}"/>
          </ac:spMkLst>
        </pc:spChg>
      </pc:sldChg>
      <pc:sldChg chg="modSp del mod">
        <pc:chgData name="Florentios Economou" userId="04e0d54a49535943" providerId="LiveId" clId="{91FF223B-38EA-49E9-8AA3-89F99A51BF14}" dt="2023-09-02T08:41:10.768" v="1345" actId="47"/>
        <pc:sldMkLst>
          <pc:docMk/>
          <pc:sldMk cId="227323717" sldId="267"/>
        </pc:sldMkLst>
        <pc:spChg chg="mod">
          <ac:chgData name="Florentios Economou" userId="04e0d54a49535943" providerId="LiveId" clId="{91FF223B-38EA-49E9-8AA3-89F99A51BF14}" dt="2023-09-02T08:40:31.743" v="1300" actId="21"/>
          <ac:spMkLst>
            <pc:docMk/>
            <pc:sldMk cId="227323717" sldId="267"/>
            <ac:spMk id="3" creationId="{89DD5231-532C-4AA7-83DF-63854AAAB58C}"/>
          </ac:spMkLst>
        </pc:spChg>
      </pc:sldChg>
      <pc:sldChg chg="modSp mod">
        <pc:chgData name="Florentios Economou" userId="04e0d54a49535943" providerId="LiveId" clId="{91FF223B-38EA-49E9-8AA3-89F99A51BF14}" dt="2023-09-02T08:36:45.454" v="1207" actId="27636"/>
        <pc:sldMkLst>
          <pc:docMk/>
          <pc:sldMk cId="426338500" sldId="270"/>
        </pc:sldMkLst>
        <pc:spChg chg="mod">
          <ac:chgData name="Florentios Economou" userId="04e0d54a49535943" providerId="LiveId" clId="{91FF223B-38EA-49E9-8AA3-89F99A51BF14}" dt="2023-09-02T08:36:45.454" v="1207" actId="27636"/>
          <ac:spMkLst>
            <pc:docMk/>
            <pc:sldMk cId="426338500" sldId="270"/>
            <ac:spMk id="3" creationId="{949D7CED-2812-49BE-8E4D-602D5841DB70}"/>
          </ac:spMkLst>
        </pc:spChg>
      </pc:sldChg>
      <pc:sldChg chg="modSp new mod">
        <pc:chgData name="Florentios Economou" userId="04e0d54a49535943" providerId="LiveId" clId="{91FF223B-38EA-49E9-8AA3-89F99A51BF14}" dt="2023-09-02T07:56:19.629" v="490" actId="113"/>
        <pc:sldMkLst>
          <pc:docMk/>
          <pc:sldMk cId="257710405" sldId="280"/>
        </pc:sldMkLst>
        <pc:spChg chg="mod">
          <ac:chgData name="Florentios Economou" userId="04e0d54a49535943" providerId="LiveId" clId="{91FF223B-38EA-49E9-8AA3-89F99A51BF14}" dt="2023-09-02T07:53:05.954" v="334" actId="20577"/>
          <ac:spMkLst>
            <pc:docMk/>
            <pc:sldMk cId="257710405" sldId="280"/>
            <ac:spMk id="2" creationId="{9E97C91D-5083-43FF-8920-FFC01308157A}"/>
          </ac:spMkLst>
        </pc:spChg>
        <pc:spChg chg="mod">
          <ac:chgData name="Florentios Economou" userId="04e0d54a49535943" providerId="LiveId" clId="{91FF223B-38EA-49E9-8AA3-89F99A51BF14}" dt="2023-09-02T07:56:19.629" v="490" actId="113"/>
          <ac:spMkLst>
            <pc:docMk/>
            <pc:sldMk cId="257710405" sldId="280"/>
            <ac:spMk id="3" creationId="{18FCC4ED-C293-42A9-A2F2-3EC3DF9EC4BC}"/>
          </ac:spMkLst>
        </pc:spChg>
      </pc:sldChg>
      <pc:sldChg chg="modSp new mod">
        <pc:chgData name="Florentios Economou" userId="04e0d54a49535943" providerId="LiveId" clId="{91FF223B-38EA-49E9-8AA3-89F99A51BF14}" dt="2023-09-02T07:43:39.523" v="53" actId="20577"/>
        <pc:sldMkLst>
          <pc:docMk/>
          <pc:sldMk cId="2282409807" sldId="281"/>
        </pc:sldMkLst>
        <pc:spChg chg="mod">
          <ac:chgData name="Florentios Economou" userId="04e0d54a49535943" providerId="LiveId" clId="{91FF223B-38EA-49E9-8AA3-89F99A51BF14}" dt="2023-09-02T07:42:37.136" v="14" actId="404"/>
          <ac:spMkLst>
            <pc:docMk/>
            <pc:sldMk cId="2282409807" sldId="281"/>
            <ac:spMk id="2" creationId="{B99D051C-F776-444B-AC0D-7F7F7E5DDB70}"/>
          </ac:spMkLst>
        </pc:spChg>
        <pc:spChg chg="mod">
          <ac:chgData name="Florentios Economou" userId="04e0d54a49535943" providerId="LiveId" clId="{91FF223B-38EA-49E9-8AA3-89F99A51BF14}" dt="2023-09-02T07:43:39.523" v="53" actId="20577"/>
          <ac:spMkLst>
            <pc:docMk/>
            <pc:sldMk cId="2282409807" sldId="281"/>
            <ac:spMk id="3" creationId="{FCBE53CC-354D-4D2C-B23C-E2145AE4D1F6}"/>
          </ac:spMkLst>
        </pc:spChg>
      </pc:sldChg>
      <pc:sldChg chg="modSp new mod modNotesTx">
        <pc:chgData name="Florentios Economou" userId="04e0d54a49535943" providerId="LiveId" clId="{91FF223B-38EA-49E9-8AA3-89F99A51BF14}" dt="2023-09-02T07:52:11.780" v="323" actId="20577"/>
        <pc:sldMkLst>
          <pc:docMk/>
          <pc:sldMk cId="1003313047" sldId="282"/>
        </pc:sldMkLst>
        <pc:spChg chg="mod">
          <ac:chgData name="Florentios Economou" userId="04e0d54a49535943" providerId="LiveId" clId="{91FF223B-38EA-49E9-8AA3-89F99A51BF14}" dt="2023-09-02T07:45:58.345" v="117" actId="20577"/>
          <ac:spMkLst>
            <pc:docMk/>
            <pc:sldMk cId="1003313047" sldId="282"/>
            <ac:spMk id="2" creationId="{47A029BC-02C1-400D-A383-F5FB7FF76BA5}"/>
          </ac:spMkLst>
        </pc:spChg>
        <pc:spChg chg="mod">
          <ac:chgData name="Florentios Economou" userId="04e0d54a49535943" providerId="LiveId" clId="{91FF223B-38EA-49E9-8AA3-89F99A51BF14}" dt="2023-09-02T07:52:07.564" v="322" actId="20577"/>
          <ac:spMkLst>
            <pc:docMk/>
            <pc:sldMk cId="1003313047" sldId="282"/>
            <ac:spMk id="3" creationId="{35F0BC5A-4DEC-461D-A328-5D145F69EEE6}"/>
          </ac:spMkLst>
        </pc:spChg>
      </pc:sldChg>
      <pc:sldChg chg="addSp delSp modSp new mod ord modNotesTx">
        <pc:chgData name="Florentios Economou" userId="04e0d54a49535943" providerId="LiveId" clId="{91FF223B-38EA-49E9-8AA3-89F99A51BF14}" dt="2023-09-02T08:17:49.911" v="768"/>
        <pc:sldMkLst>
          <pc:docMk/>
          <pc:sldMk cId="18611603" sldId="283"/>
        </pc:sldMkLst>
        <pc:spChg chg="mod">
          <ac:chgData name="Florentios Economou" userId="04e0d54a49535943" providerId="LiveId" clId="{91FF223B-38EA-49E9-8AA3-89F99A51BF14}" dt="2023-09-02T08:15:38.858" v="741" actId="20577"/>
          <ac:spMkLst>
            <pc:docMk/>
            <pc:sldMk cId="18611603" sldId="283"/>
            <ac:spMk id="2" creationId="{BE233A19-B115-4FD0-B6E5-DB0887ADD9AF}"/>
          </ac:spMkLst>
        </pc:spChg>
        <pc:spChg chg="del">
          <ac:chgData name="Florentios Economou" userId="04e0d54a49535943" providerId="LiveId" clId="{91FF223B-38EA-49E9-8AA3-89F99A51BF14}" dt="2023-09-02T07:58:48.359" v="492" actId="478"/>
          <ac:spMkLst>
            <pc:docMk/>
            <pc:sldMk cId="18611603" sldId="283"/>
            <ac:spMk id="3" creationId="{FC28C464-37CF-4771-96FA-C1FA91D33254}"/>
          </ac:spMkLst>
        </pc:spChg>
        <pc:spChg chg="add mod">
          <ac:chgData name="Florentios Economou" userId="04e0d54a49535943" providerId="LiveId" clId="{91FF223B-38EA-49E9-8AA3-89F99A51BF14}" dt="2023-09-02T08:16:40.124" v="763" actId="1076"/>
          <ac:spMkLst>
            <pc:docMk/>
            <pc:sldMk cId="18611603" sldId="283"/>
            <ac:spMk id="6" creationId="{1C86827D-42D4-46A0-B623-0BDF82187EFE}"/>
          </ac:spMkLst>
        </pc:spChg>
        <pc:picChg chg="add mod">
          <ac:chgData name="Florentios Economou" userId="04e0d54a49535943" providerId="LiveId" clId="{91FF223B-38EA-49E9-8AA3-89F99A51BF14}" dt="2023-09-02T07:58:54.855" v="495" actId="1076"/>
          <ac:picMkLst>
            <pc:docMk/>
            <pc:sldMk cId="18611603" sldId="283"/>
            <ac:picMk id="5" creationId="{85A37264-953F-4E79-8175-D28FBFEE6584}"/>
          </ac:picMkLst>
        </pc:picChg>
      </pc:sldChg>
      <pc:sldChg chg="addSp delSp modSp new mod">
        <pc:chgData name="Florentios Economou" userId="04e0d54a49535943" providerId="LiveId" clId="{91FF223B-38EA-49E9-8AA3-89F99A51BF14}" dt="2023-09-02T08:20:42.878" v="840" actId="20577"/>
        <pc:sldMkLst>
          <pc:docMk/>
          <pc:sldMk cId="2595477669" sldId="284"/>
        </pc:sldMkLst>
        <pc:spChg chg="mod">
          <ac:chgData name="Florentios Economou" userId="04e0d54a49535943" providerId="LiveId" clId="{91FF223B-38EA-49E9-8AA3-89F99A51BF14}" dt="2023-09-02T08:00:26.172" v="570" actId="20577"/>
          <ac:spMkLst>
            <pc:docMk/>
            <pc:sldMk cId="2595477669" sldId="284"/>
            <ac:spMk id="2" creationId="{22869A92-B655-4816-B2E0-3B961A05EB3C}"/>
          </ac:spMkLst>
        </pc:spChg>
        <pc:spChg chg="del">
          <ac:chgData name="Florentios Economou" userId="04e0d54a49535943" providerId="LiveId" clId="{91FF223B-38EA-49E9-8AA3-89F99A51BF14}" dt="2023-09-02T08:00:12.204" v="523" actId="22"/>
          <ac:spMkLst>
            <pc:docMk/>
            <pc:sldMk cId="2595477669" sldId="284"/>
            <ac:spMk id="3" creationId="{273C285B-1401-4E57-83D2-EE8DE9CD98BD}"/>
          </ac:spMkLst>
        </pc:spChg>
        <pc:spChg chg="add mod">
          <ac:chgData name="Florentios Economou" userId="04e0d54a49535943" providerId="LiveId" clId="{91FF223B-38EA-49E9-8AA3-89F99A51BF14}" dt="2023-09-02T08:20:42.878" v="840" actId="20577"/>
          <ac:spMkLst>
            <pc:docMk/>
            <pc:sldMk cId="2595477669" sldId="284"/>
            <ac:spMk id="6" creationId="{6B93F6B7-E056-4604-927B-0104B3A1A41A}"/>
          </ac:spMkLst>
        </pc:spChg>
        <pc:picChg chg="add mod ord">
          <ac:chgData name="Florentios Economou" userId="04e0d54a49535943" providerId="LiveId" clId="{91FF223B-38EA-49E9-8AA3-89F99A51BF14}" dt="2023-09-02T08:00:29.384" v="571" actId="1076"/>
          <ac:picMkLst>
            <pc:docMk/>
            <pc:sldMk cId="2595477669" sldId="284"/>
            <ac:picMk id="5" creationId="{36E15875-EFD9-46A9-89E4-961090FBC971}"/>
          </ac:picMkLst>
        </pc:picChg>
      </pc:sldChg>
      <pc:sldChg chg="modSp new mod modNotesTx">
        <pc:chgData name="Florentios Economou" userId="04e0d54a49535943" providerId="LiveId" clId="{91FF223B-38EA-49E9-8AA3-89F99A51BF14}" dt="2023-09-02T08:26:14.163" v="1008" actId="27636"/>
        <pc:sldMkLst>
          <pc:docMk/>
          <pc:sldMk cId="116568076" sldId="285"/>
        </pc:sldMkLst>
        <pc:spChg chg="mod">
          <ac:chgData name="Florentios Economou" userId="04e0d54a49535943" providerId="LiveId" clId="{91FF223B-38EA-49E9-8AA3-89F99A51BF14}" dt="2023-09-02T08:20:50.094" v="850" actId="20577"/>
          <ac:spMkLst>
            <pc:docMk/>
            <pc:sldMk cId="116568076" sldId="285"/>
            <ac:spMk id="2" creationId="{188DC7DD-4EA4-46BF-8C22-50FC31B79CBC}"/>
          </ac:spMkLst>
        </pc:spChg>
        <pc:spChg chg="mod">
          <ac:chgData name="Florentios Economou" userId="04e0d54a49535943" providerId="LiveId" clId="{91FF223B-38EA-49E9-8AA3-89F99A51BF14}" dt="2023-09-02T08:26:14.163" v="1008" actId="27636"/>
          <ac:spMkLst>
            <pc:docMk/>
            <pc:sldMk cId="116568076" sldId="285"/>
            <ac:spMk id="3" creationId="{A9E0DB26-D538-42FB-9158-0DA2D3E72510}"/>
          </ac:spMkLst>
        </pc:spChg>
      </pc:sldChg>
      <pc:sldChg chg="addSp delSp modSp new mod modNotesTx">
        <pc:chgData name="Florentios Economou" userId="04e0d54a49535943" providerId="LiveId" clId="{91FF223B-38EA-49E9-8AA3-89F99A51BF14}" dt="2023-09-02T08:37:54.579" v="1263" actId="20577"/>
        <pc:sldMkLst>
          <pc:docMk/>
          <pc:sldMk cId="2945638920" sldId="286"/>
        </pc:sldMkLst>
        <pc:spChg chg="mod">
          <ac:chgData name="Florentios Economou" userId="04e0d54a49535943" providerId="LiveId" clId="{91FF223B-38EA-49E9-8AA3-89F99A51BF14}" dt="2023-09-02T08:36:12.076" v="1198"/>
          <ac:spMkLst>
            <pc:docMk/>
            <pc:sldMk cId="2945638920" sldId="286"/>
            <ac:spMk id="2" creationId="{803E2D84-4763-4FB5-AE58-4F70304CFD84}"/>
          </ac:spMkLst>
        </pc:spChg>
        <pc:spChg chg="del">
          <ac:chgData name="Florentios Economou" userId="04e0d54a49535943" providerId="LiveId" clId="{91FF223B-38EA-49E9-8AA3-89F99A51BF14}" dt="2023-09-02T08:27:09.214" v="1010" actId="3680"/>
          <ac:spMkLst>
            <pc:docMk/>
            <pc:sldMk cId="2945638920" sldId="286"/>
            <ac:spMk id="3" creationId="{07BBA853-25DF-425E-A49D-32EE9E9BE8A0}"/>
          </ac:spMkLst>
        </pc:spChg>
        <pc:graphicFrameChg chg="add mod ord modGraphic">
          <ac:chgData name="Florentios Economou" userId="04e0d54a49535943" providerId="LiveId" clId="{91FF223B-38EA-49E9-8AA3-89F99A51BF14}" dt="2023-09-02T08:37:51.703" v="1262" actId="20577"/>
          <ac:graphicFrameMkLst>
            <pc:docMk/>
            <pc:sldMk cId="2945638920" sldId="286"/>
            <ac:graphicFrameMk id="4" creationId="{B1585FF5-3F0A-42C2-971F-EA64C778B749}"/>
          </ac:graphicFrameMkLst>
        </pc:graphicFrameChg>
      </pc:sldChg>
    </pc:docChg>
  </pc:docChgLst>
  <pc:docChgLst>
    <pc:chgData name="Florentios Economou" userId="04e0d54a49535943" providerId="LiveId" clId="{10E7D5EE-8DC3-4D40-A8CD-9553C6C62412}"/>
    <pc:docChg chg="undo redo custSel modSld">
      <pc:chgData name="Florentios Economou" userId="04e0d54a49535943" providerId="LiveId" clId="{10E7D5EE-8DC3-4D40-A8CD-9553C6C62412}" dt="2023-09-03T03:06:42.316" v="2292" actId="20577"/>
      <pc:docMkLst>
        <pc:docMk/>
      </pc:docMkLst>
      <pc:sldChg chg="modSp mod">
        <pc:chgData name="Florentios Economou" userId="04e0d54a49535943" providerId="LiveId" clId="{10E7D5EE-8DC3-4D40-A8CD-9553C6C62412}" dt="2023-09-02T10:48:34.296" v="26" actId="20577"/>
        <pc:sldMkLst>
          <pc:docMk/>
          <pc:sldMk cId="436235816" sldId="256"/>
        </pc:sldMkLst>
        <pc:spChg chg="mod">
          <ac:chgData name="Florentios Economou" userId="04e0d54a49535943" providerId="LiveId" clId="{10E7D5EE-8DC3-4D40-A8CD-9553C6C62412}" dt="2023-09-02T10:48:34.296" v="26" actId="20577"/>
          <ac:spMkLst>
            <pc:docMk/>
            <pc:sldMk cId="436235816" sldId="256"/>
            <ac:spMk id="12" creationId="{28086B80-77B2-0841-877D-3518C0014567}"/>
          </ac:spMkLst>
        </pc:spChg>
      </pc:sldChg>
      <pc:sldChg chg="modSp mod">
        <pc:chgData name="Florentios Economou" userId="04e0d54a49535943" providerId="LiveId" clId="{10E7D5EE-8DC3-4D40-A8CD-9553C6C62412}" dt="2023-09-02T10:54:27.273" v="150" actId="20577"/>
        <pc:sldMkLst>
          <pc:docMk/>
          <pc:sldMk cId="1803875842" sldId="259"/>
        </pc:sldMkLst>
        <pc:spChg chg="mod">
          <ac:chgData name="Florentios Economou" userId="04e0d54a49535943" providerId="LiveId" clId="{10E7D5EE-8DC3-4D40-A8CD-9553C6C62412}" dt="2023-09-02T10:49:07.532" v="41" actId="20577"/>
          <ac:spMkLst>
            <pc:docMk/>
            <pc:sldMk cId="1803875842" sldId="259"/>
            <ac:spMk id="2" creationId="{51B22486-E294-DFB3-854E-3FFEF2245670}"/>
          </ac:spMkLst>
        </pc:spChg>
        <pc:spChg chg="mod">
          <ac:chgData name="Florentios Economou" userId="04e0d54a49535943" providerId="LiveId" clId="{10E7D5EE-8DC3-4D40-A8CD-9553C6C62412}" dt="2023-09-02T10:52:21.603" v="93" actId="113"/>
          <ac:spMkLst>
            <pc:docMk/>
            <pc:sldMk cId="1803875842" sldId="259"/>
            <ac:spMk id="3" creationId="{B4CF2567-95D1-829E-F5B7-AC34EA223A75}"/>
          </ac:spMkLst>
        </pc:spChg>
        <pc:graphicFrameChg chg="mod">
          <ac:chgData name="Florentios Economou" userId="04e0d54a49535943" providerId="LiveId" clId="{10E7D5EE-8DC3-4D40-A8CD-9553C6C62412}" dt="2023-09-02T10:54:27.273" v="150" actId="20577"/>
          <ac:graphicFrameMkLst>
            <pc:docMk/>
            <pc:sldMk cId="1803875842" sldId="259"/>
            <ac:graphicFrameMk id="4" creationId="{4E2ACD2D-C205-4D7B-84B6-7659C1B130BC}"/>
          </ac:graphicFrameMkLst>
        </pc:graphicFrameChg>
      </pc:sldChg>
      <pc:sldChg chg="addSp delSp modSp mod">
        <pc:chgData name="Florentios Economou" userId="04e0d54a49535943" providerId="LiveId" clId="{10E7D5EE-8DC3-4D40-A8CD-9553C6C62412}" dt="2023-09-02T10:59:17.888" v="518" actId="20577"/>
        <pc:sldMkLst>
          <pc:docMk/>
          <pc:sldMk cId="645465423" sldId="260"/>
        </pc:sldMkLst>
        <pc:spChg chg="mod">
          <ac:chgData name="Florentios Economou" userId="04e0d54a49535943" providerId="LiveId" clId="{10E7D5EE-8DC3-4D40-A8CD-9553C6C62412}" dt="2023-09-02T10:55:05.793" v="169" actId="20577"/>
          <ac:spMkLst>
            <pc:docMk/>
            <pc:sldMk cId="645465423" sldId="260"/>
            <ac:spMk id="2" creationId="{60DCF6A9-57DD-35F3-9C2A-729F72DBF30A}"/>
          </ac:spMkLst>
        </pc:spChg>
        <pc:spChg chg="mod">
          <ac:chgData name="Florentios Economou" userId="04e0d54a49535943" providerId="LiveId" clId="{10E7D5EE-8DC3-4D40-A8CD-9553C6C62412}" dt="2023-09-02T10:59:17.888" v="518" actId="20577"/>
          <ac:spMkLst>
            <pc:docMk/>
            <pc:sldMk cId="645465423" sldId="260"/>
            <ac:spMk id="3" creationId="{D20A816B-FC0A-3C9E-1110-28DFF69BBEFF}"/>
          </ac:spMkLst>
        </pc:spChg>
        <pc:spChg chg="add del">
          <ac:chgData name="Florentios Economou" userId="04e0d54a49535943" providerId="LiveId" clId="{10E7D5EE-8DC3-4D40-A8CD-9553C6C62412}" dt="2023-09-02T10:55:20.738" v="171"/>
          <ac:spMkLst>
            <pc:docMk/>
            <pc:sldMk cId="645465423" sldId="260"/>
            <ac:spMk id="4" creationId="{0D4F206E-6088-4F63-8AEF-DF1F329ED985}"/>
          </ac:spMkLst>
        </pc:spChg>
        <pc:picChg chg="mod">
          <ac:chgData name="Florentios Economou" userId="04e0d54a49535943" providerId="LiveId" clId="{10E7D5EE-8DC3-4D40-A8CD-9553C6C62412}" dt="2023-09-02T10:58:37.223" v="382" actId="1076"/>
          <ac:picMkLst>
            <pc:docMk/>
            <pc:sldMk cId="645465423" sldId="260"/>
            <ac:picMk id="5" creationId="{0B1AFE18-22C1-4449-BC43-3D2935001671}"/>
          </ac:picMkLst>
        </pc:picChg>
      </pc:sldChg>
      <pc:sldChg chg="addSp delSp modSp mod">
        <pc:chgData name="Florentios Economou" userId="04e0d54a49535943" providerId="LiveId" clId="{10E7D5EE-8DC3-4D40-A8CD-9553C6C62412}" dt="2023-09-02T11:03:26.523" v="538" actId="20577"/>
        <pc:sldMkLst>
          <pc:docMk/>
          <pc:sldMk cId="939914858" sldId="261"/>
        </pc:sldMkLst>
        <pc:spChg chg="mod">
          <ac:chgData name="Florentios Economou" userId="04e0d54a49535943" providerId="LiveId" clId="{10E7D5EE-8DC3-4D40-A8CD-9553C6C62412}" dt="2023-09-02T11:02:53.303" v="530" actId="404"/>
          <ac:spMkLst>
            <pc:docMk/>
            <pc:sldMk cId="939914858" sldId="261"/>
            <ac:spMk id="2" creationId="{266C748B-B327-84D5-3B83-E127D98CFA03}"/>
          </ac:spMkLst>
        </pc:spChg>
        <pc:spChg chg="add del">
          <ac:chgData name="Florentios Economou" userId="04e0d54a49535943" providerId="LiveId" clId="{10E7D5EE-8DC3-4D40-A8CD-9553C6C62412}" dt="2023-09-02T11:02:35.053" v="520"/>
          <ac:spMkLst>
            <pc:docMk/>
            <pc:sldMk cId="939914858" sldId="261"/>
            <ac:spMk id="3" creationId="{385DA7BE-1B67-48EE-84EF-0B1650CCB4E7}"/>
          </ac:spMkLst>
        </pc:spChg>
        <pc:spChg chg="add del">
          <ac:chgData name="Florentios Economou" userId="04e0d54a49535943" providerId="LiveId" clId="{10E7D5EE-8DC3-4D40-A8CD-9553C6C62412}" dt="2023-09-02T11:03:08.893" v="533"/>
          <ac:spMkLst>
            <pc:docMk/>
            <pc:sldMk cId="939914858" sldId="261"/>
            <ac:spMk id="4" creationId="{EE12B0EE-E02B-4446-A057-B9CEC1DA55FC}"/>
          </ac:spMkLst>
        </pc:spChg>
        <pc:spChg chg="mod">
          <ac:chgData name="Florentios Economou" userId="04e0d54a49535943" providerId="LiveId" clId="{10E7D5EE-8DC3-4D40-A8CD-9553C6C62412}" dt="2023-09-02T11:03:26.523" v="538" actId="20577"/>
          <ac:spMkLst>
            <pc:docMk/>
            <pc:sldMk cId="939914858" sldId="261"/>
            <ac:spMk id="6" creationId="{F218A6EB-E886-44CE-AED4-74FA7A3D89DC}"/>
          </ac:spMkLst>
        </pc:spChg>
      </pc:sldChg>
      <pc:sldChg chg="modSp mod">
        <pc:chgData name="Florentios Economou" userId="04e0d54a49535943" providerId="LiveId" clId="{10E7D5EE-8DC3-4D40-A8CD-9553C6C62412}" dt="2023-09-02T11:09:48.830" v="656" actId="20577"/>
        <pc:sldMkLst>
          <pc:docMk/>
          <pc:sldMk cId="1184337319" sldId="263"/>
        </pc:sldMkLst>
        <pc:spChg chg="mod">
          <ac:chgData name="Florentios Economou" userId="04e0d54a49535943" providerId="LiveId" clId="{10E7D5EE-8DC3-4D40-A8CD-9553C6C62412}" dt="2023-09-02T11:04:53.278" v="546" actId="20577"/>
          <ac:spMkLst>
            <pc:docMk/>
            <pc:sldMk cId="1184337319" sldId="263"/>
            <ac:spMk id="2" creationId="{BE8F594C-F236-4EF1-AFB4-ED2F10223B9E}"/>
          </ac:spMkLst>
        </pc:spChg>
        <pc:spChg chg="mod">
          <ac:chgData name="Florentios Economou" userId="04e0d54a49535943" providerId="LiveId" clId="{10E7D5EE-8DC3-4D40-A8CD-9553C6C62412}" dt="2023-09-02T11:05:29.693" v="553" actId="20577"/>
          <ac:spMkLst>
            <pc:docMk/>
            <pc:sldMk cId="1184337319" sldId="263"/>
            <ac:spMk id="3" creationId="{1E3C41EE-1356-4BA0-8BB1-738FA8313B86}"/>
          </ac:spMkLst>
        </pc:spChg>
        <pc:spChg chg="mod">
          <ac:chgData name="Florentios Economou" userId="04e0d54a49535943" providerId="LiveId" clId="{10E7D5EE-8DC3-4D40-A8CD-9553C6C62412}" dt="2023-09-02T11:09:48.830" v="656" actId="20577"/>
          <ac:spMkLst>
            <pc:docMk/>
            <pc:sldMk cId="1184337319" sldId="263"/>
            <ac:spMk id="4" creationId="{0D4DBCC0-92EB-4D81-878D-EF493C06E781}"/>
          </ac:spMkLst>
        </pc:spChg>
      </pc:sldChg>
      <pc:sldChg chg="modSp mod">
        <pc:chgData name="Florentios Economou" userId="04e0d54a49535943" providerId="LiveId" clId="{10E7D5EE-8DC3-4D40-A8CD-9553C6C62412}" dt="2023-09-02T11:19:11.687" v="919" actId="27636"/>
        <pc:sldMkLst>
          <pc:docMk/>
          <pc:sldMk cId="2530729353" sldId="264"/>
        </pc:sldMkLst>
        <pc:spChg chg="mod">
          <ac:chgData name="Florentios Economou" userId="04e0d54a49535943" providerId="LiveId" clId="{10E7D5EE-8DC3-4D40-A8CD-9553C6C62412}" dt="2023-09-02T11:13:42.267" v="729"/>
          <ac:spMkLst>
            <pc:docMk/>
            <pc:sldMk cId="2530729353" sldId="264"/>
            <ac:spMk id="2" creationId="{80CF9765-6F7D-4DD6-8D62-7B42F87B9159}"/>
          </ac:spMkLst>
        </pc:spChg>
        <pc:spChg chg="mod">
          <ac:chgData name="Florentios Economou" userId="04e0d54a49535943" providerId="LiveId" clId="{10E7D5EE-8DC3-4D40-A8CD-9553C6C62412}" dt="2023-09-02T11:19:11.687" v="919" actId="27636"/>
          <ac:spMkLst>
            <pc:docMk/>
            <pc:sldMk cId="2530729353" sldId="264"/>
            <ac:spMk id="3" creationId="{89DD5231-532C-4AA7-83DF-63854AAAB58C}"/>
          </ac:spMkLst>
        </pc:spChg>
      </pc:sldChg>
      <pc:sldChg chg="modSp mod">
        <pc:chgData name="Florentios Economou" userId="04e0d54a49535943" providerId="LiveId" clId="{10E7D5EE-8DC3-4D40-A8CD-9553C6C62412}" dt="2023-09-02T11:22:11.097" v="1028" actId="20577"/>
        <pc:sldMkLst>
          <pc:docMk/>
          <pc:sldMk cId="934431149" sldId="265"/>
        </pc:sldMkLst>
        <pc:spChg chg="mod">
          <ac:chgData name="Florentios Economou" userId="04e0d54a49535943" providerId="LiveId" clId="{10E7D5EE-8DC3-4D40-A8CD-9553C6C62412}" dt="2023-09-02T11:13:49.222" v="731" actId="404"/>
          <ac:spMkLst>
            <pc:docMk/>
            <pc:sldMk cId="934431149" sldId="265"/>
            <ac:spMk id="2" creationId="{6D9181EE-64E7-439A-9FE6-009026F4F971}"/>
          </ac:spMkLst>
        </pc:spChg>
        <pc:spChg chg="mod">
          <ac:chgData name="Florentios Economou" userId="04e0d54a49535943" providerId="LiveId" clId="{10E7D5EE-8DC3-4D40-A8CD-9553C6C62412}" dt="2023-09-02T11:22:11.097" v="1028" actId="20577"/>
          <ac:spMkLst>
            <pc:docMk/>
            <pc:sldMk cId="934431149" sldId="265"/>
            <ac:spMk id="3" creationId="{A89D334B-47E3-43A2-8852-D179E156AD24}"/>
          </ac:spMkLst>
        </pc:spChg>
      </pc:sldChg>
      <pc:sldChg chg="modSp mod">
        <pc:chgData name="Florentios Economou" userId="04e0d54a49535943" providerId="LiveId" clId="{10E7D5EE-8DC3-4D40-A8CD-9553C6C62412}" dt="2023-09-02T11:26:25.502" v="1246" actId="27636"/>
        <pc:sldMkLst>
          <pc:docMk/>
          <pc:sldMk cId="2753187670" sldId="266"/>
        </pc:sldMkLst>
        <pc:spChg chg="mod">
          <ac:chgData name="Florentios Economou" userId="04e0d54a49535943" providerId="LiveId" clId="{10E7D5EE-8DC3-4D40-A8CD-9553C6C62412}" dt="2023-09-02T11:23:14.695" v="1060" actId="403"/>
          <ac:spMkLst>
            <pc:docMk/>
            <pc:sldMk cId="2753187670" sldId="266"/>
            <ac:spMk id="2" creationId="{A1367894-54C2-4D71-97CD-24D5C1422CE7}"/>
          </ac:spMkLst>
        </pc:spChg>
        <pc:spChg chg="mod">
          <ac:chgData name="Florentios Economou" userId="04e0d54a49535943" providerId="LiveId" clId="{10E7D5EE-8DC3-4D40-A8CD-9553C6C62412}" dt="2023-09-02T11:26:25.502" v="1246" actId="27636"/>
          <ac:spMkLst>
            <pc:docMk/>
            <pc:sldMk cId="2753187670" sldId="266"/>
            <ac:spMk id="3" creationId="{74EA7EF0-B1A4-422E-9480-B5F4500292D3}"/>
          </ac:spMkLst>
        </pc:spChg>
      </pc:sldChg>
      <pc:sldChg chg="addSp delSp modSp mod">
        <pc:chgData name="Florentios Economou" userId="04e0d54a49535943" providerId="LiveId" clId="{10E7D5EE-8DC3-4D40-A8CD-9553C6C62412}" dt="2023-09-02T11:33:08.860" v="1497" actId="27636"/>
        <pc:sldMkLst>
          <pc:docMk/>
          <pc:sldMk cId="426338500" sldId="270"/>
        </pc:sldMkLst>
        <pc:spChg chg="mod">
          <ac:chgData name="Florentios Economou" userId="04e0d54a49535943" providerId="LiveId" clId="{10E7D5EE-8DC3-4D40-A8CD-9553C6C62412}" dt="2023-09-02T11:14:02.618" v="735" actId="404"/>
          <ac:spMkLst>
            <pc:docMk/>
            <pc:sldMk cId="426338500" sldId="270"/>
            <ac:spMk id="2" creationId="{42BA8069-C662-4516-BAA1-502DDCBCFE92}"/>
          </ac:spMkLst>
        </pc:spChg>
        <pc:spChg chg="mod">
          <ac:chgData name="Florentios Economou" userId="04e0d54a49535943" providerId="LiveId" clId="{10E7D5EE-8DC3-4D40-A8CD-9553C6C62412}" dt="2023-09-02T11:33:08.860" v="1497" actId="27636"/>
          <ac:spMkLst>
            <pc:docMk/>
            <pc:sldMk cId="426338500" sldId="270"/>
            <ac:spMk id="3" creationId="{949D7CED-2812-49BE-8E4D-602D5841DB70}"/>
          </ac:spMkLst>
        </pc:spChg>
        <pc:spChg chg="add del">
          <ac:chgData name="Florentios Economou" userId="04e0d54a49535943" providerId="LiveId" clId="{10E7D5EE-8DC3-4D40-A8CD-9553C6C62412}" dt="2023-09-02T11:30:43.465" v="1384"/>
          <ac:spMkLst>
            <pc:docMk/>
            <pc:sldMk cId="426338500" sldId="270"/>
            <ac:spMk id="4" creationId="{153BCC42-E31B-4022-AF07-35EC84C295C8}"/>
          </ac:spMkLst>
        </pc:spChg>
      </pc:sldChg>
      <pc:sldChg chg="modSp mod">
        <pc:chgData name="Florentios Economou" userId="04e0d54a49535943" providerId="LiveId" clId="{10E7D5EE-8DC3-4D40-A8CD-9553C6C62412}" dt="2023-09-02T21:54:03.825" v="1758" actId="27636"/>
        <pc:sldMkLst>
          <pc:docMk/>
          <pc:sldMk cId="3535994710" sldId="271"/>
        </pc:sldMkLst>
        <pc:spChg chg="mod">
          <ac:chgData name="Florentios Economou" userId="04e0d54a49535943" providerId="LiveId" clId="{10E7D5EE-8DC3-4D40-A8CD-9553C6C62412}" dt="2023-09-02T21:46:56.182" v="1616" actId="20577"/>
          <ac:spMkLst>
            <pc:docMk/>
            <pc:sldMk cId="3535994710" sldId="271"/>
            <ac:spMk id="2" creationId="{B883F810-22D7-4D7D-BAFA-B9464DB29AC5}"/>
          </ac:spMkLst>
        </pc:spChg>
        <pc:spChg chg="mod">
          <ac:chgData name="Florentios Economou" userId="04e0d54a49535943" providerId="LiveId" clId="{10E7D5EE-8DC3-4D40-A8CD-9553C6C62412}" dt="2023-09-02T21:54:03.825" v="1758" actId="27636"/>
          <ac:spMkLst>
            <pc:docMk/>
            <pc:sldMk cId="3535994710" sldId="271"/>
            <ac:spMk id="3" creationId="{3A3AB674-21BC-4AAE-A8A1-2CE88775F69F}"/>
          </ac:spMkLst>
        </pc:spChg>
      </pc:sldChg>
      <pc:sldChg chg="modSp mod">
        <pc:chgData name="Florentios Economou" userId="04e0d54a49535943" providerId="LiveId" clId="{10E7D5EE-8DC3-4D40-A8CD-9553C6C62412}" dt="2023-09-02T21:58:40.031" v="1874" actId="20577"/>
        <pc:sldMkLst>
          <pc:docMk/>
          <pc:sldMk cId="3516849030" sldId="273"/>
        </pc:sldMkLst>
        <pc:spChg chg="mod">
          <ac:chgData name="Florentios Economou" userId="04e0d54a49535943" providerId="LiveId" clId="{10E7D5EE-8DC3-4D40-A8CD-9553C6C62412}" dt="2023-09-02T21:49:32.719" v="1690" actId="20577"/>
          <ac:spMkLst>
            <pc:docMk/>
            <pc:sldMk cId="3516849030" sldId="273"/>
            <ac:spMk id="2" creationId="{E60532D1-4F93-4081-96EC-77403D76375E}"/>
          </ac:spMkLst>
        </pc:spChg>
        <pc:spChg chg="mod">
          <ac:chgData name="Florentios Economou" userId="04e0d54a49535943" providerId="LiveId" clId="{10E7D5EE-8DC3-4D40-A8CD-9553C6C62412}" dt="2023-09-02T21:58:40.031" v="1874" actId="20577"/>
          <ac:spMkLst>
            <pc:docMk/>
            <pc:sldMk cId="3516849030" sldId="273"/>
            <ac:spMk id="3" creationId="{AE42ABF0-F6C7-4C8A-8194-0D7640DF3C91}"/>
          </ac:spMkLst>
        </pc:spChg>
      </pc:sldChg>
      <pc:sldChg chg="modSp mod">
        <pc:chgData name="Florentios Economou" userId="04e0d54a49535943" providerId="LiveId" clId="{10E7D5EE-8DC3-4D40-A8CD-9553C6C62412}" dt="2023-09-02T21:56:02.040" v="1797" actId="1076"/>
        <pc:sldMkLst>
          <pc:docMk/>
          <pc:sldMk cId="3798623058" sldId="274"/>
        </pc:sldMkLst>
        <pc:spChg chg="mod">
          <ac:chgData name="Florentios Economou" userId="04e0d54a49535943" providerId="LiveId" clId="{10E7D5EE-8DC3-4D40-A8CD-9553C6C62412}" dt="2023-09-02T21:54:43.580" v="1764" actId="404"/>
          <ac:spMkLst>
            <pc:docMk/>
            <pc:sldMk cId="3798623058" sldId="274"/>
            <ac:spMk id="2" creationId="{292933A7-4CDB-4D59-9F84-BEE937E470A2}"/>
          </ac:spMkLst>
        </pc:spChg>
        <pc:spChg chg="mod">
          <ac:chgData name="Florentios Economou" userId="04e0d54a49535943" providerId="LiveId" clId="{10E7D5EE-8DC3-4D40-A8CD-9553C6C62412}" dt="2023-09-02T21:56:02.040" v="1797" actId="1076"/>
          <ac:spMkLst>
            <pc:docMk/>
            <pc:sldMk cId="3798623058" sldId="274"/>
            <ac:spMk id="8" creationId="{5237D117-DBD9-494C-BF61-340F04B4F5EA}"/>
          </ac:spMkLst>
        </pc:spChg>
      </pc:sldChg>
      <pc:sldChg chg="modSp mod">
        <pc:chgData name="Florentios Economou" userId="04e0d54a49535943" providerId="LiveId" clId="{10E7D5EE-8DC3-4D40-A8CD-9553C6C62412}" dt="2023-09-02T22:01:07.705" v="1920" actId="20577"/>
        <pc:sldMkLst>
          <pc:docMk/>
          <pc:sldMk cId="3646353594" sldId="275"/>
        </pc:sldMkLst>
        <pc:spChg chg="mod">
          <ac:chgData name="Florentios Economou" userId="04e0d54a49535943" providerId="LiveId" clId="{10E7D5EE-8DC3-4D40-A8CD-9553C6C62412}" dt="2023-09-02T21:56:48.709" v="1813" actId="20577"/>
          <ac:spMkLst>
            <pc:docMk/>
            <pc:sldMk cId="3646353594" sldId="275"/>
            <ac:spMk id="2" creationId="{F11D46C1-5D37-4BAD-AB5E-43771596F41C}"/>
          </ac:spMkLst>
        </pc:spChg>
        <pc:spChg chg="mod">
          <ac:chgData name="Florentios Economou" userId="04e0d54a49535943" providerId="LiveId" clId="{10E7D5EE-8DC3-4D40-A8CD-9553C6C62412}" dt="2023-09-02T22:01:07.705" v="1920" actId="20577"/>
          <ac:spMkLst>
            <pc:docMk/>
            <pc:sldMk cId="3646353594" sldId="275"/>
            <ac:spMk id="6" creationId="{01340D44-AD02-4257-BDF8-67A4B34B92C8}"/>
          </ac:spMkLst>
        </pc:spChg>
      </pc:sldChg>
      <pc:sldChg chg="modSp mod">
        <pc:chgData name="Florentios Economou" userId="04e0d54a49535943" providerId="LiveId" clId="{10E7D5EE-8DC3-4D40-A8CD-9553C6C62412}" dt="2023-09-02T22:03:06.010" v="1964" actId="14100"/>
        <pc:sldMkLst>
          <pc:docMk/>
          <pc:sldMk cId="1093388739" sldId="276"/>
        </pc:sldMkLst>
        <pc:spChg chg="mod">
          <ac:chgData name="Florentios Economou" userId="04e0d54a49535943" providerId="LiveId" clId="{10E7D5EE-8DC3-4D40-A8CD-9553C6C62412}" dt="2023-09-02T22:01:31.941" v="1925" actId="404"/>
          <ac:spMkLst>
            <pc:docMk/>
            <pc:sldMk cId="1093388739" sldId="276"/>
            <ac:spMk id="2" creationId="{53DB27AF-5E26-4784-B27C-14E39C4CA034}"/>
          </ac:spMkLst>
        </pc:spChg>
        <pc:spChg chg="mod">
          <ac:chgData name="Florentios Economou" userId="04e0d54a49535943" providerId="LiveId" clId="{10E7D5EE-8DC3-4D40-A8CD-9553C6C62412}" dt="2023-09-02T22:03:06.010" v="1964" actId="14100"/>
          <ac:spMkLst>
            <pc:docMk/>
            <pc:sldMk cId="1093388739" sldId="276"/>
            <ac:spMk id="6" creationId="{76AED69D-A90C-458A-A0AB-AA9536DC452D}"/>
          </ac:spMkLst>
        </pc:spChg>
      </pc:sldChg>
      <pc:sldChg chg="modSp mod">
        <pc:chgData name="Florentios Economou" userId="04e0d54a49535943" providerId="LiveId" clId="{10E7D5EE-8DC3-4D40-A8CD-9553C6C62412}" dt="2023-09-02T22:04:47.089" v="2033" actId="27636"/>
        <pc:sldMkLst>
          <pc:docMk/>
          <pc:sldMk cId="2949708599" sldId="277"/>
        </pc:sldMkLst>
        <pc:spChg chg="mod">
          <ac:chgData name="Florentios Economou" userId="04e0d54a49535943" providerId="LiveId" clId="{10E7D5EE-8DC3-4D40-A8CD-9553C6C62412}" dt="2023-09-02T22:03:20.549" v="1980" actId="20577"/>
          <ac:spMkLst>
            <pc:docMk/>
            <pc:sldMk cId="2949708599" sldId="277"/>
            <ac:spMk id="2" creationId="{67029C74-EB2B-4EEB-9855-1E26BBCB2241}"/>
          </ac:spMkLst>
        </pc:spChg>
        <pc:spChg chg="mod">
          <ac:chgData name="Florentios Economou" userId="04e0d54a49535943" providerId="LiveId" clId="{10E7D5EE-8DC3-4D40-A8CD-9553C6C62412}" dt="2023-09-02T22:04:47.089" v="2033" actId="27636"/>
          <ac:spMkLst>
            <pc:docMk/>
            <pc:sldMk cId="2949708599" sldId="277"/>
            <ac:spMk id="3" creationId="{45F91AF8-BF0E-4F88-B075-F58DD5518B15}"/>
          </ac:spMkLst>
        </pc:spChg>
      </pc:sldChg>
      <pc:sldChg chg="modSp mod">
        <pc:chgData name="Florentios Economou" userId="04e0d54a49535943" providerId="LiveId" clId="{10E7D5EE-8DC3-4D40-A8CD-9553C6C62412}" dt="2023-09-02T11:37:21.915" v="1606" actId="27636"/>
        <pc:sldMkLst>
          <pc:docMk/>
          <pc:sldMk cId="1247863527" sldId="279"/>
        </pc:sldMkLst>
        <pc:spChg chg="mod">
          <ac:chgData name="Florentios Economou" userId="04e0d54a49535943" providerId="LiveId" clId="{10E7D5EE-8DC3-4D40-A8CD-9553C6C62412}" dt="2023-09-02T11:14:08.403" v="745" actId="20577"/>
          <ac:spMkLst>
            <pc:docMk/>
            <pc:sldMk cId="1247863527" sldId="279"/>
            <ac:spMk id="2" creationId="{5EDEAEA0-A822-437E-8CE1-D38735FBA750}"/>
          </ac:spMkLst>
        </pc:spChg>
        <pc:spChg chg="mod">
          <ac:chgData name="Florentios Economou" userId="04e0d54a49535943" providerId="LiveId" clId="{10E7D5EE-8DC3-4D40-A8CD-9553C6C62412}" dt="2023-09-02T11:37:21.915" v="1606" actId="27636"/>
          <ac:spMkLst>
            <pc:docMk/>
            <pc:sldMk cId="1247863527" sldId="279"/>
            <ac:spMk id="3" creationId="{C7946039-CE79-44CC-A964-3E94DD5C7447}"/>
          </ac:spMkLst>
        </pc:spChg>
      </pc:sldChg>
      <pc:sldChg chg="modSp mod">
        <pc:chgData name="Florentios Economou" userId="04e0d54a49535943" providerId="LiveId" clId="{10E7D5EE-8DC3-4D40-A8CD-9553C6C62412}" dt="2023-09-02T22:09:42.144" v="2116" actId="6549"/>
        <pc:sldMkLst>
          <pc:docMk/>
          <pc:sldMk cId="257710405" sldId="280"/>
        </pc:sldMkLst>
        <pc:spChg chg="mod">
          <ac:chgData name="Florentios Economou" userId="04e0d54a49535943" providerId="LiveId" clId="{10E7D5EE-8DC3-4D40-A8CD-9553C6C62412}" dt="2023-09-02T22:09:42.144" v="2116" actId="6549"/>
          <ac:spMkLst>
            <pc:docMk/>
            <pc:sldMk cId="257710405" sldId="280"/>
            <ac:spMk id="3" creationId="{18FCC4ED-C293-42A9-A2F2-3EC3DF9EC4BC}"/>
          </ac:spMkLst>
        </pc:spChg>
      </pc:sldChg>
      <pc:sldChg chg="addSp delSp modSp mod">
        <pc:chgData name="Florentios Economou" userId="04e0d54a49535943" providerId="LiveId" clId="{10E7D5EE-8DC3-4D40-A8CD-9553C6C62412}" dt="2023-09-02T22:07:48.547" v="2099" actId="20577"/>
        <pc:sldMkLst>
          <pc:docMk/>
          <pc:sldMk cId="1003313047" sldId="282"/>
        </pc:sldMkLst>
        <pc:spChg chg="mod">
          <ac:chgData name="Florentios Economou" userId="04e0d54a49535943" providerId="LiveId" clId="{10E7D5EE-8DC3-4D40-A8CD-9553C6C62412}" dt="2023-09-02T22:05:05.074" v="2041" actId="20577"/>
          <ac:spMkLst>
            <pc:docMk/>
            <pc:sldMk cId="1003313047" sldId="282"/>
            <ac:spMk id="2" creationId="{47A029BC-02C1-400D-A383-F5FB7FF76BA5}"/>
          </ac:spMkLst>
        </pc:spChg>
        <pc:spChg chg="mod">
          <ac:chgData name="Florentios Economou" userId="04e0d54a49535943" providerId="LiveId" clId="{10E7D5EE-8DC3-4D40-A8CD-9553C6C62412}" dt="2023-09-02T22:07:48.547" v="2099" actId="20577"/>
          <ac:spMkLst>
            <pc:docMk/>
            <pc:sldMk cId="1003313047" sldId="282"/>
            <ac:spMk id="3" creationId="{35F0BC5A-4DEC-461D-A328-5D145F69EEE6}"/>
          </ac:spMkLst>
        </pc:spChg>
        <pc:spChg chg="add del">
          <ac:chgData name="Florentios Economou" userId="04e0d54a49535943" providerId="LiveId" clId="{10E7D5EE-8DC3-4D40-A8CD-9553C6C62412}" dt="2023-09-02T22:05:24.445" v="2044"/>
          <ac:spMkLst>
            <pc:docMk/>
            <pc:sldMk cId="1003313047" sldId="282"/>
            <ac:spMk id="4" creationId="{6A6A8019-B362-4C11-9475-9A1B36030DE8}"/>
          </ac:spMkLst>
        </pc:spChg>
      </pc:sldChg>
      <pc:sldChg chg="modSp mod">
        <pc:chgData name="Florentios Economou" userId="04e0d54a49535943" providerId="LiveId" clId="{10E7D5EE-8DC3-4D40-A8CD-9553C6C62412}" dt="2023-09-02T22:15:44.165" v="2193" actId="1076"/>
        <pc:sldMkLst>
          <pc:docMk/>
          <pc:sldMk cId="18611603" sldId="283"/>
        </pc:sldMkLst>
        <pc:spChg chg="mod">
          <ac:chgData name="Florentios Economou" userId="04e0d54a49535943" providerId="LiveId" clId="{10E7D5EE-8DC3-4D40-A8CD-9553C6C62412}" dt="2023-09-02T22:14:33.746" v="2180" actId="404"/>
          <ac:spMkLst>
            <pc:docMk/>
            <pc:sldMk cId="18611603" sldId="283"/>
            <ac:spMk id="2" creationId="{BE233A19-B115-4FD0-B6E5-DB0887ADD9AF}"/>
          </ac:spMkLst>
        </pc:spChg>
        <pc:spChg chg="mod">
          <ac:chgData name="Florentios Economou" userId="04e0d54a49535943" providerId="LiveId" clId="{10E7D5EE-8DC3-4D40-A8CD-9553C6C62412}" dt="2023-09-02T22:15:44.165" v="2193" actId="1076"/>
          <ac:spMkLst>
            <pc:docMk/>
            <pc:sldMk cId="18611603" sldId="283"/>
            <ac:spMk id="6" creationId="{1C86827D-42D4-46A0-B623-0BDF82187EFE}"/>
          </ac:spMkLst>
        </pc:spChg>
      </pc:sldChg>
      <pc:sldChg chg="modSp mod">
        <pc:chgData name="Florentios Economou" userId="04e0d54a49535943" providerId="LiveId" clId="{10E7D5EE-8DC3-4D40-A8CD-9553C6C62412}" dt="2023-09-02T22:13:57.316" v="2164" actId="404"/>
        <pc:sldMkLst>
          <pc:docMk/>
          <pc:sldMk cId="2595477669" sldId="284"/>
        </pc:sldMkLst>
        <pc:spChg chg="mod">
          <ac:chgData name="Florentios Economou" userId="04e0d54a49535943" providerId="LiveId" clId="{10E7D5EE-8DC3-4D40-A8CD-9553C6C62412}" dt="2023-09-02T22:13:40.385" v="2161" actId="1076"/>
          <ac:spMkLst>
            <pc:docMk/>
            <pc:sldMk cId="2595477669" sldId="284"/>
            <ac:spMk id="2" creationId="{22869A92-B655-4816-B2E0-3B961A05EB3C}"/>
          </ac:spMkLst>
        </pc:spChg>
        <pc:spChg chg="mod">
          <ac:chgData name="Florentios Economou" userId="04e0d54a49535943" providerId="LiveId" clId="{10E7D5EE-8DC3-4D40-A8CD-9553C6C62412}" dt="2023-09-02T22:13:57.316" v="2164" actId="404"/>
          <ac:spMkLst>
            <pc:docMk/>
            <pc:sldMk cId="2595477669" sldId="284"/>
            <ac:spMk id="6" creationId="{6B93F6B7-E056-4604-927B-0104B3A1A41A}"/>
          </ac:spMkLst>
        </pc:spChg>
      </pc:sldChg>
      <pc:sldChg chg="modSp mod">
        <pc:chgData name="Florentios Economou" userId="04e0d54a49535943" providerId="LiveId" clId="{10E7D5EE-8DC3-4D40-A8CD-9553C6C62412}" dt="2023-09-03T03:06:42.316" v="2292" actId="20577"/>
        <pc:sldMkLst>
          <pc:docMk/>
          <pc:sldMk cId="116568076" sldId="285"/>
        </pc:sldMkLst>
        <pc:spChg chg="mod">
          <ac:chgData name="Florentios Economou" userId="04e0d54a49535943" providerId="LiveId" clId="{10E7D5EE-8DC3-4D40-A8CD-9553C6C62412}" dt="2023-09-02T22:15:53.385" v="2211" actId="20577"/>
          <ac:spMkLst>
            <pc:docMk/>
            <pc:sldMk cId="116568076" sldId="285"/>
            <ac:spMk id="2" creationId="{188DC7DD-4EA4-46BF-8C22-50FC31B79CBC}"/>
          </ac:spMkLst>
        </pc:spChg>
        <pc:spChg chg="mod">
          <ac:chgData name="Florentios Economou" userId="04e0d54a49535943" providerId="LiveId" clId="{10E7D5EE-8DC3-4D40-A8CD-9553C6C62412}" dt="2023-09-03T03:06:42.316" v="2292" actId="20577"/>
          <ac:spMkLst>
            <pc:docMk/>
            <pc:sldMk cId="116568076" sldId="285"/>
            <ac:spMk id="3" creationId="{A9E0DB26-D538-42FB-9158-0DA2D3E72510}"/>
          </ac:spMkLst>
        </pc:spChg>
      </pc:sldChg>
      <pc:sldChg chg="modSp mod">
        <pc:chgData name="Florentios Economou" userId="04e0d54a49535943" providerId="LiveId" clId="{10E7D5EE-8DC3-4D40-A8CD-9553C6C62412}" dt="2023-09-02T11:12:40.479" v="726" actId="20577"/>
        <pc:sldMkLst>
          <pc:docMk/>
          <pc:sldMk cId="2945638920" sldId="286"/>
        </pc:sldMkLst>
        <pc:spChg chg="mod">
          <ac:chgData name="Florentios Economou" userId="04e0d54a49535943" providerId="LiveId" clId="{10E7D5EE-8DC3-4D40-A8CD-9553C6C62412}" dt="2023-09-02T11:10:02.396" v="657"/>
          <ac:spMkLst>
            <pc:docMk/>
            <pc:sldMk cId="2945638920" sldId="286"/>
            <ac:spMk id="2" creationId="{803E2D84-4763-4FB5-AE58-4F70304CFD84}"/>
          </ac:spMkLst>
        </pc:spChg>
        <pc:graphicFrameChg chg="mod modGraphic">
          <ac:chgData name="Florentios Economou" userId="04e0d54a49535943" providerId="LiveId" clId="{10E7D5EE-8DC3-4D40-A8CD-9553C6C62412}" dt="2023-09-02T11:12:40.479" v="726" actId="20577"/>
          <ac:graphicFrameMkLst>
            <pc:docMk/>
            <pc:sldMk cId="2945638920" sldId="286"/>
            <ac:graphicFrameMk id="4" creationId="{B1585FF5-3F0A-42C2-971F-EA64C778B749}"/>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59513B-E885-453A-ACA5-7DB8B4C9692B}" type="datetimeFigureOut">
              <a:rPr lang="en-US" smtClean="0"/>
              <a:t>9/25/2023</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1A8651-CF04-458C-8FDD-9F3A4DACD82D}" type="slidenum">
              <a:rPr lang="en-US" smtClean="0"/>
              <a:t>‹#›</a:t>
            </a:fld>
            <a:endParaRPr lang="en-US"/>
          </a:p>
        </p:txBody>
      </p:sp>
    </p:spTree>
    <p:extLst>
      <p:ext uri="{BB962C8B-B14F-4D97-AF65-F5344CB8AC3E}">
        <p14:creationId xmlns:p14="http://schemas.microsoft.com/office/powerpoint/2010/main" val="2074516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3</a:t>
            </a:fld>
            <a:endParaRPr lang="en-US"/>
          </a:p>
        </p:txBody>
      </p:sp>
    </p:spTree>
    <p:extLst>
      <p:ext uri="{BB962C8B-B14F-4D97-AF65-F5344CB8AC3E}">
        <p14:creationId xmlns:p14="http://schemas.microsoft.com/office/powerpoint/2010/main" val="2870092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12</a:t>
            </a:fld>
            <a:endParaRPr lang="en-US"/>
          </a:p>
        </p:txBody>
      </p:sp>
    </p:spTree>
    <p:extLst>
      <p:ext uri="{BB962C8B-B14F-4D97-AF65-F5344CB8AC3E}">
        <p14:creationId xmlns:p14="http://schemas.microsoft.com/office/powerpoint/2010/main" val="7996859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15</a:t>
            </a:fld>
            <a:endParaRPr lang="en-US"/>
          </a:p>
        </p:txBody>
      </p:sp>
    </p:spTree>
    <p:extLst>
      <p:ext uri="{BB962C8B-B14F-4D97-AF65-F5344CB8AC3E}">
        <p14:creationId xmlns:p14="http://schemas.microsoft.com/office/powerpoint/2010/main" val="26639128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17</a:t>
            </a:fld>
            <a:endParaRPr lang="en-US"/>
          </a:p>
        </p:txBody>
      </p:sp>
    </p:spTree>
    <p:extLst>
      <p:ext uri="{BB962C8B-B14F-4D97-AF65-F5344CB8AC3E}">
        <p14:creationId xmlns:p14="http://schemas.microsoft.com/office/powerpoint/2010/main" val="36374584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18</a:t>
            </a:fld>
            <a:endParaRPr lang="en-US"/>
          </a:p>
        </p:txBody>
      </p:sp>
    </p:spTree>
    <p:extLst>
      <p:ext uri="{BB962C8B-B14F-4D97-AF65-F5344CB8AC3E}">
        <p14:creationId xmlns:p14="http://schemas.microsoft.com/office/powerpoint/2010/main" val="25686552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20</a:t>
            </a:fld>
            <a:endParaRPr lang="en-US"/>
          </a:p>
        </p:txBody>
      </p:sp>
    </p:spTree>
    <p:extLst>
      <p:ext uri="{BB962C8B-B14F-4D97-AF65-F5344CB8AC3E}">
        <p14:creationId xmlns:p14="http://schemas.microsoft.com/office/powerpoint/2010/main" val="3711439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22</a:t>
            </a:fld>
            <a:endParaRPr lang="en-US"/>
          </a:p>
        </p:txBody>
      </p:sp>
    </p:spTree>
    <p:extLst>
      <p:ext uri="{BB962C8B-B14F-4D97-AF65-F5344CB8AC3E}">
        <p14:creationId xmlns:p14="http://schemas.microsoft.com/office/powerpoint/2010/main" val="35069444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23</a:t>
            </a:fld>
            <a:endParaRPr lang="en-US"/>
          </a:p>
        </p:txBody>
      </p:sp>
    </p:spTree>
    <p:extLst>
      <p:ext uri="{BB962C8B-B14F-4D97-AF65-F5344CB8AC3E}">
        <p14:creationId xmlns:p14="http://schemas.microsoft.com/office/powerpoint/2010/main" val="17764818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24</a:t>
            </a:fld>
            <a:endParaRPr lang="en-US"/>
          </a:p>
        </p:txBody>
      </p:sp>
    </p:spTree>
    <p:extLst>
      <p:ext uri="{BB962C8B-B14F-4D97-AF65-F5344CB8AC3E}">
        <p14:creationId xmlns:p14="http://schemas.microsoft.com/office/powerpoint/2010/main" val="3123768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4</a:t>
            </a:fld>
            <a:endParaRPr lang="en-US"/>
          </a:p>
        </p:txBody>
      </p:sp>
    </p:spTree>
    <p:extLst>
      <p:ext uri="{BB962C8B-B14F-4D97-AF65-F5344CB8AC3E}">
        <p14:creationId xmlns:p14="http://schemas.microsoft.com/office/powerpoint/2010/main" val="10550575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5</a:t>
            </a:fld>
            <a:endParaRPr lang="en-US"/>
          </a:p>
        </p:txBody>
      </p:sp>
    </p:spTree>
    <p:extLst>
      <p:ext uri="{BB962C8B-B14F-4D97-AF65-F5344CB8AC3E}">
        <p14:creationId xmlns:p14="http://schemas.microsoft.com/office/powerpoint/2010/main" val="4241516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6</a:t>
            </a:fld>
            <a:endParaRPr lang="en-US"/>
          </a:p>
        </p:txBody>
      </p:sp>
    </p:spTree>
    <p:extLst>
      <p:ext uri="{BB962C8B-B14F-4D97-AF65-F5344CB8AC3E}">
        <p14:creationId xmlns:p14="http://schemas.microsoft.com/office/powerpoint/2010/main" val="28152559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7</a:t>
            </a:fld>
            <a:endParaRPr lang="en-US"/>
          </a:p>
        </p:txBody>
      </p:sp>
    </p:spTree>
    <p:extLst>
      <p:ext uri="{BB962C8B-B14F-4D97-AF65-F5344CB8AC3E}">
        <p14:creationId xmlns:p14="http://schemas.microsoft.com/office/powerpoint/2010/main" val="20400723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8</a:t>
            </a:fld>
            <a:endParaRPr lang="en-US"/>
          </a:p>
        </p:txBody>
      </p:sp>
    </p:spTree>
    <p:extLst>
      <p:ext uri="{BB962C8B-B14F-4D97-AF65-F5344CB8AC3E}">
        <p14:creationId xmlns:p14="http://schemas.microsoft.com/office/powerpoint/2010/main" val="15025822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9</a:t>
            </a:fld>
            <a:endParaRPr lang="en-US"/>
          </a:p>
        </p:txBody>
      </p:sp>
    </p:spTree>
    <p:extLst>
      <p:ext uri="{BB962C8B-B14F-4D97-AF65-F5344CB8AC3E}">
        <p14:creationId xmlns:p14="http://schemas.microsoft.com/office/powerpoint/2010/main" val="3938233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sz="1800" b="0" i="0" u="none" strike="noStrike" baseline="0" dirty="0">
              <a:solidFill>
                <a:srgbClr val="000000"/>
              </a:solidFill>
              <a:latin typeface="Times New Roman" panose="02020603050405020304" pitchFamily="18" charset="0"/>
            </a:endParaRPr>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10</a:t>
            </a:fld>
            <a:endParaRPr lang="en-US"/>
          </a:p>
        </p:txBody>
      </p:sp>
    </p:spTree>
    <p:extLst>
      <p:ext uri="{BB962C8B-B14F-4D97-AF65-F5344CB8AC3E}">
        <p14:creationId xmlns:p14="http://schemas.microsoft.com/office/powerpoint/2010/main" val="27346979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sz="1800" b="0" i="0" u="none" strike="noStrike" baseline="0" dirty="0">
              <a:solidFill>
                <a:srgbClr val="000000"/>
              </a:solidFill>
              <a:latin typeface="Times New Roman" panose="02020603050405020304" pitchFamily="18" charset="0"/>
            </a:endParaRPr>
          </a:p>
        </p:txBody>
      </p:sp>
      <p:sp>
        <p:nvSpPr>
          <p:cNvPr id="4" name="Θέση αριθμού διαφάνειας 3"/>
          <p:cNvSpPr>
            <a:spLocks noGrp="1"/>
          </p:cNvSpPr>
          <p:nvPr>
            <p:ph type="sldNum" sz="quarter" idx="5"/>
          </p:nvPr>
        </p:nvSpPr>
        <p:spPr/>
        <p:txBody>
          <a:bodyPr/>
          <a:lstStyle/>
          <a:p>
            <a:fld id="{FA1A8651-CF04-458C-8FDD-9F3A4DACD82D}" type="slidenum">
              <a:rPr lang="en-US" smtClean="0"/>
              <a:t>11</a:t>
            </a:fld>
            <a:endParaRPr lang="en-US"/>
          </a:p>
        </p:txBody>
      </p:sp>
    </p:spTree>
    <p:extLst>
      <p:ext uri="{BB962C8B-B14F-4D97-AF65-F5344CB8AC3E}">
        <p14:creationId xmlns:p14="http://schemas.microsoft.com/office/powerpoint/2010/main" val="35107718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hyperlink" Target="https://life-climamed.eu/home" TargetMode="External"/><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9636A-185B-45F7-8395-AC051567D6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a:extLst>
              <a:ext uri="{FF2B5EF4-FFF2-40B4-BE49-F238E27FC236}">
                <a16:creationId xmlns:a16="http://schemas.microsoft.com/office/drawing/2014/main" id="{A4C774D5-6F8B-4DD6-A5AF-09E49A93A5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a:extLst>
              <a:ext uri="{FF2B5EF4-FFF2-40B4-BE49-F238E27FC236}">
                <a16:creationId xmlns:a16="http://schemas.microsoft.com/office/drawing/2014/main" id="{7C681897-D60A-43E3-8645-56DE4D477ABA}"/>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5" name="Footer Placeholder 4">
            <a:extLst>
              <a:ext uri="{FF2B5EF4-FFF2-40B4-BE49-F238E27FC236}">
                <a16:creationId xmlns:a16="http://schemas.microsoft.com/office/drawing/2014/main" id="{79D7DD69-35DB-472D-BF5B-A897B8E84BB0}"/>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5AC924F4-68F6-4979-9168-0E183960F3F7}"/>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746237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A4768-C307-4114-8237-F15417F708CD}"/>
              </a:ext>
            </a:extLst>
          </p:cNvPr>
          <p:cNvSpPr>
            <a:spLocks noGrp="1"/>
          </p:cNvSpPr>
          <p:nvPr>
            <p:ph type="title"/>
          </p:nvPr>
        </p:nvSpPr>
        <p:spPr/>
        <p:txBody>
          <a:bodyPr/>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0A48F503-2168-478E-951A-D5A8B772ECE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FEBE9915-68D6-45EE-8549-8545F17B8443}"/>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5" name="Footer Placeholder 4">
            <a:extLst>
              <a:ext uri="{FF2B5EF4-FFF2-40B4-BE49-F238E27FC236}">
                <a16:creationId xmlns:a16="http://schemas.microsoft.com/office/drawing/2014/main" id="{5160BB80-98CE-4DD4-AF11-63CA92A8E28D}"/>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53957D78-321B-4271-BDB0-72C0A2B2C3BB}"/>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2483425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A4B305-8A1F-4E5B-87DE-28B9B5447DE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4784778E-39A1-45B8-AA02-6B6E660EC82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908FE97D-C7FF-442C-8093-55CC0BD8899B}"/>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5" name="Footer Placeholder 4">
            <a:extLst>
              <a:ext uri="{FF2B5EF4-FFF2-40B4-BE49-F238E27FC236}">
                <a16:creationId xmlns:a16="http://schemas.microsoft.com/office/drawing/2014/main" id="{94F2A1F5-7921-44D5-911E-62C19BE9B429}"/>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E8F3C350-9ED7-4508-8C24-5928792CC81B}"/>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1299896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398324"/>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latin typeface="Cambria" panose="02040503050406030204" pitchFamily="18" charset="0"/>
                <a:ea typeface="Cambria" panose="02040503050406030204" pitchFamily="18" charset="0"/>
              </a:defRPr>
            </a:lvl1pPr>
          </a:lstStyle>
          <a:p>
            <a:r>
              <a:rPr lang="en-US" dirty="0"/>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Cambria" panose="02040503050406030204" pitchFamily="18" charset="0"/>
                <a:ea typeface="Cambria" panose="020405030504060302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5" name="Footer Placeholder 4"/>
          <p:cNvSpPr>
            <a:spLocks noGrp="1"/>
          </p:cNvSpPr>
          <p:nvPr>
            <p:ph type="ftr" sz="quarter" idx="11"/>
          </p:nvPr>
        </p:nvSpPr>
        <p:spPr>
          <a:xfrm>
            <a:off x="90516" y="6432147"/>
            <a:ext cx="3049848" cy="365125"/>
          </a:xfrm>
        </p:spPr>
        <p:txBody>
          <a:bodyPr/>
          <a:lstStyle/>
          <a:p>
            <a:r>
              <a:rPr lang="en-US" dirty="0">
                <a:latin typeface="DejaVuSans-Bold"/>
              </a:rPr>
              <a:t>ClimaMED - LIFE17 CCM/GR/000087</a:t>
            </a:r>
            <a:endParaRPr lang="el-G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E9966B17-C29E-F785-8C5C-D60AEFCA9982}"/>
              </a:ext>
            </a:extLst>
          </p:cNvPr>
          <p:cNvPicPr>
            <a:picLocks noChangeAspect="1"/>
          </p:cNvPicPr>
          <p:nvPr userDrawn="1"/>
        </p:nvPicPr>
        <p:blipFill>
          <a:blip r:embed="rId2"/>
          <a:stretch>
            <a:fillRect/>
          </a:stretch>
        </p:blipFill>
        <p:spPr>
          <a:xfrm>
            <a:off x="4607303" y="417815"/>
            <a:ext cx="2687772" cy="773824"/>
          </a:xfrm>
          <a:prstGeom prst="rect">
            <a:avLst/>
          </a:prstGeom>
        </p:spPr>
      </p:pic>
      <p:pic>
        <p:nvPicPr>
          <p:cNvPr id="11" name="Picture 10">
            <a:extLst>
              <a:ext uri="{FF2B5EF4-FFF2-40B4-BE49-F238E27FC236}">
                <a16:creationId xmlns:a16="http://schemas.microsoft.com/office/drawing/2014/main" id="{682B7DC8-7201-7A93-A287-CB9F96E55BED}"/>
              </a:ext>
            </a:extLst>
          </p:cNvPr>
          <p:cNvPicPr/>
          <p:nvPr userDrawn="1"/>
        </p:nvPicPr>
        <p:blipFill>
          <a:blip r:embed="rId3" cstate="hqprint">
            <a:extLst>
              <a:ext uri="{28A0092B-C50C-407E-A947-70E740481C1C}">
                <a14:useLocalDpi xmlns:a14="http://schemas.microsoft.com/office/drawing/2010/main" val="0"/>
              </a:ext>
            </a:extLst>
          </a:blip>
          <a:stretch>
            <a:fillRect/>
          </a:stretch>
        </p:blipFill>
        <p:spPr>
          <a:xfrm>
            <a:off x="267627" y="248075"/>
            <a:ext cx="1146419" cy="95410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2" name="Picture 11">
            <a:extLst>
              <a:ext uri="{FF2B5EF4-FFF2-40B4-BE49-F238E27FC236}">
                <a16:creationId xmlns:a16="http://schemas.microsoft.com/office/drawing/2014/main" id="{9960DF3F-37A7-7CE4-A30F-3708AA1C8DE6}"/>
              </a:ext>
            </a:extLst>
          </p:cNvPr>
          <p:cNvPicPr>
            <a:picLocks noChangeAspect="1"/>
          </p:cNvPicPr>
          <p:nvPr userDrawn="1"/>
        </p:nvPicPr>
        <p:blipFill>
          <a:blip r:embed="rId4"/>
          <a:stretch>
            <a:fillRect/>
          </a:stretch>
        </p:blipFill>
        <p:spPr>
          <a:xfrm>
            <a:off x="10805097" y="274229"/>
            <a:ext cx="959785" cy="118121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589406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mbria" panose="02040503050406030204" pitchFamily="18" charset="0"/>
                <a:ea typeface="Cambria" panose="02040503050406030204" pitchFamily="18"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mbria" panose="02040503050406030204" pitchFamily="18" charset="0"/>
                <a:ea typeface="Cambria" panose="02040503050406030204" pitchFamily="18" charset="0"/>
              </a:defRPr>
            </a:lvl1pPr>
            <a:lvl2pPr>
              <a:defRPr>
                <a:latin typeface="Cambria" panose="02040503050406030204" pitchFamily="18" charset="0"/>
                <a:ea typeface="Cambria" panose="02040503050406030204" pitchFamily="18" charset="0"/>
              </a:defRPr>
            </a:lvl2pPr>
            <a:lvl3pPr>
              <a:defRPr>
                <a:latin typeface="Cambria" panose="02040503050406030204" pitchFamily="18" charset="0"/>
                <a:ea typeface="Cambria" panose="02040503050406030204" pitchFamily="18" charset="0"/>
              </a:defRPr>
            </a:lvl3pPr>
            <a:lvl4pPr>
              <a:defRPr>
                <a:latin typeface="Cambria" panose="02040503050406030204" pitchFamily="18" charset="0"/>
                <a:ea typeface="Cambria" panose="02040503050406030204" pitchFamily="18" charset="0"/>
              </a:defRPr>
            </a:lvl4pPr>
            <a:lvl5pPr>
              <a:defRPr>
                <a:latin typeface="Cambria" panose="02040503050406030204" pitchFamily="18" charset="0"/>
                <a:ea typeface="Cambria" panose="020405030504060302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pic>
        <p:nvPicPr>
          <p:cNvPr id="7" name="Picture 6">
            <a:extLst>
              <a:ext uri="{FF2B5EF4-FFF2-40B4-BE49-F238E27FC236}">
                <a16:creationId xmlns:a16="http://schemas.microsoft.com/office/drawing/2014/main" id="{EB2014A7-E1F1-583C-9844-52A8A87E88AA}"/>
              </a:ext>
            </a:extLst>
          </p:cNvPr>
          <p:cNvPicPr>
            <a:picLocks noChangeAspect="1"/>
          </p:cNvPicPr>
          <p:nvPr userDrawn="1"/>
        </p:nvPicPr>
        <p:blipFill>
          <a:blip r:embed="rId2"/>
          <a:stretch>
            <a:fillRect/>
          </a:stretch>
        </p:blipFill>
        <p:spPr>
          <a:xfrm>
            <a:off x="369792" y="243278"/>
            <a:ext cx="1864821" cy="536892"/>
          </a:xfrm>
          <a:prstGeom prst="rect">
            <a:avLst/>
          </a:prstGeom>
        </p:spPr>
      </p:pic>
      <p:sp>
        <p:nvSpPr>
          <p:cNvPr id="8" name="TextBox 7">
            <a:extLst>
              <a:ext uri="{FF2B5EF4-FFF2-40B4-BE49-F238E27FC236}">
                <a16:creationId xmlns:a16="http://schemas.microsoft.com/office/drawing/2014/main" id="{162356A5-6856-A554-2E9A-9A6D80AD84B8}"/>
              </a:ext>
            </a:extLst>
          </p:cNvPr>
          <p:cNvSpPr txBox="1"/>
          <p:nvPr userDrawn="1"/>
        </p:nvSpPr>
        <p:spPr>
          <a:xfrm>
            <a:off x="44374" y="6502111"/>
            <a:ext cx="2582057" cy="276999"/>
          </a:xfrm>
          <a:prstGeom prst="rect">
            <a:avLst/>
          </a:prstGeom>
          <a:noFill/>
        </p:spPr>
        <p:txBody>
          <a:bodyPr wrap="square" rtlCol="0">
            <a:spAutoFit/>
          </a:bodyPr>
          <a:lstStyle/>
          <a:p>
            <a:r>
              <a:rPr lang="en-US" sz="1200" dirty="0">
                <a:solidFill>
                  <a:schemeClr val="bg1"/>
                </a:solidFill>
                <a:hlinkClick r:id="rId3">
                  <a:extLst>
                    <a:ext uri="{A12FA001-AC4F-418D-AE19-62706E023703}">
                      <ahyp:hlinkClr xmlns:ahyp="http://schemas.microsoft.com/office/drawing/2018/hyperlinkcolor" xmlns="" val="tx"/>
                    </a:ext>
                  </a:extLst>
                </a:hlinkClick>
              </a:rPr>
              <a:t>https://life-climamed.eu/home</a:t>
            </a:r>
            <a:r>
              <a:rPr lang="en-US" sz="1200" dirty="0">
                <a:solidFill>
                  <a:schemeClr val="bg1"/>
                </a:solidFill>
              </a:rPr>
              <a:t> </a:t>
            </a:r>
            <a:endParaRPr lang="el-GR" sz="1200" dirty="0">
              <a:solidFill>
                <a:schemeClr val="bg1"/>
              </a:solidFill>
            </a:endParaRPr>
          </a:p>
        </p:txBody>
      </p:sp>
      <p:sp>
        <p:nvSpPr>
          <p:cNvPr id="10" name="Rectangle 9">
            <a:extLst>
              <a:ext uri="{FF2B5EF4-FFF2-40B4-BE49-F238E27FC236}">
                <a16:creationId xmlns:a16="http://schemas.microsoft.com/office/drawing/2014/main" id="{5A5E1276-BB9A-06C7-C827-FEAC8AC6EEAD}"/>
              </a:ext>
            </a:extLst>
          </p:cNvPr>
          <p:cNvSpPr/>
          <p:nvPr userDrawn="1"/>
        </p:nvSpPr>
        <p:spPr>
          <a:xfrm>
            <a:off x="3175" y="6321108"/>
            <a:ext cx="12188825" cy="53689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Footer Placeholder 4">
            <a:extLst>
              <a:ext uri="{FF2B5EF4-FFF2-40B4-BE49-F238E27FC236}">
                <a16:creationId xmlns:a16="http://schemas.microsoft.com/office/drawing/2014/main" id="{01C1EF8D-CC7D-BD8D-20D0-9D349D2BB86B}"/>
              </a:ext>
            </a:extLst>
          </p:cNvPr>
          <p:cNvSpPr txBox="1">
            <a:spLocks/>
          </p:cNvSpPr>
          <p:nvPr userDrawn="1"/>
        </p:nvSpPr>
        <p:spPr>
          <a:xfrm>
            <a:off x="9262994" y="6413985"/>
            <a:ext cx="2250618" cy="365125"/>
          </a:xfrm>
          <a:prstGeom prst="rect">
            <a:avLst/>
          </a:prstGeom>
        </p:spPr>
        <p:txBody>
          <a:bodyPr vert="horz" lIns="91440" tIns="45720" rIns="91440" bIns="45720" rtlCol="0" anchor="ctr"/>
          <a:lstStyle>
            <a:defPPr>
              <a:defRPr lang="en-US"/>
            </a:defPPr>
            <a:lvl1pPr marL="0" algn="ctr" defTabSz="457200" rtl="0" eaLnBrk="1" latinLnBrk="0" hangingPunct="1">
              <a:defRPr sz="900" kern="1200" cap="all" baseline="0">
                <a:solidFill>
                  <a:srgbClr val="FFFFF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cap="none" dirty="0">
                <a:latin typeface="Bahnschrift SemiLight" panose="020B0502040204020203" pitchFamily="34" charset="0"/>
              </a:rPr>
              <a:t>www.envitech.org</a:t>
            </a:r>
            <a:endParaRPr lang="el-GR" cap="none" dirty="0">
              <a:latin typeface="Bahnschrift SemiLight" panose="020B0502040204020203" pitchFamily="34" charset="0"/>
            </a:endParaRPr>
          </a:p>
        </p:txBody>
      </p:sp>
      <p:pic>
        <p:nvPicPr>
          <p:cNvPr id="9" name="Picture 8">
            <a:extLst>
              <a:ext uri="{FF2B5EF4-FFF2-40B4-BE49-F238E27FC236}">
                <a16:creationId xmlns:a16="http://schemas.microsoft.com/office/drawing/2014/main" id="{5455D75E-E164-6218-F8D3-12DD31A4ADDB}"/>
              </a:ext>
            </a:extLst>
          </p:cNvPr>
          <p:cNvPicPr/>
          <p:nvPr userDrawn="1"/>
        </p:nvPicPr>
        <p:blipFill>
          <a:blip r:embed="rId4" cstate="hqprint">
            <a:extLst>
              <a:ext uri="{28A0092B-C50C-407E-A947-70E740481C1C}">
                <a14:useLocalDpi xmlns:a14="http://schemas.microsoft.com/office/drawing/2010/main" val="0"/>
              </a:ext>
            </a:extLst>
          </a:blip>
          <a:stretch>
            <a:fillRect/>
          </a:stretch>
        </p:blipFill>
        <p:spPr>
          <a:xfrm>
            <a:off x="11513612" y="6368968"/>
            <a:ext cx="574309" cy="437470"/>
          </a:xfrm>
          <a:prstGeom prst="rect">
            <a:avLst/>
          </a:prstGeom>
        </p:spPr>
      </p:pic>
      <p:sp>
        <p:nvSpPr>
          <p:cNvPr id="15" name="Footer Placeholder 4">
            <a:extLst>
              <a:ext uri="{FF2B5EF4-FFF2-40B4-BE49-F238E27FC236}">
                <a16:creationId xmlns:a16="http://schemas.microsoft.com/office/drawing/2014/main" id="{C1110A4D-51E7-7724-37ED-EE1479011817}"/>
              </a:ext>
            </a:extLst>
          </p:cNvPr>
          <p:cNvSpPr txBox="1">
            <a:spLocks/>
          </p:cNvSpPr>
          <p:nvPr userDrawn="1"/>
        </p:nvSpPr>
        <p:spPr>
          <a:xfrm>
            <a:off x="-148831" y="6404367"/>
            <a:ext cx="2902066" cy="365125"/>
          </a:xfrm>
          <a:prstGeom prst="rect">
            <a:avLst/>
          </a:prstGeom>
        </p:spPr>
        <p:txBody>
          <a:bodyPr vert="horz" lIns="91440" tIns="45720" rIns="91440" bIns="45720" rtlCol="0" anchor="ctr"/>
          <a:lstStyle>
            <a:defPPr>
              <a:defRPr lang="en-US"/>
            </a:defPPr>
            <a:lvl1pPr marL="0" algn="ctr" defTabSz="457200" rtl="0" eaLnBrk="1" latinLnBrk="0" hangingPunct="1">
              <a:defRPr sz="900" kern="1200" cap="all" baseline="0">
                <a:solidFill>
                  <a:srgbClr val="FFFFF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latin typeface="DejaVuSans-Bold"/>
              </a:rPr>
              <a:t>ClimaMED - LIFE17 CCM/GR/000087</a:t>
            </a:r>
            <a:endParaRPr lang="el-GR" dirty="0"/>
          </a:p>
        </p:txBody>
      </p:sp>
      <p:pic>
        <p:nvPicPr>
          <p:cNvPr id="1026" name="Picture 1" descr="NEW LOGO 2010">
            <a:extLst>
              <a:ext uri="{FF2B5EF4-FFF2-40B4-BE49-F238E27FC236}">
                <a16:creationId xmlns:a16="http://schemas.microsoft.com/office/drawing/2014/main" id="{42B23590-3E69-103B-25FF-5D235B4C9846}"/>
              </a:ext>
            </a:extLst>
          </p:cNvPr>
          <p:cNvPicPr>
            <a:picLocks noChangeAspect="1" noChangeArrowheads="1"/>
          </p:cNvPicPr>
          <p:nvPr userDrawn="1"/>
        </p:nvPicPr>
        <p:blipFill>
          <a:blip r:embed="rId5" cstate="hqprint">
            <a:extLst>
              <a:ext uri="{28A0092B-C50C-407E-A947-70E740481C1C}">
                <a14:useLocalDpi xmlns:a14="http://schemas.microsoft.com/office/drawing/2010/main" val="0"/>
              </a:ext>
            </a:extLst>
          </a:blip>
          <a:srcRect/>
          <a:stretch>
            <a:fillRect/>
          </a:stretch>
        </p:blipFill>
        <p:spPr bwMode="auto">
          <a:xfrm>
            <a:off x="11041912" y="6339580"/>
            <a:ext cx="421439" cy="516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09762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F00A8D-62AF-4D50-A83F-11CCEA88206D}"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32858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1097280" y="6459785"/>
            <a:ext cx="2472271" cy="365125"/>
          </a:xfrm>
          <a:prstGeom prst="rect">
            <a:avLst/>
          </a:prstGeom>
        </p:spPr>
        <p:txBody>
          <a:bodyPr/>
          <a:lstStyle/>
          <a:p>
            <a:fld id="{31AB5A34-DC79-4869-90D6-BB6C3CFD84EF}" type="datetimeFigureOut">
              <a:rPr lang="el-GR" smtClean="0"/>
              <a:t>25/9/2023</a:t>
            </a:fld>
            <a:endParaRPr lang="el-G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F00A8D-62AF-4D50-A83F-11CCEA88206D}" type="slidenum">
              <a:rPr lang="el-GR" smtClean="0"/>
              <a:t>‹#›</a:t>
            </a:fld>
            <a:endParaRPr lang="el-GR"/>
          </a:p>
        </p:txBody>
      </p:sp>
    </p:spTree>
    <p:extLst>
      <p:ext uri="{BB962C8B-B14F-4D97-AF65-F5344CB8AC3E}">
        <p14:creationId xmlns:p14="http://schemas.microsoft.com/office/powerpoint/2010/main" val="3287734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1097280" y="6459785"/>
            <a:ext cx="2472271" cy="365125"/>
          </a:xfrm>
          <a:prstGeom prst="rect">
            <a:avLst/>
          </a:prstGeom>
        </p:spPr>
        <p:txBody>
          <a:bodyPr/>
          <a:lstStyle/>
          <a:p>
            <a:fld id="{31AB5A34-DC79-4869-90D6-BB6C3CFD84EF}" type="datetimeFigureOut">
              <a:rPr lang="el-GR" smtClean="0"/>
              <a:t>25/9/2023</a:t>
            </a:fld>
            <a:endParaRPr lang="el-G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F00A8D-62AF-4D50-A83F-11CCEA88206D}" type="slidenum">
              <a:rPr lang="el-GR" smtClean="0"/>
              <a:t>‹#›</a:t>
            </a:fld>
            <a:endParaRPr lang="el-GR"/>
          </a:p>
        </p:txBody>
      </p:sp>
      <p:pic>
        <p:nvPicPr>
          <p:cNvPr id="2" name="Picture 1">
            <a:extLst>
              <a:ext uri="{FF2B5EF4-FFF2-40B4-BE49-F238E27FC236}">
                <a16:creationId xmlns:a16="http://schemas.microsoft.com/office/drawing/2014/main" id="{4CE67041-A971-A789-5277-7F8A6ADE3E1B}"/>
              </a:ext>
            </a:extLst>
          </p:cNvPr>
          <p:cNvPicPr/>
          <p:nvPr userDrawn="1"/>
        </p:nvPicPr>
        <p:blipFill>
          <a:blip r:embed="rId2" cstate="hqprint">
            <a:extLst>
              <a:ext uri="{28A0092B-C50C-407E-A947-70E740481C1C}">
                <a14:useLocalDpi xmlns:a14="http://schemas.microsoft.com/office/drawing/2010/main" val="0"/>
              </a:ext>
            </a:extLst>
          </a:blip>
          <a:stretch>
            <a:fillRect/>
          </a:stretch>
        </p:blipFill>
        <p:spPr>
          <a:xfrm>
            <a:off x="11212482" y="360222"/>
            <a:ext cx="768191" cy="535710"/>
          </a:xfrm>
          <a:prstGeom prst="rect">
            <a:avLst/>
          </a:prstGeom>
        </p:spPr>
      </p:pic>
    </p:spTree>
    <p:extLst>
      <p:ext uri="{BB962C8B-B14F-4D97-AF65-F5344CB8AC3E}">
        <p14:creationId xmlns:p14="http://schemas.microsoft.com/office/powerpoint/2010/main" val="5713803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1097280" y="6459785"/>
            <a:ext cx="2472271" cy="365125"/>
          </a:xfrm>
          <a:prstGeom prst="rect">
            <a:avLst/>
          </a:prstGeom>
        </p:spPr>
        <p:txBody>
          <a:bodyPr/>
          <a:lstStyle/>
          <a:p>
            <a:fld id="{31AB5A34-DC79-4869-90D6-BB6C3CFD84EF}" type="datetimeFigureOut">
              <a:rPr lang="el-GR" smtClean="0"/>
              <a:t>25/9/2023</a:t>
            </a:fld>
            <a:endParaRPr lang="el-G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F00A8D-62AF-4D50-A83F-11CCEA88206D}" type="slidenum">
              <a:rPr lang="el-GR" smtClean="0"/>
              <a:t>‹#›</a:t>
            </a:fld>
            <a:endParaRPr lang="el-GR"/>
          </a:p>
        </p:txBody>
      </p:sp>
    </p:spTree>
    <p:extLst>
      <p:ext uri="{BB962C8B-B14F-4D97-AF65-F5344CB8AC3E}">
        <p14:creationId xmlns:p14="http://schemas.microsoft.com/office/powerpoint/2010/main" val="13014643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a:xfrm>
            <a:off x="1097280" y="6459785"/>
            <a:ext cx="2472271" cy="365125"/>
          </a:xfrm>
          <a:prstGeom prst="rect">
            <a:avLst/>
          </a:prstGeom>
        </p:spPr>
        <p:txBody>
          <a:bodyPr/>
          <a:lstStyle/>
          <a:p>
            <a:fld id="{31AB5A34-DC79-4869-90D6-BB6C3CFD84EF}" type="datetimeFigureOut">
              <a:rPr lang="el-GR" smtClean="0"/>
              <a:t>25/9/2023</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95F00A8D-62AF-4D50-A83F-11CCEA88206D}" type="slidenum">
              <a:rPr lang="el-GR" smtClean="0"/>
              <a:t>‹#›</a:t>
            </a:fld>
            <a:endParaRPr lang="el-GR"/>
          </a:p>
        </p:txBody>
      </p:sp>
    </p:spTree>
    <p:extLst>
      <p:ext uri="{BB962C8B-B14F-4D97-AF65-F5344CB8AC3E}">
        <p14:creationId xmlns:p14="http://schemas.microsoft.com/office/powerpoint/2010/main" val="1973859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a:prstGeom prst="rect">
            <a:avLst/>
          </a:prstGeom>
        </p:spPr>
        <p:txBody>
          <a:bodyPr/>
          <a:lstStyle>
            <a:lvl1pPr algn="l">
              <a:defRPr/>
            </a:lvl1pPr>
          </a:lstStyle>
          <a:p>
            <a:fld id="{31AB5A34-DC79-4869-90D6-BB6C3CFD84EF}" type="datetimeFigureOut">
              <a:rPr lang="el-GR" smtClean="0"/>
              <a:t>25/9/2023</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5F00A8D-62AF-4D50-A83F-11CCEA88206D}" type="slidenum">
              <a:rPr lang="el-GR" smtClean="0"/>
              <a:t>‹#›</a:t>
            </a:fld>
            <a:endParaRPr lang="el-GR"/>
          </a:p>
        </p:txBody>
      </p:sp>
    </p:spTree>
    <p:extLst>
      <p:ext uri="{BB962C8B-B14F-4D97-AF65-F5344CB8AC3E}">
        <p14:creationId xmlns:p14="http://schemas.microsoft.com/office/powerpoint/2010/main" val="323562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546D3-067B-40FB-93BF-5358AAA772B6}"/>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40C814A3-704D-4810-95FA-61AF5149CF3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BDB31C2F-5A33-4689-B6DA-9327AAF2F7EC}"/>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5" name="Footer Placeholder 4">
            <a:extLst>
              <a:ext uri="{FF2B5EF4-FFF2-40B4-BE49-F238E27FC236}">
                <a16:creationId xmlns:a16="http://schemas.microsoft.com/office/drawing/2014/main" id="{C91777E3-9A30-4BC8-8956-80497F8A8B19}"/>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175EC023-592D-4EBC-A58C-1A67454DCF84}"/>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22682385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097280" y="6459785"/>
            <a:ext cx="2472271" cy="365125"/>
          </a:xfrm>
          <a:prstGeom prst="rect">
            <a:avLst/>
          </a:prstGeom>
        </p:spPr>
        <p:txBody>
          <a:bodyPr/>
          <a:lstStyle/>
          <a:p>
            <a:fld id="{31AB5A34-DC79-4869-90D6-BB6C3CFD84EF}" type="datetimeFigureOut">
              <a:rPr lang="el-GR" smtClean="0"/>
              <a:t>25/9/2023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5F00A8D-62AF-4D50-A83F-11CCEA88206D}" type="slidenum">
              <a:rPr lang="el-GR" smtClean="0"/>
              <a:t>‹#›</a:t>
            </a:fld>
            <a:endParaRPr lang="el-GR"/>
          </a:p>
        </p:txBody>
      </p:sp>
    </p:spTree>
    <p:extLst>
      <p:ext uri="{BB962C8B-B14F-4D97-AF65-F5344CB8AC3E}">
        <p14:creationId xmlns:p14="http://schemas.microsoft.com/office/powerpoint/2010/main" val="31205555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fld id="{31AB5A34-DC79-4869-90D6-BB6C3CFD84EF}" type="datetimeFigureOut">
              <a:rPr lang="el-GR" smtClean="0"/>
              <a:t>25/9/2023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5F00A8D-62AF-4D50-A83F-11CCEA88206D}" type="slidenum">
              <a:rPr lang="el-GR" smtClean="0"/>
              <a:t>‹#›</a:t>
            </a:fld>
            <a:endParaRPr lang="el-GR"/>
          </a:p>
        </p:txBody>
      </p:sp>
    </p:spTree>
    <p:extLst>
      <p:ext uri="{BB962C8B-B14F-4D97-AF65-F5344CB8AC3E}">
        <p14:creationId xmlns:p14="http://schemas.microsoft.com/office/powerpoint/2010/main" val="38019971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fld id="{31AB5A34-DC79-4869-90D6-BB6C3CFD84EF}" type="datetimeFigureOut">
              <a:rPr lang="el-GR" smtClean="0"/>
              <a:t>25/9/2023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5F00A8D-62AF-4D50-A83F-11CCEA88206D}" type="slidenum">
              <a:rPr lang="el-GR" smtClean="0"/>
              <a:t>‹#›</a:t>
            </a:fld>
            <a:endParaRPr lang="el-GR"/>
          </a:p>
        </p:txBody>
      </p:sp>
    </p:spTree>
    <p:extLst>
      <p:ext uri="{BB962C8B-B14F-4D97-AF65-F5344CB8AC3E}">
        <p14:creationId xmlns:p14="http://schemas.microsoft.com/office/powerpoint/2010/main" val="681612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4A94C-1DDE-4B9E-9079-29261855DB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a:extLst>
              <a:ext uri="{FF2B5EF4-FFF2-40B4-BE49-F238E27FC236}">
                <a16:creationId xmlns:a16="http://schemas.microsoft.com/office/drawing/2014/main" id="{2FBDEB57-28D1-4A26-B552-5483194EB2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298E4D7-FED9-4B2D-A74C-C1769B3CA18C}"/>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5" name="Footer Placeholder 4">
            <a:extLst>
              <a:ext uri="{FF2B5EF4-FFF2-40B4-BE49-F238E27FC236}">
                <a16:creationId xmlns:a16="http://schemas.microsoft.com/office/drawing/2014/main" id="{E2EF6679-DD2A-44AB-B89D-1A3E201044CC}"/>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BEA519F4-B976-49A5-8B35-A9FD1E50B154}"/>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3082352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1FABC-E385-40F2-A6C4-0C196A6B4F7F}"/>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D0E5BD3D-7396-4B1A-AA33-BD9CFD5BB82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a:extLst>
              <a:ext uri="{FF2B5EF4-FFF2-40B4-BE49-F238E27FC236}">
                <a16:creationId xmlns:a16="http://schemas.microsoft.com/office/drawing/2014/main" id="{90B460F2-E2F2-4430-9B63-EB241D4CCC7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a:extLst>
              <a:ext uri="{FF2B5EF4-FFF2-40B4-BE49-F238E27FC236}">
                <a16:creationId xmlns:a16="http://schemas.microsoft.com/office/drawing/2014/main" id="{2839320F-1EFE-4499-B924-6FE766E67698}"/>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6" name="Footer Placeholder 5">
            <a:extLst>
              <a:ext uri="{FF2B5EF4-FFF2-40B4-BE49-F238E27FC236}">
                <a16:creationId xmlns:a16="http://schemas.microsoft.com/office/drawing/2014/main" id="{9D3DAD2B-0202-4D31-BA67-F29D8BCD718D}"/>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239A170C-9192-40BF-98A7-363BCB447D40}"/>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1896373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E8F4E-E26B-4DB0-A9DF-AAB401351CD8}"/>
              </a:ext>
            </a:extLst>
          </p:cNvPr>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a:extLst>
              <a:ext uri="{FF2B5EF4-FFF2-40B4-BE49-F238E27FC236}">
                <a16:creationId xmlns:a16="http://schemas.microsoft.com/office/drawing/2014/main" id="{F0CECB3D-9D36-4AA8-B89F-579C6CE06C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D52E141-B46B-4955-A1EF-C9604DA871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a:extLst>
              <a:ext uri="{FF2B5EF4-FFF2-40B4-BE49-F238E27FC236}">
                <a16:creationId xmlns:a16="http://schemas.microsoft.com/office/drawing/2014/main" id="{C9566639-400C-4E02-969F-7536A16B1F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6E92863-9D35-4337-A675-8DACCEFF2F1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a:extLst>
              <a:ext uri="{FF2B5EF4-FFF2-40B4-BE49-F238E27FC236}">
                <a16:creationId xmlns:a16="http://schemas.microsoft.com/office/drawing/2014/main" id="{3A037983-1A52-4C1E-8A0B-32B0F097DD55}"/>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8" name="Footer Placeholder 7">
            <a:extLst>
              <a:ext uri="{FF2B5EF4-FFF2-40B4-BE49-F238E27FC236}">
                <a16:creationId xmlns:a16="http://schemas.microsoft.com/office/drawing/2014/main" id="{FC6E87FC-34D0-439F-BEB0-E61E07D0C7FB}"/>
              </a:ext>
            </a:extLst>
          </p:cNvPr>
          <p:cNvSpPr>
            <a:spLocks noGrp="1"/>
          </p:cNvSpPr>
          <p:nvPr>
            <p:ph type="ftr" sz="quarter" idx="11"/>
          </p:nvPr>
        </p:nvSpPr>
        <p:spPr/>
        <p:txBody>
          <a:bodyPr/>
          <a:lstStyle/>
          <a:p>
            <a:endParaRPr lang="el-GR"/>
          </a:p>
        </p:txBody>
      </p:sp>
      <p:sp>
        <p:nvSpPr>
          <p:cNvPr id="9" name="Slide Number Placeholder 8">
            <a:extLst>
              <a:ext uri="{FF2B5EF4-FFF2-40B4-BE49-F238E27FC236}">
                <a16:creationId xmlns:a16="http://schemas.microsoft.com/office/drawing/2014/main" id="{2AB3B522-DE6A-4BB5-8194-07C3B157AE3F}"/>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3512832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AE78B-6713-4279-B9DB-3E129ADE1F04}"/>
              </a:ext>
            </a:extLst>
          </p:cNvPr>
          <p:cNvSpPr>
            <a:spLocks noGrp="1"/>
          </p:cNvSpPr>
          <p:nvPr>
            <p:ph type="title"/>
          </p:nvPr>
        </p:nvSpPr>
        <p:spPr/>
        <p:txBody>
          <a:bodyPr/>
          <a:lstStyle/>
          <a:p>
            <a:r>
              <a:rPr lang="en-US"/>
              <a:t>Click to edit Master title style</a:t>
            </a:r>
            <a:endParaRPr lang="el-GR"/>
          </a:p>
        </p:txBody>
      </p:sp>
      <p:sp>
        <p:nvSpPr>
          <p:cNvPr id="3" name="Date Placeholder 2">
            <a:extLst>
              <a:ext uri="{FF2B5EF4-FFF2-40B4-BE49-F238E27FC236}">
                <a16:creationId xmlns:a16="http://schemas.microsoft.com/office/drawing/2014/main" id="{BF45D0D0-0752-417A-BEFA-DDB376A28605}"/>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4" name="Footer Placeholder 3">
            <a:extLst>
              <a:ext uri="{FF2B5EF4-FFF2-40B4-BE49-F238E27FC236}">
                <a16:creationId xmlns:a16="http://schemas.microsoft.com/office/drawing/2014/main" id="{339B7F42-A877-4C32-BFB8-0BBE71FAAA38}"/>
              </a:ext>
            </a:extLst>
          </p:cNvPr>
          <p:cNvSpPr>
            <a:spLocks noGrp="1"/>
          </p:cNvSpPr>
          <p:nvPr>
            <p:ph type="ftr" sz="quarter" idx="11"/>
          </p:nvPr>
        </p:nvSpPr>
        <p:spPr/>
        <p:txBody>
          <a:bodyPr/>
          <a:lstStyle/>
          <a:p>
            <a:endParaRPr lang="el-GR"/>
          </a:p>
        </p:txBody>
      </p:sp>
      <p:sp>
        <p:nvSpPr>
          <p:cNvPr id="5" name="Slide Number Placeholder 4">
            <a:extLst>
              <a:ext uri="{FF2B5EF4-FFF2-40B4-BE49-F238E27FC236}">
                <a16:creationId xmlns:a16="http://schemas.microsoft.com/office/drawing/2014/main" id="{A4DAA862-BA12-4CA1-94F3-6D843F8345D4}"/>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346388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4AA5DA-399C-4543-AAEA-7A320C7DE5C8}"/>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3" name="Footer Placeholder 2">
            <a:extLst>
              <a:ext uri="{FF2B5EF4-FFF2-40B4-BE49-F238E27FC236}">
                <a16:creationId xmlns:a16="http://schemas.microsoft.com/office/drawing/2014/main" id="{A92E0748-BAF2-40DF-AE48-8B7DDA72C7DC}"/>
              </a:ext>
            </a:extLst>
          </p:cNvPr>
          <p:cNvSpPr>
            <a:spLocks noGrp="1"/>
          </p:cNvSpPr>
          <p:nvPr>
            <p:ph type="ftr" sz="quarter" idx="11"/>
          </p:nvPr>
        </p:nvSpPr>
        <p:spPr/>
        <p:txBody>
          <a:bodyPr/>
          <a:lstStyle/>
          <a:p>
            <a:endParaRPr lang="el-GR"/>
          </a:p>
        </p:txBody>
      </p:sp>
      <p:sp>
        <p:nvSpPr>
          <p:cNvPr id="4" name="Slide Number Placeholder 3">
            <a:extLst>
              <a:ext uri="{FF2B5EF4-FFF2-40B4-BE49-F238E27FC236}">
                <a16:creationId xmlns:a16="http://schemas.microsoft.com/office/drawing/2014/main" id="{4E5F632E-5B1B-46F3-ADF4-29FBD493BE3E}"/>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4213893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49E1E-75F8-4858-B2B8-6A078ED132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a:extLst>
              <a:ext uri="{FF2B5EF4-FFF2-40B4-BE49-F238E27FC236}">
                <a16:creationId xmlns:a16="http://schemas.microsoft.com/office/drawing/2014/main" id="{59E7E6D3-BCFC-43FF-B50E-AE191D454F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a:extLst>
              <a:ext uri="{FF2B5EF4-FFF2-40B4-BE49-F238E27FC236}">
                <a16:creationId xmlns:a16="http://schemas.microsoft.com/office/drawing/2014/main" id="{7EA80595-5566-4F47-905A-7673F25229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E588823-0266-4EEE-B202-835925C40394}"/>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6" name="Footer Placeholder 5">
            <a:extLst>
              <a:ext uri="{FF2B5EF4-FFF2-40B4-BE49-F238E27FC236}">
                <a16:creationId xmlns:a16="http://schemas.microsoft.com/office/drawing/2014/main" id="{C6186CB9-D144-4570-801B-6E9461D78EC4}"/>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EE0AF322-BB14-4A23-8568-22B32EA1C488}"/>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2465641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B35A8-E9C8-4042-B7C7-795D1ED55E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a:extLst>
              <a:ext uri="{FF2B5EF4-FFF2-40B4-BE49-F238E27FC236}">
                <a16:creationId xmlns:a16="http://schemas.microsoft.com/office/drawing/2014/main" id="{E8D5C438-C6A1-43CD-9BA2-90D1AF1745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a:extLst>
              <a:ext uri="{FF2B5EF4-FFF2-40B4-BE49-F238E27FC236}">
                <a16:creationId xmlns:a16="http://schemas.microsoft.com/office/drawing/2014/main" id="{B816E278-647D-4F98-A66A-F1BD23BC5C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3C529A1-53A7-4023-90D2-8C73C2B7304F}"/>
              </a:ext>
            </a:extLst>
          </p:cNvPr>
          <p:cNvSpPr>
            <a:spLocks noGrp="1"/>
          </p:cNvSpPr>
          <p:nvPr>
            <p:ph type="dt" sz="half" idx="10"/>
          </p:nvPr>
        </p:nvSpPr>
        <p:spPr/>
        <p:txBody>
          <a:bodyPr/>
          <a:lstStyle/>
          <a:p>
            <a:fld id="{9F848329-3FD5-45E9-834A-5BD8DB4D6813}" type="datetimeFigureOut">
              <a:rPr lang="el-GR" smtClean="0"/>
              <a:t>25/9/2023</a:t>
            </a:fld>
            <a:endParaRPr lang="el-GR"/>
          </a:p>
        </p:txBody>
      </p:sp>
      <p:sp>
        <p:nvSpPr>
          <p:cNvPr id="6" name="Footer Placeholder 5">
            <a:extLst>
              <a:ext uri="{FF2B5EF4-FFF2-40B4-BE49-F238E27FC236}">
                <a16:creationId xmlns:a16="http://schemas.microsoft.com/office/drawing/2014/main" id="{13257364-6F5D-4232-BE7F-5B8D4270520A}"/>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94B3A058-B872-48E6-8A63-EFC5E73E19C3}"/>
              </a:ext>
            </a:extLst>
          </p:cNvPr>
          <p:cNvSpPr>
            <a:spLocks noGrp="1"/>
          </p:cNvSpPr>
          <p:nvPr>
            <p:ph type="sldNum" sz="quarter" idx="12"/>
          </p:nvPr>
        </p:nvSpPr>
        <p:spPr/>
        <p:txBody>
          <a:bodyPr/>
          <a:lstStyle/>
          <a:p>
            <a:fld id="{21A410FD-FD70-416D-B501-19460E02587D}" type="slidenum">
              <a:rPr lang="el-GR" smtClean="0"/>
              <a:t>‹#›</a:t>
            </a:fld>
            <a:endParaRPr lang="el-GR"/>
          </a:p>
        </p:txBody>
      </p:sp>
    </p:spTree>
    <p:extLst>
      <p:ext uri="{BB962C8B-B14F-4D97-AF65-F5344CB8AC3E}">
        <p14:creationId xmlns:p14="http://schemas.microsoft.com/office/powerpoint/2010/main" val="145808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hyperlink" Target="https://life-climamed.eu/home"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AC50F2-7037-45A3-A5A5-E91027783B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a:extLst>
              <a:ext uri="{FF2B5EF4-FFF2-40B4-BE49-F238E27FC236}">
                <a16:creationId xmlns:a16="http://schemas.microsoft.com/office/drawing/2014/main" id="{7AF655A0-775F-4AFD-9CA1-031507AFB3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C288A595-274D-4C53-A52D-70E5B3A90B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848329-3FD5-45E9-834A-5BD8DB4D6813}" type="datetimeFigureOut">
              <a:rPr lang="el-GR" smtClean="0"/>
              <a:t>25/9/2023</a:t>
            </a:fld>
            <a:endParaRPr lang="el-GR"/>
          </a:p>
        </p:txBody>
      </p:sp>
      <p:sp>
        <p:nvSpPr>
          <p:cNvPr id="5" name="Footer Placeholder 4">
            <a:extLst>
              <a:ext uri="{FF2B5EF4-FFF2-40B4-BE49-F238E27FC236}">
                <a16:creationId xmlns:a16="http://schemas.microsoft.com/office/drawing/2014/main" id="{01432611-5A45-4E95-AE35-F5C7200056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a:extLst>
              <a:ext uri="{FF2B5EF4-FFF2-40B4-BE49-F238E27FC236}">
                <a16:creationId xmlns:a16="http://schemas.microsoft.com/office/drawing/2014/main" id="{A22DDA13-6CFA-49C3-819D-1AC2E9155C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A410FD-FD70-416D-B501-19460E02587D}" type="slidenum">
              <a:rPr lang="el-GR" smtClean="0"/>
              <a:t>‹#›</a:t>
            </a:fld>
            <a:endParaRPr lang="el-GR"/>
          </a:p>
        </p:txBody>
      </p:sp>
    </p:spTree>
    <p:extLst>
      <p:ext uri="{BB962C8B-B14F-4D97-AF65-F5344CB8AC3E}">
        <p14:creationId xmlns:p14="http://schemas.microsoft.com/office/powerpoint/2010/main" val="303638276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1A410FD-FD70-416D-B501-19460E02587D}" type="slidenum">
              <a:rPr lang="el-GR" smtClean="0"/>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C4710051-0DC9-ED09-6786-70B3DB2DFF0B}"/>
              </a:ext>
            </a:extLst>
          </p:cNvPr>
          <p:cNvPicPr>
            <a:picLocks noChangeAspect="1"/>
          </p:cNvPicPr>
          <p:nvPr userDrawn="1"/>
        </p:nvPicPr>
        <p:blipFill>
          <a:blip r:embed="rId13"/>
          <a:stretch>
            <a:fillRect/>
          </a:stretch>
        </p:blipFill>
        <p:spPr>
          <a:xfrm>
            <a:off x="369792" y="243278"/>
            <a:ext cx="1864821" cy="536892"/>
          </a:xfrm>
          <a:prstGeom prst="rect">
            <a:avLst/>
          </a:prstGeom>
        </p:spPr>
      </p:pic>
      <p:sp>
        <p:nvSpPr>
          <p:cNvPr id="12" name="TextBox 11">
            <a:extLst>
              <a:ext uri="{FF2B5EF4-FFF2-40B4-BE49-F238E27FC236}">
                <a16:creationId xmlns:a16="http://schemas.microsoft.com/office/drawing/2014/main" id="{EAD64745-E23A-0D2C-65A4-62F11DCDF1E0}"/>
              </a:ext>
            </a:extLst>
          </p:cNvPr>
          <p:cNvSpPr txBox="1"/>
          <p:nvPr userDrawn="1"/>
        </p:nvSpPr>
        <p:spPr>
          <a:xfrm>
            <a:off x="44374" y="6502111"/>
            <a:ext cx="2582057" cy="276999"/>
          </a:xfrm>
          <a:prstGeom prst="rect">
            <a:avLst/>
          </a:prstGeom>
          <a:noFill/>
        </p:spPr>
        <p:txBody>
          <a:bodyPr wrap="square" rtlCol="0">
            <a:spAutoFit/>
          </a:bodyPr>
          <a:lstStyle/>
          <a:p>
            <a:r>
              <a:rPr lang="en-US" sz="1200" dirty="0">
                <a:solidFill>
                  <a:schemeClr val="bg1"/>
                </a:solidFill>
                <a:hlinkClick r:id="rId14">
                  <a:extLst>
                    <a:ext uri="{A12FA001-AC4F-418D-AE19-62706E023703}">
                      <ahyp:hlinkClr xmlns:ahyp="http://schemas.microsoft.com/office/drawing/2018/hyperlinkcolor" xmlns="" val="tx"/>
                    </a:ext>
                  </a:extLst>
                </a:hlinkClick>
              </a:rPr>
              <a:t>https://life-climamed.eu/home</a:t>
            </a:r>
            <a:r>
              <a:rPr lang="en-US" sz="1200" dirty="0">
                <a:solidFill>
                  <a:schemeClr val="bg1"/>
                </a:solidFill>
              </a:rPr>
              <a:t> </a:t>
            </a:r>
            <a:endParaRPr lang="el-GR" sz="1200" dirty="0">
              <a:solidFill>
                <a:schemeClr val="bg1"/>
              </a:solidFill>
            </a:endParaRPr>
          </a:p>
        </p:txBody>
      </p:sp>
    </p:spTree>
    <p:extLst>
      <p:ext uri="{BB962C8B-B14F-4D97-AF65-F5344CB8AC3E}">
        <p14:creationId xmlns:p14="http://schemas.microsoft.com/office/powerpoint/2010/main" val="2160713083"/>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life-climamed.eu/home"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168AC-87F1-46EF-9900-1E7DBDD38260}"/>
              </a:ext>
            </a:extLst>
          </p:cNvPr>
          <p:cNvSpPr>
            <a:spLocks noGrp="1"/>
          </p:cNvSpPr>
          <p:nvPr>
            <p:ph type="ctrTitle"/>
          </p:nvPr>
        </p:nvSpPr>
        <p:spPr>
          <a:xfrm>
            <a:off x="2571960" y="1751278"/>
            <a:ext cx="8915399" cy="2216874"/>
          </a:xfrm>
        </p:spPr>
        <p:txBody>
          <a:bodyP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Calibri" panose="020F0502020204030204" pitchFamily="34" charset="0"/>
              </a:rPr>
              <a:t/>
            </a:r>
            <a:br>
              <a:rPr kumimoji="0" lang="el-GR" sz="18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Calibri" panose="020F0502020204030204" pitchFamily="34" charset="0"/>
              </a:rPr>
            </a:br>
            <a:endParaRPr kumimoji="0" lang="el-GR" sz="2400" b="0"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mn-cs"/>
            </a:endParaRPr>
          </a:p>
        </p:txBody>
      </p:sp>
      <p:sp>
        <p:nvSpPr>
          <p:cNvPr id="3" name="Subtitle 2">
            <a:extLst>
              <a:ext uri="{FF2B5EF4-FFF2-40B4-BE49-F238E27FC236}">
                <a16:creationId xmlns:a16="http://schemas.microsoft.com/office/drawing/2014/main" id="{7873D27E-DD8D-453A-8454-9C48BA1EEC92}"/>
              </a:ext>
            </a:extLst>
          </p:cNvPr>
          <p:cNvSpPr>
            <a:spLocks noGrp="1"/>
          </p:cNvSpPr>
          <p:nvPr>
            <p:ph type="subTitle" idx="1"/>
          </p:nvPr>
        </p:nvSpPr>
        <p:spPr>
          <a:xfrm>
            <a:off x="9207544" y="5548004"/>
            <a:ext cx="2984456" cy="954107"/>
          </a:xfrm>
        </p:spPr>
        <p:txBody>
          <a:bodyPr>
            <a:normAutofit/>
          </a:bodyPr>
          <a:lstStyle/>
          <a:p>
            <a:pPr algn="r">
              <a:spcBef>
                <a:spcPts val="0"/>
              </a:spcBef>
            </a:pPr>
            <a:r>
              <a:rPr lang="en-US" sz="1400" b="1" dirty="0">
                <a:solidFill>
                  <a:srgbClr val="00B050"/>
                </a:solidFill>
                <a:latin typeface="Cambria" panose="02040503050406030204" pitchFamily="18" charset="0"/>
                <a:ea typeface="Cambria" panose="02040503050406030204" pitchFamily="18" charset="0"/>
              </a:rPr>
              <a:t> </a:t>
            </a:r>
          </a:p>
          <a:p>
            <a:pPr algn="r">
              <a:spcBef>
                <a:spcPts val="0"/>
              </a:spcBef>
            </a:pPr>
            <a:r>
              <a:rPr lang="en-US" sz="2000" dirty="0">
                <a:latin typeface="Cambria" panose="02040503050406030204" pitchFamily="18" charset="0"/>
                <a:ea typeface="Cambria" panose="02040503050406030204" pitchFamily="18" charset="0"/>
              </a:rPr>
              <a:t> </a:t>
            </a:r>
            <a:endParaRPr lang="el-GR" sz="200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D120558A-3E93-458F-8EDA-90A2F6A0ED5F}"/>
              </a:ext>
            </a:extLst>
          </p:cNvPr>
          <p:cNvSpPr txBox="1"/>
          <p:nvPr/>
        </p:nvSpPr>
        <p:spPr>
          <a:xfrm>
            <a:off x="44374" y="6502111"/>
            <a:ext cx="2582057" cy="276999"/>
          </a:xfrm>
          <a:prstGeom prst="rect">
            <a:avLst/>
          </a:prstGeom>
          <a:noFill/>
        </p:spPr>
        <p:txBody>
          <a:bodyPr wrap="square" rtlCol="0">
            <a:spAutoFit/>
          </a:bodyPr>
          <a:lstStyle/>
          <a:p>
            <a:r>
              <a:rPr lang="en-US" sz="1200" dirty="0">
                <a:solidFill>
                  <a:schemeClr val="bg1"/>
                </a:solidFill>
                <a:hlinkClick r:id="rId2">
                  <a:extLst>
                    <a:ext uri="{A12FA001-AC4F-418D-AE19-62706E023703}">
                      <ahyp:hlinkClr xmlns:ahyp="http://schemas.microsoft.com/office/drawing/2018/hyperlinkcolor" xmlns="" val="tx"/>
                    </a:ext>
                  </a:extLst>
                </a:hlinkClick>
              </a:rPr>
              <a:t>https://life-climamed.eu/home</a:t>
            </a:r>
            <a:r>
              <a:rPr lang="en-US" sz="1200" dirty="0">
                <a:solidFill>
                  <a:schemeClr val="bg1"/>
                </a:solidFill>
              </a:rPr>
              <a:t> </a:t>
            </a:r>
            <a:endParaRPr lang="el-GR" sz="1200" dirty="0">
              <a:solidFill>
                <a:schemeClr val="bg1"/>
              </a:solidFill>
            </a:endParaRPr>
          </a:p>
        </p:txBody>
      </p:sp>
      <p:sp>
        <p:nvSpPr>
          <p:cNvPr id="10" name="TextBox 9">
            <a:extLst>
              <a:ext uri="{FF2B5EF4-FFF2-40B4-BE49-F238E27FC236}">
                <a16:creationId xmlns:a16="http://schemas.microsoft.com/office/drawing/2014/main" id="{17EEBB8B-AE4A-D4DC-8CF7-6B98C4474F9D}"/>
              </a:ext>
            </a:extLst>
          </p:cNvPr>
          <p:cNvSpPr txBox="1"/>
          <p:nvPr/>
        </p:nvSpPr>
        <p:spPr>
          <a:xfrm>
            <a:off x="3112982" y="4624674"/>
            <a:ext cx="6094562" cy="923330"/>
          </a:xfrm>
          <a:prstGeom prst="rect">
            <a:avLst/>
          </a:prstGeom>
          <a:noFill/>
        </p:spPr>
        <p:txBody>
          <a:bodyPr wrap="square">
            <a:spAutoFit/>
          </a:bodyPr>
          <a:lstStyle/>
          <a:p>
            <a:pPr algn="ctr"/>
            <a:r>
              <a:rPr kumimoji="0" lang="en-US" sz="1800" b="1"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Calibri" panose="020F0502020204030204" pitchFamily="34" charset="0"/>
              </a:rPr>
              <a:t>Innovative technologies for climate change mitigation by Mediterranean agricultural sector</a:t>
            </a:r>
            <a:r>
              <a:rPr kumimoji="0" lang="el-GR" sz="1800" b="1"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Calibri" panose="020F0502020204030204" pitchFamily="34" charset="0"/>
              </a:rPr>
              <a:t>– </a:t>
            </a:r>
            <a:r>
              <a:rPr kumimoji="0" lang="en-US" sz="1800" b="1" i="0" u="none" strike="noStrike" kern="1200" cap="none" spc="0" normalizeH="0" baseline="0" noProof="0" dirty="0" err="1">
                <a:ln>
                  <a:noFill/>
                </a:ln>
                <a:solidFill>
                  <a:srgbClr val="00B050"/>
                </a:solidFill>
                <a:effectLst/>
                <a:uLnTx/>
                <a:uFillTx/>
                <a:latin typeface="Cambria" panose="02040503050406030204" pitchFamily="18" charset="0"/>
                <a:ea typeface="Cambria" panose="02040503050406030204" pitchFamily="18" charset="0"/>
                <a:cs typeface="Calibri" panose="020F0502020204030204" pitchFamily="34" charset="0"/>
              </a:rPr>
              <a:t>Clima</a:t>
            </a:r>
            <a:r>
              <a:rPr kumimoji="0" lang="en-US" sz="1800" b="1"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Calibri" panose="020F0502020204030204" pitchFamily="34" charset="0"/>
              </a:rPr>
              <a:t> MED</a:t>
            </a:r>
            <a:r>
              <a:rPr kumimoji="0" lang="el-GR" sz="1800" b="1"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Calibri" panose="020F0502020204030204" pitchFamily="34" charset="0"/>
              </a:rPr>
              <a:t/>
            </a:r>
            <a:br>
              <a:rPr kumimoji="0" lang="el-GR" sz="1800" b="1"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Calibri" panose="020F0502020204030204" pitchFamily="34" charset="0"/>
              </a:rPr>
            </a:br>
            <a:r>
              <a:rPr kumimoji="0" lang="en-US" sz="1800" b="1"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Calibri" panose="020F0502020204030204" pitchFamily="34" charset="0"/>
              </a:rPr>
              <a:t>LIFE17 CCM/GR/000087 </a:t>
            </a:r>
            <a:endParaRPr lang="en-US" dirty="0"/>
          </a:p>
        </p:txBody>
      </p:sp>
      <p:sp>
        <p:nvSpPr>
          <p:cNvPr id="12" name="TextBox 11">
            <a:extLst>
              <a:ext uri="{FF2B5EF4-FFF2-40B4-BE49-F238E27FC236}">
                <a16:creationId xmlns:a16="http://schemas.microsoft.com/office/drawing/2014/main" id="{28086B80-77B2-0841-877D-3518C0014567}"/>
              </a:ext>
            </a:extLst>
          </p:cNvPr>
          <p:cNvSpPr txBox="1"/>
          <p:nvPr/>
        </p:nvSpPr>
        <p:spPr>
          <a:xfrm>
            <a:off x="3048719" y="2037824"/>
            <a:ext cx="6094562" cy="1200329"/>
          </a:xfrm>
          <a:prstGeom prst="rect">
            <a:avLst/>
          </a:prstGeom>
          <a:noFill/>
        </p:spPr>
        <p:txBody>
          <a:bodyPr wrap="square">
            <a:spAutoFit/>
          </a:bodyPr>
          <a:lstStyle/>
          <a:p>
            <a:pPr algn="ctr"/>
            <a:r>
              <a:rPr kumimoji="0" lang="el-GR" sz="3600" b="1" i="0" u="none" strike="noStrike" kern="1200" cap="none" spc="0" normalizeH="0" baseline="0" noProof="0" dirty="0">
                <a:ln>
                  <a:noFill/>
                </a:ln>
                <a:effectLst/>
                <a:uLnTx/>
                <a:uFillTx/>
                <a:latin typeface="Cambria" panose="02040503050406030204" pitchFamily="18" charset="0"/>
                <a:ea typeface="Cambria" panose="02040503050406030204" pitchFamily="18" charset="0"/>
                <a:cs typeface="Calibri" panose="020F0502020204030204" pitchFamily="34" charset="0"/>
              </a:rPr>
              <a:t>Περιπτωσιολογικές </a:t>
            </a:r>
            <a:r>
              <a:rPr kumimoji="0" lang="el-GR" sz="3600" b="1" i="0" u="none" strike="noStrike" kern="1200" cap="none" spc="0" normalizeH="0" baseline="0" noProof="0" dirty="0" smtClean="0">
                <a:ln>
                  <a:noFill/>
                </a:ln>
                <a:effectLst/>
                <a:uLnTx/>
                <a:uFillTx/>
                <a:latin typeface="Cambria" panose="02040503050406030204" pitchFamily="18" charset="0"/>
                <a:ea typeface="Cambria" panose="02040503050406030204" pitchFamily="18" charset="0"/>
                <a:cs typeface="Calibri" panose="020F0502020204030204" pitchFamily="34" charset="0"/>
              </a:rPr>
              <a:t>Μελέτες</a:t>
            </a:r>
            <a:r>
              <a:rPr kumimoji="0" lang="en-US" sz="3600" b="1" i="0" u="none" strike="noStrike" kern="1200" cap="none" spc="0" normalizeH="0" baseline="0" noProof="0" dirty="0" smtClean="0">
                <a:ln>
                  <a:noFill/>
                </a:ln>
                <a:effectLst/>
                <a:uLnTx/>
                <a:uFillTx/>
                <a:latin typeface="Cambria" panose="02040503050406030204" pitchFamily="18" charset="0"/>
                <a:ea typeface="Cambria" panose="02040503050406030204" pitchFamily="18" charset="0"/>
                <a:cs typeface="Calibri" panose="020F0502020204030204" pitchFamily="34" charset="0"/>
              </a:rPr>
              <a:t> </a:t>
            </a:r>
            <a:r>
              <a:rPr kumimoji="0" lang="en-150" sz="3600" b="1" i="0" u="none" strike="noStrike" kern="1200" cap="none" spc="0" normalizeH="0" baseline="0" noProof="0" dirty="0" smtClean="0">
                <a:ln>
                  <a:noFill/>
                </a:ln>
                <a:effectLst/>
                <a:uLnTx/>
                <a:uFillTx/>
                <a:latin typeface="Cambria" panose="02040503050406030204" pitchFamily="18" charset="0"/>
                <a:ea typeface="Cambria" panose="02040503050406030204" pitchFamily="18" charset="0"/>
                <a:cs typeface="Calibri" panose="020F0502020204030204" pitchFamily="34" charset="0"/>
              </a:rPr>
              <a:t>–</a:t>
            </a:r>
            <a:r>
              <a:rPr kumimoji="0" lang="en-US" sz="3600" b="1" i="0" u="none" strike="noStrike" kern="1200" cap="none" spc="0" normalizeH="0" baseline="0" noProof="0" dirty="0" smtClean="0">
                <a:ln>
                  <a:noFill/>
                </a:ln>
                <a:effectLst/>
                <a:uLnTx/>
                <a:uFillTx/>
                <a:latin typeface="Cambria" panose="02040503050406030204" pitchFamily="18" charset="0"/>
                <a:ea typeface="Cambria" panose="02040503050406030204" pitchFamily="18" charset="0"/>
                <a:cs typeface="Calibri" panose="020F0502020204030204" pitchFamily="34" charset="0"/>
              </a:rPr>
              <a:t> </a:t>
            </a:r>
            <a:r>
              <a:rPr lang="en-US" sz="3600" b="1" dirty="0" smtClean="0">
                <a:latin typeface="Cambria" panose="02040503050406030204" pitchFamily="18" charset="0"/>
                <a:ea typeface="Cambria" panose="02040503050406030204" pitchFamily="18" charset="0"/>
                <a:cs typeface="Calibri" panose="020F0502020204030204" pitchFamily="34" charset="0"/>
              </a:rPr>
              <a:t>Case studies</a:t>
            </a:r>
            <a:endParaRPr lang="en-US" sz="3600" dirty="0"/>
          </a:p>
        </p:txBody>
      </p:sp>
    </p:spTree>
    <p:extLst>
      <p:ext uri="{BB962C8B-B14F-4D97-AF65-F5344CB8AC3E}">
        <p14:creationId xmlns:p14="http://schemas.microsoft.com/office/powerpoint/2010/main" val="436235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BA8069-C662-4516-BAA1-502DDCBCFE92}"/>
              </a:ext>
            </a:extLst>
          </p:cNvPr>
          <p:cNvSpPr>
            <a:spLocks noGrp="1"/>
          </p:cNvSpPr>
          <p:nvPr>
            <p:ph type="title"/>
          </p:nvPr>
        </p:nvSpPr>
        <p:spPr/>
        <p:txBody>
          <a:bodyPr>
            <a:normAutofit/>
          </a:bodyPr>
          <a:lstStyle/>
          <a:p>
            <a:r>
              <a:rPr lang="el-GR" sz="3600" dirty="0"/>
              <a:t>Δυνατότητα Μείωσης Των Μέτρων Μετριασμού (+)</a:t>
            </a:r>
            <a:endParaRPr lang="en-US" sz="3600" dirty="0"/>
          </a:p>
        </p:txBody>
      </p:sp>
      <p:sp>
        <p:nvSpPr>
          <p:cNvPr id="3" name="Θέση περιεχομένου 2">
            <a:extLst>
              <a:ext uri="{FF2B5EF4-FFF2-40B4-BE49-F238E27FC236}">
                <a16:creationId xmlns:a16="http://schemas.microsoft.com/office/drawing/2014/main" id="{949D7CED-2812-49BE-8E4D-602D5841DB70}"/>
              </a:ext>
            </a:extLst>
          </p:cNvPr>
          <p:cNvSpPr>
            <a:spLocks noGrp="1"/>
          </p:cNvSpPr>
          <p:nvPr>
            <p:ph idx="1"/>
          </p:nvPr>
        </p:nvSpPr>
        <p:spPr>
          <a:xfrm>
            <a:off x="1097280" y="1845733"/>
            <a:ext cx="10058400" cy="4442177"/>
          </a:xfrm>
        </p:spPr>
        <p:txBody>
          <a:bodyPr>
            <a:normAutofit/>
          </a:bodyPr>
          <a:lstStyle/>
          <a:p>
            <a:r>
              <a:rPr lang="el-GR" b="1" u="sng" dirty="0">
                <a:solidFill>
                  <a:srgbClr val="00B050"/>
                </a:solidFill>
              </a:rPr>
              <a:t>Καλλιέργειες κάλυψης σε βροχερούς αμπελώνες και ελιές</a:t>
            </a:r>
          </a:p>
          <a:p>
            <a:pPr marL="268288" indent="-268288" algn="just">
              <a:lnSpc>
                <a:spcPct val="100000"/>
              </a:lnSpc>
              <a:spcBef>
                <a:spcPts val="0"/>
              </a:spcBef>
              <a:spcAft>
                <a:spcPts val="0"/>
              </a:spcAft>
              <a:buFont typeface="Wingdings" panose="05000000000000000000" pitchFamily="2" charset="2"/>
              <a:buChar char="q"/>
            </a:pPr>
            <a:r>
              <a:rPr lang="el-GR" dirty="0"/>
              <a:t>Οι καλλιέργειες έχουν τη δυνατότητα αποκόμισης εδαφικού οργανικού άνθρακα και ελέγχου της διάβρωσης σε ημίξηρες περιοχές. Μακροπρόθεσμα μπορούν να κάνουν το σύστημα </a:t>
            </a:r>
            <a:r>
              <a:rPr lang="el-GR" dirty="0" smtClean="0"/>
              <a:t>κερδοφόρο</a:t>
            </a:r>
            <a:r>
              <a:rPr lang="en-US" dirty="0" smtClean="0"/>
              <a:t>,</a:t>
            </a:r>
          </a:p>
          <a:p>
            <a:pPr marL="268288" indent="-268288" algn="just">
              <a:lnSpc>
                <a:spcPct val="100000"/>
              </a:lnSpc>
              <a:spcBef>
                <a:spcPts val="0"/>
              </a:spcBef>
              <a:spcAft>
                <a:spcPts val="0"/>
              </a:spcAft>
              <a:buFont typeface="Wingdings" panose="05000000000000000000" pitchFamily="2" charset="2"/>
              <a:buChar char="q"/>
            </a:pPr>
            <a:endParaRPr lang="el-GR" dirty="0"/>
          </a:p>
          <a:p>
            <a:pPr marL="268288" indent="-268288" algn="just">
              <a:lnSpc>
                <a:spcPct val="100000"/>
              </a:lnSpc>
              <a:spcBef>
                <a:spcPts val="0"/>
              </a:spcBef>
              <a:spcAft>
                <a:spcPts val="0"/>
              </a:spcAft>
              <a:buFont typeface="Wingdings" panose="05000000000000000000" pitchFamily="2" charset="2"/>
              <a:buChar char="q"/>
            </a:pPr>
            <a:r>
              <a:rPr lang="el-GR" dirty="0"/>
              <a:t>Στους </a:t>
            </a:r>
            <a:r>
              <a:rPr lang="el-GR" dirty="0" err="1"/>
              <a:t>οπωρόνες</a:t>
            </a:r>
            <a:r>
              <a:rPr lang="el-GR" dirty="0"/>
              <a:t> αμυγδαλιών, η διατήρηση καλλιεργειών κάλυψης με κούρεμα αντί για επαναλαμβανόμενες κοπές με δίσκο μπορεί να είναι λιγότερο δαπανηρή, να μειώσει τα προβλήματα εντόμων και </a:t>
            </a:r>
            <a:r>
              <a:rPr lang="el-GR" dirty="0" err="1"/>
              <a:t>ακάρεων</a:t>
            </a:r>
            <a:r>
              <a:rPr lang="el-GR" dirty="0"/>
              <a:t>, να προκαλέσει λιγότερη συμπίεση του εδάφους, να αυξήσει τη διείσδυση του νερού και να απαιτήσει λιγότερο χρόνο </a:t>
            </a:r>
            <a:r>
              <a:rPr lang="el-GR" dirty="0" smtClean="0"/>
              <a:t>διαχείρισης</a:t>
            </a:r>
            <a:r>
              <a:rPr lang="en-US" dirty="0" smtClean="0"/>
              <a:t>,</a:t>
            </a:r>
          </a:p>
          <a:p>
            <a:pPr marL="268288" indent="-268288" algn="just">
              <a:lnSpc>
                <a:spcPct val="100000"/>
              </a:lnSpc>
              <a:spcBef>
                <a:spcPts val="0"/>
              </a:spcBef>
              <a:spcAft>
                <a:spcPts val="0"/>
              </a:spcAft>
              <a:buFont typeface="Wingdings" panose="05000000000000000000" pitchFamily="2" charset="2"/>
              <a:buChar char="q"/>
            </a:pPr>
            <a:endParaRPr lang="el-GR" dirty="0"/>
          </a:p>
          <a:p>
            <a:pPr marL="268288" indent="-268288" algn="just">
              <a:lnSpc>
                <a:spcPct val="100000"/>
              </a:lnSpc>
              <a:spcBef>
                <a:spcPts val="0"/>
              </a:spcBef>
              <a:spcAft>
                <a:spcPts val="0"/>
              </a:spcAft>
              <a:buFont typeface="Wingdings" panose="05000000000000000000" pitchFamily="2" charset="2"/>
              <a:buChar char="q"/>
            </a:pPr>
            <a:r>
              <a:rPr lang="el-GR" dirty="0"/>
              <a:t>Οι αγρότες είναι δύσπιστοι στην υιοθέτηση αυτών των πρακτικών λόγω του πιθανού ανταγωνισμού για νερό και θρεπτικά συστατικά με την κύρια </a:t>
            </a:r>
            <a:r>
              <a:rPr lang="el-GR" dirty="0" smtClean="0"/>
              <a:t>καλλιέργεια</a:t>
            </a:r>
            <a:r>
              <a:rPr lang="en-US" dirty="0" smtClean="0"/>
              <a:t>.</a:t>
            </a:r>
            <a:endParaRPr lang="el-GR" dirty="0"/>
          </a:p>
        </p:txBody>
      </p:sp>
    </p:spTree>
    <p:extLst>
      <p:ext uri="{BB962C8B-B14F-4D97-AF65-F5344CB8AC3E}">
        <p14:creationId xmlns:p14="http://schemas.microsoft.com/office/powerpoint/2010/main" val="2505051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BA8069-C662-4516-BAA1-502DDCBCFE92}"/>
              </a:ext>
            </a:extLst>
          </p:cNvPr>
          <p:cNvSpPr>
            <a:spLocks noGrp="1"/>
          </p:cNvSpPr>
          <p:nvPr>
            <p:ph type="title"/>
          </p:nvPr>
        </p:nvSpPr>
        <p:spPr/>
        <p:txBody>
          <a:bodyPr>
            <a:normAutofit/>
          </a:bodyPr>
          <a:lstStyle/>
          <a:p>
            <a:r>
              <a:rPr lang="el-GR" sz="3600" dirty="0"/>
              <a:t>Δυνατότητα Μείωσης Των Μέτρων Μετριασμού (+)</a:t>
            </a:r>
            <a:endParaRPr lang="en-US" sz="3600" dirty="0"/>
          </a:p>
        </p:txBody>
      </p:sp>
      <p:sp>
        <p:nvSpPr>
          <p:cNvPr id="3" name="Θέση περιεχομένου 2">
            <a:extLst>
              <a:ext uri="{FF2B5EF4-FFF2-40B4-BE49-F238E27FC236}">
                <a16:creationId xmlns:a16="http://schemas.microsoft.com/office/drawing/2014/main" id="{949D7CED-2812-49BE-8E4D-602D5841DB70}"/>
              </a:ext>
            </a:extLst>
          </p:cNvPr>
          <p:cNvSpPr>
            <a:spLocks noGrp="1"/>
          </p:cNvSpPr>
          <p:nvPr>
            <p:ph idx="1"/>
          </p:nvPr>
        </p:nvSpPr>
        <p:spPr>
          <a:xfrm>
            <a:off x="1097280" y="1845733"/>
            <a:ext cx="10058400" cy="4442177"/>
          </a:xfrm>
        </p:spPr>
        <p:txBody>
          <a:bodyPr>
            <a:normAutofit/>
          </a:bodyPr>
          <a:lstStyle/>
          <a:p>
            <a:endParaRPr lang="el-GR" dirty="0"/>
          </a:p>
          <a:p>
            <a:r>
              <a:rPr lang="el-GR" b="1" u="sng" dirty="0">
                <a:solidFill>
                  <a:srgbClr val="00B050"/>
                </a:solidFill>
              </a:rPr>
              <a:t>Διαχείριση Υπολειμμάτων </a:t>
            </a:r>
            <a:endParaRPr lang="en-US" b="1" u="sng" dirty="0">
              <a:solidFill>
                <a:srgbClr val="00B050"/>
              </a:solidFill>
            </a:endParaRPr>
          </a:p>
          <a:p>
            <a:pPr marL="447675" indent="-447675" algn="just">
              <a:buFont typeface="Wingdings" panose="05000000000000000000" pitchFamily="2" charset="2"/>
              <a:buChar char="q"/>
            </a:pPr>
            <a:r>
              <a:rPr lang="el-GR" dirty="0"/>
              <a:t>Η διαχείριση υπολειμμάτων στο κριθάρι και το σιτάρι θα μπορούσε να προσφέρει μείωση περίπου 0,12 MtCO</a:t>
            </a:r>
            <a:r>
              <a:rPr lang="el-GR" baseline="30000" dirty="0"/>
              <a:t>2</a:t>
            </a:r>
            <a:r>
              <a:rPr lang="el-GR" dirty="0"/>
              <a:t>e με υψηλότερο θετικό κόστος. Το υψηλότερο κόστος οφείλεται κυρίως στην απώλεια εσόδων από την πώληση άχυρου για ζωοτροφές ως υποπροϊόν. Η ενσωμάτωση υπολειμμάτων από καλλιέργειες στο έδαφος, μπορεί επίσης να ενισχύσει την ενσωμάτωση άνθρακα στο έδαφος</a:t>
            </a:r>
            <a:endParaRPr lang="en-US" dirty="0"/>
          </a:p>
        </p:txBody>
      </p:sp>
    </p:spTree>
    <p:extLst>
      <p:ext uri="{BB962C8B-B14F-4D97-AF65-F5344CB8AC3E}">
        <p14:creationId xmlns:p14="http://schemas.microsoft.com/office/powerpoint/2010/main" val="426338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DEAEA0-A822-437E-8CE1-D38735FBA750}"/>
              </a:ext>
            </a:extLst>
          </p:cNvPr>
          <p:cNvSpPr>
            <a:spLocks noGrp="1"/>
          </p:cNvSpPr>
          <p:nvPr>
            <p:ph type="title"/>
          </p:nvPr>
        </p:nvSpPr>
        <p:spPr>
          <a:xfrm>
            <a:off x="1097280" y="394976"/>
            <a:ext cx="10058400" cy="1450757"/>
          </a:xfrm>
        </p:spPr>
        <p:txBody>
          <a:bodyPr>
            <a:normAutofit/>
          </a:bodyPr>
          <a:lstStyle/>
          <a:p>
            <a:pPr algn="ctr"/>
            <a:r>
              <a:rPr lang="el-GR" sz="4400" dirty="0" smtClean="0"/>
              <a:t>Συμπεράσματα </a:t>
            </a:r>
            <a:endParaRPr lang="en-US" sz="4400" dirty="0"/>
          </a:p>
        </p:txBody>
      </p:sp>
      <p:sp>
        <p:nvSpPr>
          <p:cNvPr id="3" name="Θέση περιεχομένου 2">
            <a:extLst>
              <a:ext uri="{FF2B5EF4-FFF2-40B4-BE49-F238E27FC236}">
                <a16:creationId xmlns:a16="http://schemas.microsoft.com/office/drawing/2014/main" id="{C7946039-CE79-44CC-A964-3E94DD5C7447}"/>
              </a:ext>
            </a:extLst>
          </p:cNvPr>
          <p:cNvSpPr>
            <a:spLocks noGrp="1"/>
          </p:cNvSpPr>
          <p:nvPr>
            <p:ph idx="1"/>
          </p:nvPr>
        </p:nvSpPr>
        <p:spPr>
          <a:xfrm>
            <a:off x="1097280" y="1845733"/>
            <a:ext cx="10058400" cy="4103121"/>
          </a:xfrm>
        </p:spPr>
        <p:txBody>
          <a:bodyPr>
            <a:normAutofit fontScale="85000" lnSpcReduction="10000"/>
          </a:bodyPr>
          <a:lstStyle/>
          <a:p>
            <a:pPr marL="357188" indent="-357188" algn="just">
              <a:buFont typeface="Wingdings" panose="05000000000000000000" pitchFamily="2" charset="2"/>
              <a:buChar char="q"/>
            </a:pPr>
            <a:r>
              <a:rPr lang="el-GR" dirty="0">
                <a:solidFill>
                  <a:srgbClr val="374151"/>
                </a:solidFill>
              </a:rPr>
              <a:t>Η έρευνα προσφέρει μια ολοκληρωμένη διεπιστημονική εξέταση των συνδέσεων μεταξύ του μετριασμού της κλιματικής αλλαγής και των οικονομικών πτυχών της αειφόρου διαχείρισης των αγροκτημάτων</a:t>
            </a:r>
          </a:p>
          <a:p>
            <a:pPr marL="357188" indent="-357188" algn="just">
              <a:buFont typeface="Wingdings" panose="05000000000000000000" pitchFamily="2" charset="2"/>
              <a:buChar char="q"/>
            </a:pPr>
            <a:r>
              <a:rPr lang="el-GR" dirty="0">
                <a:solidFill>
                  <a:srgbClr val="374151"/>
                </a:solidFill>
              </a:rPr>
              <a:t>Ακόμη και όταν η αποδοτικότητα και η μείωση του κόστους είναι βέλτιστες, γεωπονικοί και κοινωνικοί παράγοντες είναι πιθανό να δημιουργήσουν εμπόδιο στην εφαρμογή βιώσιμων πρακτικών</a:t>
            </a:r>
          </a:p>
          <a:p>
            <a:pPr marL="357188" indent="-357188" algn="just">
              <a:buFont typeface="Wingdings" panose="05000000000000000000" pitchFamily="2" charset="2"/>
              <a:buChar char="q"/>
            </a:pPr>
            <a:r>
              <a:rPr lang="el-GR" dirty="0">
                <a:solidFill>
                  <a:srgbClr val="374151"/>
                </a:solidFill>
              </a:rPr>
              <a:t>Οι παρεμβάσεις μέσω νομοθεσιών και η παροχή υπηρεσιών κατάρτισης και συμβουλευτικής στους αγρότες μπορούν να βελτιώσουν τις δεξιότητες των αγροτών</a:t>
            </a:r>
          </a:p>
          <a:p>
            <a:pPr marL="357188" indent="-357188" algn="just">
              <a:buFont typeface="Wingdings" panose="05000000000000000000" pitchFamily="2" charset="2"/>
              <a:buChar char="q"/>
            </a:pPr>
            <a:r>
              <a:rPr lang="el-GR" dirty="0">
                <a:solidFill>
                  <a:srgbClr val="374151"/>
                </a:solidFill>
              </a:rPr>
              <a:t>Οι επιχορηγήσεις κεφαλαίου και οι επιδοτήσεις μπορούν να καλύψουν τις ανάγκες των γεωργών σε εξοπλισμό</a:t>
            </a:r>
          </a:p>
          <a:p>
            <a:pPr marL="357188" indent="-357188" algn="just">
              <a:buFont typeface="Wingdings" panose="05000000000000000000" pitchFamily="2" charset="2"/>
              <a:buChar char="q"/>
            </a:pPr>
            <a:r>
              <a:rPr lang="el-GR" dirty="0">
                <a:solidFill>
                  <a:srgbClr val="374151"/>
                </a:solidFill>
              </a:rPr>
              <a:t>Οι γεωργοί έχουν καθιερώσει παραδοσιακές γεωργικές τεχνικές παραγωγής και είναι διστακτικοί σε αλλαγές </a:t>
            </a:r>
          </a:p>
          <a:p>
            <a:pPr marL="357188" indent="-357188" algn="just">
              <a:buFont typeface="Wingdings" panose="05000000000000000000" pitchFamily="2" charset="2"/>
              <a:buChar char="q"/>
            </a:pPr>
            <a:r>
              <a:rPr lang="el-GR" dirty="0">
                <a:solidFill>
                  <a:srgbClr val="374151"/>
                </a:solidFill>
              </a:rPr>
              <a:t>Οι συνθήκες της αγοράς και η κακή διαθεσιμότητα πόρων δεν μπορούν να ελεγχθούν από την εφαρμογή των πολιτικών</a:t>
            </a:r>
          </a:p>
          <a:p>
            <a:pPr marL="357188" indent="-357188" algn="just">
              <a:buFont typeface="Wingdings" panose="05000000000000000000" pitchFamily="2" charset="2"/>
              <a:buChar char="q"/>
            </a:pPr>
            <a:r>
              <a:rPr lang="el-GR" dirty="0">
                <a:solidFill>
                  <a:srgbClr val="374151"/>
                </a:solidFill>
              </a:rPr>
              <a:t>Η </a:t>
            </a:r>
            <a:r>
              <a:rPr lang="el-GR" dirty="0" smtClean="0">
                <a:solidFill>
                  <a:srgbClr val="374151"/>
                </a:solidFill>
              </a:rPr>
              <a:t>οικονομικότερη μείωση </a:t>
            </a:r>
            <a:r>
              <a:rPr lang="el-GR" dirty="0">
                <a:solidFill>
                  <a:srgbClr val="374151"/>
                </a:solidFill>
              </a:rPr>
              <a:t>των GHG μπορεί να επιτευχθεί εστιάζοντας στη διαχείριση των θρεπτικών ουσιών εδάφους και τη μείωση του μεθανίου (εντερική ζύμωση)</a:t>
            </a:r>
            <a:endParaRPr lang="en-US" dirty="0">
              <a:solidFill>
                <a:srgbClr val="374151"/>
              </a:solidFill>
            </a:endParaRPr>
          </a:p>
        </p:txBody>
      </p:sp>
    </p:spTree>
    <p:extLst>
      <p:ext uri="{BB962C8B-B14F-4D97-AF65-F5344CB8AC3E}">
        <p14:creationId xmlns:p14="http://schemas.microsoft.com/office/powerpoint/2010/main" val="12478635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982655-C54F-415B-9D42-A0FAA5904B60}"/>
              </a:ext>
            </a:extLst>
          </p:cNvPr>
          <p:cNvSpPr>
            <a:spLocks noGrp="1"/>
          </p:cNvSpPr>
          <p:nvPr>
            <p:ph type="ctrTitle"/>
          </p:nvPr>
        </p:nvSpPr>
        <p:spPr/>
        <p:txBody>
          <a:bodyPr>
            <a:noAutofit/>
          </a:bodyPr>
          <a:lstStyle/>
          <a:p>
            <a:r>
              <a:rPr lang="en-US" sz="4800" dirty="0"/>
              <a:t>Reduced tillage as an alternative to no-tillage under Mediterranean</a:t>
            </a:r>
            <a:br>
              <a:rPr lang="en-US" sz="4800" dirty="0"/>
            </a:br>
            <a:r>
              <a:rPr lang="en-US" sz="4800" dirty="0"/>
              <a:t>conditions: A case study</a:t>
            </a:r>
          </a:p>
        </p:txBody>
      </p:sp>
      <p:sp>
        <p:nvSpPr>
          <p:cNvPr id="3" name="Υπότιτλος 2">
            <a:extLst>
              <a:ext uri="{FF2B5EF4-FFF2-40B4-BE49-F238E27FC236}">
                <a16:creationId xmlns:a16="http://schemas.microsoft.com/office/drawing/2014/main" id="{A95D667F-D6D8-4E6A-891A-AB065F2C97FD}"/>
              </a:ext>
            </a:extLst>
          </p:cNvPr>
          <p:cNvSpPr>
            <a:spLocks noGrp="1"/>
          </p:cNvSpPr>
          <p:nvPr>
            <p:ph type="subTitle" idx="1"/>
          </p:nvPr>
        </p:nvSpPr>
        <p:spPr/>
        <p:txBody>
          <a:bodyPr>
            <a:normAutofit/>
          </a:bodyPr>
          <a:lstStyle/>
          <a:p>
            <a:r>
              <a:rPr lang="pt-BR" cap="none" dirty="0"/>
              <a:t>R. </a:t>
            </a:r>
            <a:r>
              <a:rPr lang="pt-BR" cap="none" dirty="0" smtClean="0"/>
              <a:t>Lopez-Garrido</a:t>
            </a:r>
            <a:r>
              <a:rPr lang="pt-BR" cap="none" dirty="0"/>
              <a:t>, E. Madejo´n, M. Leo´ n-Camacho, I. Giro´n, F. Moreno, J.M. Murillo</a:t>
            </a:r>
            <a:endParaRPr lang="en-US" cap="none" dirty="0"/>
          </a:p>
        </p:txBody>
      </p:sp>
    </p:spTree>
    <p:extLst>
      <p:ext uri="{BB962C8B-B14F-4D97-AF65-F5344CB8AC3E}">
        <p14:creationId xmlns:p14="http://schemas.microsoft.com/office/powerpoint/2010/main" val="36391042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83F810-22D7-4D7D-BAFA-B9464DB29AC5}"/>
              </a:ext>
            </a:extLst>
          </p:cNvPr>
          <p:cNvSpPr>
            <a:spLocks noGrp="1"/>
          </p:cNvSpPr>
          <p:nvPr>
            <p:ph type="title"/>
          </p:nvPr>
        </p:nvSpPr>
        <p:spPr/>
        <p:txBody>
          <a:bodyPr>
            <a:normAutofit/>
          </a:bodyPr>
          <a:lstStyle/>
          <a:p>
            <a:pPr algn="ctr"/>
            <a:r>
              <a:rPr lang="el-GR" sz="4400" dirty="0"/>
              <a:t>Εισαγωγή</a:t>
            </a:r>
            <a:endParaRPr lang="en-US" sz="4400" dirty="0"/>
          </a:p>
        </p:txBody>
      </p:sp>
      <p:sp>
        <p:nvSpPr>
          <p:cNvPr id="3" name="Θέση περιεχομένου 2">
            <a:extLst>
              <a:ext uri="{FF2B5EF4-FFF2-40B4-BE49-F238E27FC236}">
                <a16:creationId xmlns:a16="http://schemas.microsoft.com/office/drawing/2014/main" id="{3A3AB674-21BC-4AAE-A8A1-2CE88775F69F}"/>
              </a:ext>
            </a:extLst>
          </p:cNvPr>
          <p:cNvSpPr>
            <a:spLocks noGrp="1"/>
          </p:cNvSpPr>
          <p:nvPr>
            <p:ph idx="1"/>
          </p:nvPr>
        </p:nvSpPr>
        <p:spPr/>
        <p:txBody>
          <a:bodyPr>
            <a:normAutofit/>
          </a:bodyPr>
          <a:lstStyle/>
          <a:p>
            <a:pPr marL="0" indent="0">
              <a:buNone/>
            </a:pPr>
            <a:endParaRPr lang="el-GR" dirty="0"/>
          </a:p>
          <a:p>
            <a:pPr marL="0" indent="0" algn="just">
              <a:lnSpc>
                <a:spcPct val="100000"/>
              </a:lnSpc>
              <a:spcBef>
                <a:spcPts val="0"/>
              </a:spcBef>
              <a:spcAft>
                <a:spcPts val="0"/>
              </a:spcAft>
              <a:buNone/>
            </a:pPr>
            <a:r>
              <a:rPr lang="el-GR" b="1" dirty="0"/>
              <a:t>Στόχος της </a:t>
            </a:r>
            <a:r>
              <a:rPr lang="el-GR" b="1" dirty="0" smtClean="0"/>
              <a:t>έρευνας</a:t>
            </a:r>
            <a:endParaRPr lang="en-US" b="1" dirty="0" smtClean="0"/>
          </a:p>
          <a:p>
            <a:pPr marL="0" indent="0" algn="just">
              <a:lnSpc>
                <a:spcPct val="100000"/>
              </a:lnSpc>
              <a:spcBef>
                <a:spcPts val="0"/>
              </a:spcBef>
              <a:spcAft>
                <a:spcPts val="0"/>
              </a:spcAft>
              <a:buNone/>
            </a:pPr>
            <a:endParaRPr lang="el-GR" b="1" dirty="0"/>
          </a:p>
          <a:p>
            <a:pPr marL="0" indent="0" algn="just">
              <a:lnSpc>
                <a:spcPct val="100000"/>
              </a:lnSpc>
              <a:spcBef>
                <a:spcPts val="0"/>
              </a:spcBef>
              <a:spcAft>
                <a:spcPts val="0"/>
              </a:spcAft>
              <a:buNone/>
            </a:pPr>
            <a:r>
              <a:rPr lang="el-GR" dirty="0"/>
              <a:t>Να γίνει σύγκριση της ανάπτυξη της καλλιέργειας και τις φυσικές, χημικές και βιοχημικές ιδιότητες σε εδάφη κάτω από διαφορετικά συστήματα άροσης: </a:t>
            </a:r>
            <a:endParaRPr lang="el-GR" dirty="0" smtClean="0"/>
          </a:p>
          <a:p>
            <a:pPr marL="0" indent="0" algn="just">
              <a:lnSpc>
                <a:spcPct val="100000"/>
              </a:lnSpc>
              <a:spcBef>
                <a:spcPts val="0"/>
              </a:spcBef>
              <a:spcAft>
                <a:spcPts val="0"/>
              </a:spcAft>
              <a:buNone/>
            </a:pPr>
            <a:endParaRPr lang="en-US" dirty="0" smtClean="0"/>
          </a:p>
          <a:p>
            <a:pPr marL="357188" indent="-357188" algn="just">
              <a:lnSpc>
                <a:spcPct val="100000"/>
              </a:lnSpc>
              <a:spcBef>
                <a:spcPts val="0"/>
              </a:spcBef>
              <a:spcAft>
                <a:spcPts val="0"/>
              </a:spcAft>
              <a:buFont typeface="Wingdings" panose="05000000000000000000" pitchFamily="2" charset="2"/>
              <a:buChar char="q"/>
            </a:pPr>
            <a:r>
              <a:rPr lang="el-GR" dirty="0" smtClean="0"/>
              <a:t>Παραδοσιακή </a:t>
            </a:r>
            <a:r>
              <a:rPr lang="el-GR" dirty="0"/>
              <a:t>άροση </a:t>
            </a:r>
            <a:endParaRPr lang="el-GR" dirty="0" smtClean="0"/>
          </a:p>
          <a:p>
            <a:pPr marL="357188" indent="-357188" algn="just">
              <a:lnSpc>
                <a:spcPct val="100000"/>
              </a:lnSpc>
              <a:spcBef>
                <a:spcPts val="0"/>
              </a:spcBef>
              <a:spcAft>
                <a:spcPts val="0"/>
              </a:spcAft>
              <a:buFont typeface="Wingdings" panose="05000000000000000000" pitchFamily="2" charset="2"/>
              <a:buChar char="q"/>
            </a:pPr>
            <a:endParaRPr lang="el-GR" dirty="0" smtClean="0"/>
          </a:p>
          <a:p>
            <a:pPr marL="357188" indent="-357188" algn="just">
              <a:lnSpc>
                <a:spcPct val="100000"/>
              </a:lnSpc>
              <a:spcBef>
                <a:spcPts val="0"/>
              </a:spcBef>
              <a:spcAft>
                <a:spcPts val="0"/>
              </a:spcAft>
              <a:buFont typeface="Wingdings" panose="05000000000000000000" pitchFamily="2" charset="2"/>
              <a:buChar char="q"/>
            </a:pPr>
            <a:r>
              <a:rPr lang="el-GR" dirty="0" smtClean="0"/>
              <a:t>Μ</a:t>
            </a:r>
            <a:r>
              <a:rPr lang="el-GR" dirty="0" smtClean="0"/>
              <a:t>ειωμένη </a:t>
            </a:r>
            <a:r>
              <a:rPr lang="el-GR" dirty="0"/>
              <a:t>άροση </a:t>
            </a:r>
            <a:endParaRPr lang="el-GR" dirty="0" smtClean="0"/>
          </a:p>
          <a:p>
            <a:pPr marL="357188" indent="-357188" algn="just">
              <a:lnSpc>
                <a:spcPct val="100000"/>
              </a:lnSpc>
              <a:spcBef>
                <a:spcPts val="0"/>
              </a:spcBef>
              <a:spcAft>
                <a:spcPts val="0"/>
              </a:spcAft>
              <a:buFont typeface="Wingdings" panose="05000000000000000000" pitchFamily="2" charset="2"/>
              <a:buChar char="q"/>
            </a:pPr>
            <a:endParaRPr lang="el-GR" dirty="0" smtClean="0"/>
          </a:p>
          <a:p>
            <a:pPr marL="357188" indent="-357188" algn="just">
              <a:lnSpc>
                <a:spcPct val="100000"/>
              </a:lnSpc>
              <a:spcBef>
                <a:spcPts val="0"/>
              </a:spcBef>
              <a:spcAft>
                <a:spcPts val="0"/>
              </a:spcAft>
              <a:buFont typeface="Wingdings" panose="05000000000000000000" pitchFamily="2" charset="2"/>
              <a:buChar char="q"/>
            </a:pPr>
            <a:r>
              <a:rPr lang="el-GR" dirty="0" smtClean="0"/>
              <a:t>Καθόλου άροση</a:t>
            </a:r>
            <a:endParaRPr lang="en-US" dirty="0" smtClean="0"/>
          </a:p>
          <a:p>
            <a:pPr algn="just">
              <a:lnSpc>
                <a:spcPct val="100000"/>
              </a:lnSpc>
              <a:spcBef>
                <a:spcPts val="0"/>
              </a:spcBef>
              <a:spcAft>
                <a:spcPts val="0"/>
              </a:spcAft>
              <a:buFontTx/>
              <a:buChar char="-"/>
            </a:pPr>
            <a:endParaRPr lang="en-US" dirty="0"/>
          </a:p>
        </p:txBody>
      </p:sp>
    </p:spTree>
    <p:extLst>
      <p:ext uri="{BB962C8B-B14F-4D97-AF65-F5344CB8AC3E}">
        <p14:creationId xmlns:p14="http://schemas.microsoft.com/office/powerpoint/2010/main" val="35359947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0532D1-4F93-4081-96EC-77403D76375E}"/>
              </a:ext>
            </a:extLst>
          </p:cNvPr>
          <p:cNvSpPr>
            <a:spLocks noGrp="1"/>
          </p:cNvSpPr>
          <p:nvPr>
            <p:ph type="title"/>
          </p:nvPr>
        </p:nvSpPr>
        <p:spPr/>
        <p:txBody>
          <a:bodyPr>
            <a:normAutofit/>
          </a:bodyPr>
          <a:lstStyle/>
          <a:p>
            <a:pPr algn="ctr"/>
            <a:r>
              <a:rPr lang="el-GR" sz="4400" dirty="0"/>
              <a:t>Περιοχή Έρευνας</a:t>
            </a:r>
            <a:endParaRPr lang="en-US" sz="4400" dirty="0"/>
          </a:p>
        </p:txBody>
      </p:sp>
      <p:sp>
        <p:nvSpPr>
          <p:cNvPr id="3" name="Θέση περιεχομένου 2">
            <a:extLst>
              <a:ext uri="{FF2B5EF4-FFF2-40B4-BE49-F238E27FC236}">
                <a16:creationId xmlns:a16="http://schemas.microsoft.com/office/drawing/2014/main" id="{AE42ABF0-F6C7-4C8A-8194-0D7640DF3C91}"/>
              </a:ext>
            </a:extLst>
          </p:cNvPr>
          <p:cNvSpPr>
            <a:spLocks noGrp="1"/>
          </p:cNvSpPr>
          <p:nvPr>
            <p:ph idx="1"/>
          </p:nvPr>
        </p:nvSpPr>
        <p:spPr>
          <a:xfrm>
            <a:off x="721581" y="1895429"/>
            <a:ext cx="10809798" cy="4455676"/>
          </a:xfrm>
        </p:spPr>
        <p:txBody>
          <a:bodyPr>
            <a:normAutofit/>
          </a:bodyPr>
          <a:lstStyle/>
          <a:p>
            <a:pPr marL="357188" indent="-357188" algn="just">
              <a:lnSpc>
                <a:spcPct val="110000"/>
              </a:lnSpc>
              <a:spcBef>
                <a:spcPts val="0"/>
              </a:spcBef>
              <a:spcAft>
                <a:spcPts val="0"/>
              </a:spcAft>
              <a:buFont typeface="Wingdings" panose="05000000000000000000" pitchFamily="2" charset="2"/>
              <a:buChar char="q"/>
            </a:pPr>
            <a:r>
              <a:rPr lang="el-GR" sz="2100" dirty="0"/>
              <a:t>Σεβίλλη, Ισπανία </a:t>
            </a:r>
            <a:endParaRPr lang="el-GR" sz="2100" dirty="0" smtClean="0"/>
          </a:p>
          <a:p>
            <a:pPr marL="357188" indent="-357188" algn="just">
              <a:lnSpc>
                <a:spcPct val="110000"/>
              </a:lnSpc>
              <a:spcBef>
                <a:spcPts val="0"/>
              </a:spcBef>
              <a:spcAft>
                <a:spcPts val="0"/>
              </a:spcAft>
              <a:buFont typeface="Wingdings" panose="05000000000000000000" pitchFamily="2" charset="2"/>
              <a:buChar char="q"/>
            </a:pPr>
            <a:r>
              <a:rPr lang="el-GR" sz="2100" b="1" dirty="0" smtClean="0"/>
              <a:t>Έδαφος</a:t>
            </a:r>
            <a:r>
              <a:rPr lang="el-GR" sz="2100" dirty="0"/>
              <a:t>: Αμμώδες αργιλώδες </a:t>
            </a:r>
            <a:r>
              <a:rPr lang="el-GR" sz="2100" dirty="0" smtClean="0"/>
              <a:t>έδαφος</a:t>
            </a:r>
          </a:p>
          <a:p>
            <a:pPr marL="357188" indent="-357188" algn="just">
              <a:lnSpc>
                <a:spcPct val="110000"/>
              </a:lnSpc>
              <a:spcBef>
                <a:spcPts val="0"/>
              </a:spcBef>
              <a:spcAft>
                <a:spcPts val="0"/>
              </a:spcAft>
              <a:buFont typeface="Wingdings" panose="05000000000000000000" pitchFamily="2" charset="2"/>
              <a:buChar char="q"/>
            </a:pPr>
            <a:r>
              <a:rPr lang="el-GR" sz="2100" dirty="0" smtClean="0"/>
              <a:t>Το </a:t>
            </a:r>
            <a:r>
              <a:rPr lang="el-GR" sz="2100" b="1" dirty="0"/>
              <a:t>κλίμα</a:t>
            </a:r>
            <a:r>
              <a:rPr lang="el-GR" sz="2100" dirty="0"/>
              <a:t> είναι Μεσογειακό, με ήπιους βροχερούς χειμώνες (484 </a:t>
            </a:r>
            <a:r>
              <a:rPr lang="el-GR" sz="2100" dirty="0" err="1"/>
              <a:t>mm</a:t>
            </a:r>
            <a:r>
              <a:rPr lang="el-GR" sz="2100" dirty="0"/>
              <a:t> μέση ετήσια βροχόπτωση) και πολύ ζεστά, ξηρά καλοκαίρια</a:t>
            </a:r>
          </a:p>
          <a:p>
            <a:pPr marL="0" indent="0" algn="just">
              <a:lnSpc>
                <a:spcPct val="110000"/>
              </a:lnSpc>
              <a:spcBef>
                <a:spcPts val="0"/>
              </a:spcBef>
              <a:spcAft>
                <a:spcPts val="0"/>
              </a:spcAft>
              <a:buNone/>
            </a:pPr>
            <a:r>
              <a:rPr lang="el-GR" sz="2100" u="sng" dirty="0" smtClean="0"/>
              <a:t>Καθιερώθηκαν </a:t>
            </a:r>
            <a:r>
              <a:rPr lang="el-GR" sz="2100" u="sng" dirty="0"/>
              <a:t>τρεις διαφορετικές επεξεργασίες άροσης</a:t>
            </a:r>
          </a:p>
          <a:p>
            <a:pPr algn="just">
              <a:lnSpc>
                <a:spcPct val="110000"/>
              </a:lnSpc>
              <a:spcBef>
                <a:spcPts val="0"/>
              </a:spcBef>
              <a:spcAft>
                <a:spcPts val="0"/>
              </a:spcAft>
              <a:buFontTx/>
              <a:buChar char="-"/>
            </a:pPr>
            <a:r>
              <a:rPr lang="el-GR" sz="2100" dirty="0"/>
              <a:t> </a:t>
            </a:r>
            <a:r>
              <a:rPr lang="el-GR" sz="2100" b="1" dirty="0"/>
              <a:t>Παραδοσιακό </a:t>
            </a:r>
            <a:r>
              <a:rPr lang="el-GR" sz="2100" b="1" dirty="0" smtClean="0"/>
              <a:t>όργωμα</a:t>
            </a:r>
            <a:r>
              <a:rPr lang="el-GR" sz="2100" dirty="0" smtClean="0"/>
              <a:t>: </a:t>
            </a:r>
            <a:r>
              <a:rPr lang="el-GR" sz="2100" dirty="0"/>
              <a:t>όργωμα με </a:t>
            </a:r>
            <a:r>
              <a:rPr lang="el-GR" sz="2100" dirty="0" err="1"/>
              <a:t>καλουπιές</a:t>
            </a:r>
            <a:r>
              <a:rPr lang="el-GR" sz="2100" dirty="0"/>
              <a:t> (βάθους περίπου 25–30 </a:t>
            </a:r>
            <a:r>
              <a:rPr lang="el-GR" sz="2100" dirty="0" err="1"/>
              <a:t>cm</a:t>
            </a:r>
            <a:r>
              <a:rPr lang="el-GR" sz="2100" dirty="0"/>
              <a:t>) και δύο εργασίες </a:t>
            </a:r>
            <a:r>
              <a:rPr lang="el-GR" sz="2100" dirty="0" err="1"/>
              <a:t>εδαφοσχίστη</a:t>
            </a:r>
            <a:r>
              <a:rPr lang="el-GR" sz="2100" dirty="0"/>
              <a:t> σε βάθος 25 </a:t>
            </a:r>
            <a:r>
              <a:rPr lang="el-GR" sz="2100" dirty="0" err="1"/>
              <a:t>cm</a:t>
            </a:r>
            <a:r>
              <a:rPr lang="el-GR" sz="2100" dirty="0"/>
              <a:t>, ακολουθούμενες από </a:t>
            </a:r>
            <a:r>
              <a:rPr lang="el-GR" sz="2100" dirty="0" err="1"/>
              <a:t>δισκοσβάρνηση</a:t>
            </a:r>
            <a:r>
              <a:rPr lang="el-GR" sz="2100" dirty="0"/>
              <a:t> βάθους 12 </a:t>
            </a:r>
            <a:r>
              <a:rPr lang="el-GR" sz="2100" dirty="0" err="1"/>
              <a:t>cm</a:t>
            </a:r>
            <a:endParaRPr lang="el-GR" sz="2100" dirty="0"/>
          </a:p>
          <a:p>
            <a:pPr algn="just">
              <a:lnSpc>
                <a:spcPct val="110000"/>
              </a:lnSpc>
              <a:spcBef>
                <a:spcPts val="0"/>
              </a:spcBef>
              <a:spcAft>
                <a:spcPts val="0"/>
              </a:spcAft>
              <a:buFontTx/>
              <a:buChar char="-"/>
            </a:pPr>
            <a:r>
              <a:rPr lang="el-GR" sz="2100" dirty="0"/>
              <a:t> </a:t>
            </a:r>
            <a:r>
              <a:rPr lang="el-GR" sz="2100" b="1" dirty="0"/>
              <a:t>Μειωμένη </a:t>
            </a:r>
            <a:r>
              <a:rPr lang="el-GR" sz="2100" b="1" dirty="0" smtClean="0"/>
              <a:t>άροση: </a:t>
            </a:r>
            <a:r>
              <a:rPr lang="el-GR" sz="2100" dirty="0" smtClean="0"/>
              <a:t>μόνο </a:t>
            </a:r>
            <a:r>
              <a:rPr lang="el-GR" sz="2100" dirty="0"/>
              <a:t>μία λειτουργία </a:t>
            </a:r>
            <a:r>
              <a:rPr lang="el-GR" sz="2100" dirty="0" err="1"/>
              <a:t>εδαφοσχίστη</a:t>
            </a:r>
            <a:r>
              <a:rPr lang="el-GR" sz="2100" dirty="0"/>
              <a:t> σε βάθος 25 </a:t>
            </a:r>
            <a:r>
              <a:rPr lang="el-GR" sz="2100" dirty="0" err="1"/>
              <a:t>cm</a:t>
            </a:r>
            <a:r>
              <a:rPr lang="el-GR" sz="2100" dirty="0"/>
              <a:t> ακολουθούμενη από σβάρνισμα δίσκου βάθους 5 </a:t>
            </a:r>
            <a:r>
              <a:rPr lang="el-GR" sz="2100" dirty="0" err="1"/>
              <a:t>cm</a:t>
            </a:r>
            <a:endParaRPr lang="el-GR" sz="2100" dirty="0"/>
          </a:p>
          <a:p>
            <a:pPr algn="just">
              <a:lnSpc>
                <a:spcPct val="110000"/>
              </a:lnSpc>
              <a:spcBef>
                <a:spcPts val="0"/>
              </a:spcBef>
              <a:spcAft>
                <a:spcPts val="0"/>
              </a:spcAft>
              <a:buFontTx/>
              <a:buChar char="-"/>
            </a:pPr>
            <a:r>
              <a:rPr lang="el-GR" sz="2100" dirty="0"/>
              <a:t> </a:t>
            </a:r>
            <a:r>
              <a:rPr lang="el-GR" sz="2100" b="1" dirty="0"/>
              <a:t>Μη </a:t>
            </a:r>
            <a:r>
              <a:rPr lang="el-GR" sz="2100" b="1" dirty="0" smtClean="0"/>
              <a:t>άροση</a:t>
            </a:r>
            <a:r>
              <a:rPr lang="el-GR" sz="2100" dirty="0" smtClean="0"/>
              <a:t>: </a:t>
            </a:r>
            <a:r>
              <a:rPr lang="el-GR" sz="2100" dirty="0"/>
              <a:t>ψεκασμός του αγροκτήματος με </a:t>
            </a:r>
            <a:r>
              <a:rPr lang="el-GR" sz="2100" dirty="0" err="1"/>
              <a:t>προφυτρωτικά</a:t>
            </a:r>
            <a:r>
              <a:rPr lang="el-GR" sz="2100" dirty="0"/>
              <a:t> ζιζανιοκτόνα και αφήνοντας τα υπολείμματα της καλλιέργειας στην επιφάνεια</a:t>
            </a:r>
          </a:p>
          <a:p>
            <a:pPr>
              <a:buFontTx/>
              <a:buChar char="-"/>
            </a:pPr>
            <a:endParaRPr lang="el-GR" sz="2100" dirty="0"/>
          </a:p>
          <a:p>
            <a:pPr>
              <a:buFontTx/>
              <a:buChar char="-"/>
            </a:pPr>
            <a:endParaRPr lang="en-US" sz="2100" dirty="0"/>
          </a:p>
        </p:txBody>
      </p:sp>
    </p:spTree>
    <p:extLst>
      <p:ext uri="{BB962C8B-B14F-4D97-AF65-F5344CB8AC3E}">
        <p14:creationId xmlns:p14="http://schemas.microsoft.com/office/powerpoint/2010/main" val="3516849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2933A7-4CDB-4D59-9F84-BEE937E470A2}"/>
              </a:ext>
            </a:extLst>
          </p:cNvPr>
          <p:cNvSpPr>
            <a:spLocks noGrp="1"/>
          </p:cNvSpPr>
          <p:nvPr>
            <p:ph type="title"/>
          </p:nvPr>
        </p:nvSpPr>
        <p:spPr/>
        <p:txBody>
          <a:bodyPr>
            <a:normAutofit/>
          </a:bodyPr>
          <a:lstStyle/>
          <a:p>
            <a:pPr algn="ctr"/>
            <a:r>
              <a:rPr lang="el-GR" sz="4400" dirty="0"/>
              <a:t>Περιεκτικότητα Εδάφους </a:t>
            </a:r>
            <a:r>
              <a:rPr lang="el-GR" sz="4400" dirty="0" smtClean="0"/>
              <a:t/>
            </a:r>
            <a:br>
              <a:rPr lang="el-GR" sz="4400" dirty="0" smtClean="0"/>
            </a:br>
            <a:r>
              <a:rPr lang="el-GR" sz="4400" dirty="0" smtClean="0"/>
              <a:t>Σε </a:t>
            </a:r>
            <a:r>
              <a:rPr lang="el-GR" sz="4400" dirty="0"/>
              <a:t>Οργανικό Άνθρακα</a:t>
            </a:r>
          </a:p>
        </p:txBody>
      </p:sp>
      <p:sp>
        <p:nvSpPr>
          <p:cNvPr id="8" name="TextBox 7">
            <a:extLst>
              <a:ext uri="{FF2B5EF4-FFF2-40B4-BE49-F238E27FC236}">
                <a16:creationId xmlns:a16="http://schemas.microsoft.com/office/drawing/2014/main" id="{5237D117-DBD9-494C-BF61-340F04B4F5EA}"/>
              </a:ext>
            </a:extLst>
          </p:cNvPr>
          <p:cNvSpPr txBox="1"/>
          <p:nvPr/>
        </p:nvSpPr>
        <p:spPr>
          <a:xfrm>
            <a:off x="980913" y="2107847"/>
            <a:ext cx="10250304" cy="1938992"/>
          </a:xfrm>
          <a:prstGeom prst="rect">
            <a:avLst/>
          </a:prstGeom>
          <a:noFill/>
        </p:spPr>
        <p:txBody>
          <a:bodyPr wrap="square" rtlCol="0">
            <a:spAutoFit/>
          </a:bodyPr>
          <a:lstStyle/>
          <a:p>
            <a:pPr marL="285750" indent="-285750" defTabSz="914400">
              <a:buClr>
                <a:schemeClr val="accent1"/>
              </a:buClr>
              <a:buSzPct val="100000"/>
              <a:buFont typeface="Wingdings" panose="05000000000000000000" pitchFamily="2" charset="2"/>
              <a:buChar char="q"/>
            </a:pPr>
            <a:r>
              <a:rPr lang="el-GR" sz="2400" dirty="0">
                <a:solidFill>
                  <a:schemeClr val="tx1">
                    <a:lumMod val="75000"/>
                    <a:lumOff val="25000"/>
                  </a:schemeClr>
                </a:solidFill>
                <a:latin typeface="Cambria" panose="02040503050406030204" pitchFamily="18" charset="0"/>
                <a:ea typeface="Cambria" panose="02040503050406030204" pitchFamily="18" charset="0"/>
              </a:rPr>
              <a:t>Η συσσώρευση οργανικού άνθρακα σε βάθος 0–25 </a:t>
            </a:r>
            <a:r>
              <a:rPr lang="el-GR" sz="2400" dirty="0" err="1">
                <a:solidFill>
                  <a:schemeClr val="tx1">
                    <a:lumMod val="75000"/>
                    <a:lumOff val="25000"/>
                  </a:schemeClr>
                </a:solidFill>
                <a:latin typeface="Cambria" panose="02040503050406030204" pitchFamily="18" charset="0"/>
                <a:ea typeface="Cambria" panose="02040503050406030204" pitchFamily="18" charset="0"/>
              </a:rPr>
              <a:t>cm</a:t>
            </a:r>
            <a:r>
              <a:rPr lang="el-GR" sz="2400" dirty="0">
                <a:solidFill>
                  <a:schemeClr val="tx1">
                    <a:lumMod val="75000"/>
                    <a:lumOff val="25000"/>
                  </a:schemeClr>
                </a:solidFill>
                <a:latin typeface="Cambria" panose="02040503050406030204" pitchFamily="18" charset="0"/>
                <a:ea typeface="Cambria" panose="02040503050406030204" pitchFamily="18" charset="0"/>
              </a:rPr>
              <a:t> ήταν μεγαλύτερη και στα δύο συστήματα άροσης </a:t>
            </a:r>
            <a:r>
              <a:rPr lang="el-GR" sz="2400" dirty="0" smtClean="0">
                <a:solidFill>
                  <a:schemeClr val="tx1">
                    <a:lumMod val="75000"/>
                    <a:lumOff val="25000"/>
                  </a:schemeClr>
                </a:solidFill>
                <a:latin typeface="Cambria" panose="02040503050406030204" pitchFamily="18" charset="0"/>
                <a:ea typeface="Cambria" panose="02040503050406030204" pitchFamily="18" charset="0"/>
              </a:rPr>
              <a:t>σε </a:t>
            </a:r>
            <a:r>
              <a:rPr lang="el-GR" sz="2400" dirty="0">
                <a:solidFill>
                  <a:schemeClr val="tx1">
                    <a:lumMod val="75000"/>
                    <a:lumOff val="25000"/>
                  </a:schemeClr>
                </a:solidFill>
                <a:latin typeface="Cambria" panose="02040503050406030204" pitchFamily="18" charset="0"/>
                <a:ea typeface="Cambria" panose="02040503050406030204" pitchFamily="18" charset="0"/>
              </a:rPr>
              <a:t>σύγκριση με το παραδοσιακό </a:t>
            </a:r>
            <a:r>
              <a:rPr lang="el-GR" sz="2400" dirty="0" smtClean="0">
                <a:solidFill>
                  <a:schemeClr val="tx1">
                    <a:lumMod val="75000"/>
                    <a:lumOff val="25000"/>
                  </a:schemeClr>
                </a:solidFill>
                <a:latin typeface="Cambria" panose="02040503050406030204" pitchFamily="18" charset="0"/>
                <a:ea typeface="Cambria" panose="02040503050406030204" pitchFamily="18" charset="0"/>
              </a:rPr>
              <a:t>σύστημα</a:t>
            </a:r>
          </a:p>
          <a:p>
            <a:pPr defTabSz="914400">
              <a:buClr>
                <a:schemeClr val="accent1"/>
              </a:buClr>
              <a:buSzPct val="100000"/>
            </a:pPr>
            <a:endParaRPr lang="el-GR" sz="2400" dirty="0">
              <a:solidFill>
                <a:schemeClr val="tx1">
                  <a:lumMod val="75000"/>
                  <a:lumOff val="25000"/>
                </a:schemeClr>
              </a:solidFill>
              <a:latin typeface="Cambria" panose="02040503050406030204" pitchFamily="18" charset="0"/>
              <a:ea typeface="Cambria" panose="02040503050406030204" pitchFamily="18" charset="0"/>
            </a:endParaRPr>
          </a:p>
          <a:p>
            <a:pPr marL="285750" indent="-285750" defTabSz="914400">
              <a:buClr>
                <a:schemeClr val="accent1"/>
              </a:buClr>
              <a:buSzPct val="100000"/>
              <a:buFont typeface="Wingdings" panose="05000000000000000000" pitchFamily="2" charset="2"/>
              <a:buChar char="q"/>
            </a:pPr>
            <a:r>
              <a:rPr lang="el-GR" sz="2400" dirty="0">
                <a:solidFill>
                  <a:schemeClr val="tx1">
                    <a:lumMod val="75000"/>
                    <a:lumOff val="25000"/>
                  </a:schemeClr>
                </a:solidFill>
                <a:latin typeface="Cambria" panose="02040503050406030204" pitchFamily="18" charset="0"/>
                <a:ea typeface="Cambria" panose="02040503050406030204" pitchFamily="18" charset="0"/>
              </a:rPr>
              <a:t>Η μη άροση αύξησε σημαντικά την περιεκτικότητα σε </a:t>
            </a:r>
            <a:r>
              <a:rPr lang="el-GR" sz="2400" dirty="0" err="1">
                <a:solidFill>
                  <a:schemeClr val="tx1">
                    <a:lumMod val="75000"/>
                    <a:lumOff val="25000"/>
                  </a:schemeClr>
                </a:solidFill>
                <a:latin typeface="Cambria" panose="02040503050406030204" pitchFamily="18" charset="0"/>
                <a:ea typeface="Cambria" panose="02040503050406030204" pitchFamily="18" charset="0"/>
              </a:rPr>
              <a:t>SOC</a:t>
            </a:r>
            <a:r>
              <a:rPr lang="el-GR" sz="2400" dirty="0">
                <a:solidFill>
                  <a:schemeClr val="tx1">
                    <a:lumMod val="75000"/>
                    <a:lumOff val="25000"/>
                  </a:schemeClr>
                </a:solidFill>
                <a:latin typeface="Cambria" panose="02040503050406030204" pitchFamily="18" charset="0"/>
                <a:ea typeface="Cambria" panose="02040503050406030204" pitchFamily="18" charset="0"/>
              </a:rPr>
              <a:t> στην επιφάνεια (περίπου 20%) με αντίθετη τάση στο βάθος (10–25 </a:t>
            </a:r>
            <a:r>
              <a:rPr lang="el-GR" sz="2400" dirty="0" err="1">
                <a:solidFill>
                  <a:schemeClr val="tx1">
                    <a:lumMod val="75000"/>
                    <a:lumOff val="25000"/>
                  </a:schemeClr>
                </a:solidFill>
                <a:latin typeface="Cambria" panose="02040503050406030204" pitchFamily="18" charset="0"/>
                <a:ea typeface="Cambria" panose="02040503050406030204" pitchFamily="18" charset="0"/>
              </a:rPr>
              <a:t>cm</a:t>
            </a:r>
            <a:r>
              <a:rPr lang="el-GR" sz="2400" dirty="0">
                <a:solidFill>
                  <a:schemeClr val="tx1">
                    <a:lumMod val="75000"/>
                    <a:lumOff val="25000"/>
                  </a:schemeClr>
                </a:solidFill>
                <a:latin typeface="Cambria" panose="02040503050406030204" pitchFamily="18" charset="0"/>
                <a:ea typeface="Cambria" panose="02040503050406030204" pitchFamily="18" charset="0"/>
              </a:rPr>
              <a:t>)</a:t>
            </a:r>
            <a:endParaRPr lang="en-US" sz="2400" dirty="0">
              <a:solidFill>
                <a:schemeClr val="tx1">
                  <a:lumMod val="75000"/>
                  <a:lumOff val="25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798623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1D46C1-5D37-4BAD-AB5E-43771596F41C}"/>
              </a:ext>
            </a:extLst>
          </p:cNvPr>
          <p:cNvSpPr>
            <a:spLocks noGrp="1"/>
          </p:cNvSpPr>
          <p:nvPr>
            <p:ph type="title"/>
          </p:nvPr>
        </p:nvSpPr>
        <p:spPr/>
        <p:txBody>
          <a:bodyPr>
            <a:normAutofit/>
          </a:bodyPr>
          <a:lstStyle/>
          <a:p>
            <a:pPr algn="ctr"/>
            <a:r>
              <a:rPr lang="el-GR" sz="4400" dirty="0"/>
              <a:t>Φυσικές Ιδιότητες του Εδάφους και Απόκριση των Φυτών</a:t>
            </a:r>
            <a:endParaRPr lang="en-US" sz="4400" dirty="0"/>
          </a:p>
        </p:txBody>
      </p:sp>
      <p:sp>
        <p:nvSpPr>
          <p:cNvPr id="6" name="TextBox 5">
            <a:extLst>
              <a:ext uri="{FF2B5EF4-FFF2-40B4-BE49-F238E27FC236}">
                <a16:creationId xmlns:a16="http://schemas.microsoft.com/office/drawing/2014/main" id="{01340D44-AD02-4257-BDF8-67A4B34B92C8}"/>
              </a:ext>
            </a:extLst>
          </p:cNvPr>
          <p:cNvSpPr txBox="1"/>
          <p:nvPr/>
        </p:nvSpPr>
        <p:spPr>
          <a:xfrm>
            <a:off x="798953" y="2310975"/>
            <a:ext cx="10283177" cy="2677656"/>
          </a:xfrm>
          <a:prstGeom prst="rect">
            <a:avLst/>
          </a:prstGeom>
          <a:noFill/>
        </p:spPr>
        <p:txBody>
          <a:bodyPr wrap="square" rtlCol="0">
            <a:spAutoFit/>
          </a:bodyPr>
          <a:lstStyle/>
          <a:p>
            <a:pPr marL="285750" indent="-285750" algn="just" defTabSz="914400">
              <a:buClr>
                <a:schemeClr val="accent1"/>
              </a:buClr>
              <a:buSzPct val="100000"/>
              <a:buFont typeface="Wingdings" panose="05000000000000000000" pitchFamily="2" charset="2"/>
              <a:buChar char="q"/>
            </a:pPr>
            <a:r>
              <a:rPr lang="el-GR" sz="2400" dirty="0">
                <a:solidFill>
                  <a:schemeClr val="tx1">
                    <a:lumMod val="75000"/>
                    <a:lumOff val="25000"/>
                  </a:schemeClr>
                </a:solidFill>
                <a:latin typeface="Cambria" panose="02040503050406030204" pitchFamily="18" charset="0"/>
                <a:ea typeface="Cambria" panose="02040503050406030204" pitchFamily="18" charset="0"/>
              </a:rPr>
              <a:t>Η βλάστηση, το ύψος και η απόδοση του φυτού ήταν παρόμοια σε μειωμένη και παραδοσιακή άροση ή ακόμη και ελαφρώς καλύτερα στην μειωμένη </a:t>
            </a:r>
            <a:r>
              <a:rPr lang="el-GR" sz="2400" dirty="0" smtClean="0">
                <a:solidFill>
                  <a:schemeClr val="tx1">
                    <a:lumMod val="75000"/>
                    <a:lumOff val="25000"/>
                  </a:schemeClr>
                </a:solidFill>
                <a:latin typeface="Cambria" panose="02040503050406030204" pitchFamily="18" charset="0"/>
                <a:ea typeface="Cambria" panose="02040503050406030204" pitchFamily="18" charset="0"/>
              </a:rPr>
              <a:t>άροση</a:t>
            </a:r>
          </a:p>
          <a:p>
            <a:pPr marL="285750" indent="-285750" algn="just" defTabSz="914400">
              <a:buClr>
                <a:schemeClr val="accent1"/>
              </a:buClr>
              <a:buSzPct val="100000"/>
              <a:buFont typeface="Wingdings" panose="05000000000000000000" pitchFamily="2" charset="2"/>
              <a:buChar char="q"/>
            </a:pPr>
            <a:endParaRPr lang="el-GR" sz="2400" dirty="0">
              <a:solidFill>
                <a:schemeClr val="tx1">
                  <a:lumMod val="75000"/>
                  <a:lumOff val="25000"/>
                </a:schemeClr>
              </a:solidFill>
              <a:latin typeface="Cambria" panose="02040503050406030204" pitchFamily="18" charset="0"/>
              <a:ea typeface="Cambria" panose="02040503050406030204" pitchFamily="18" charset="0"/>
            </a:endParaRPr>
          </a:p>
          <a:p>
            <a:pPr marL="285750" indent="-285750" algn="just" defTabSz="914400">
              <a:buClr>
                <a:schemeClr val="accent1"/>
              </a:buClr>
              <a:buSzPct val="100000"/>
              <a:buFont typeface="Wingdings" panose="05000000000000000000" pitchFamily="2" charset="2"/>
              <a:buChar char="q"/>
            </a:pPr>
            <a:r>
              <a:rPr lang="el-GR" sz="2400" dirty="0">
                <a:solidFill>
                  <a:schemeClr val="tx1">
                    <a:lumMod val="75000"/>
                    <a:lumOff val="25000"/>
                  </a:schemeClr>
                </a:solidFill>
                <a:latin typeface="Cambria" panose="02040503050406030204" pitchFamily="18" charset="0"/>
                <a:ea typeface="Cambria" panose="02040503050406030204" pitchFamily="18" charset="0"/>
              </a:rPr>
              <a:t>Αντίθετα, η απόδοση, το βάρος των κόκκων, η πυκνότητα και το ύψος των φυτών ήταν εξαιρετικά χαμηλά στη μη άροση, καθιστώντας το απαγορευτικό για τον αγρότη</a:t>
            </a:r>
            <a:endParaRPr lang="en-US" sz="2400" dirty="0">
              <a:solidFill>
                <a:schemeClr val="tx1">
                  <a:lumMod val="75000"/>
                  <a:lumOff val="25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6463535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029C74-EB2B-4EEB-9855-1E26BBCB2241}"/>
              </a:ext>
            </a:extLst>
          </p:cNvPr>
          <p:cNvSpPr>
            <a:spLocks noGrp="1"/>
          </p:cNvSpPr>
          <p:nvPr>
            <p:ph type="title"/>
          </p:nvPr>
        </p:nvSpPr>
        <p:spPr/>
        <p:txBody>
          <a:bodyPr>
            <a:normAutofit/>
          </a:bodyPr>
          <a:lstStyle/>
          <a:p>
            <a:pPr algn="ctr"/>
            <a:r>
              <a:rPr lang="el-GR" sz="4400" dirty="0" smtClean="0"/>
              <a:t>Συμπεράσματα</a:t>
            </a:r>
            <a:endParaRPr lang="en-US" sz="4400" dirty="0"/>
          </a:p>
        </p:txBody>
      </p:sp>
      <p:sp>
        <p:nvSpPr>
          <p:cNvPr id="3" name="Θέση περιεχομένου 2">
            <a:extLst>
              <a:ext uri="{FF2B5EF4-FFF2-40B4-BE49-F238E27FC236}">
                <a16:creationId xmlns:a16="http://schemas.microsoft.com/office/drawing/2014/main" id="{45F91AF8-BF0E-4F88-B075-F58DD5518B15}"/>
              </a:ext>
            </a:extLst>
          </p:cNvPr>
          <p:cNvSpPr>
            <a:spLocks noGrp="1"/>
          </p:cNvSpPr>
          <p:nvPr>
            <p:ph idx="1"/>
          </p:nvPr>
        </p:nvSpPr>
        <p:spPr/>
        <p:txBody>
          <a:bodyPr>
            <a:normAutofit/>
          </a:bodyPr>
          <a:lstStyle/>
          <a:p>
            <a:pPr marL="357188" indent="-357188" algn="just">
              <a:lnSpc>
                <a:spcPct val="100000"/>
              </a:lnSpc>
              <a:spcBef>
                <a:spcPts val="0"/>
              </a:spcBef>
              <a:spcAft>
                <a:spcPts val="0"/>
              </a:spcAft>
              <a:buFont typeface="Wingdings" panose="05000000000000000000" pitchFamily="2" charset="2"/>
              <a:buChar char="q"/>
            </a:pPr>
            <a:r>
              <a:rPr lang="el-GR" dirty="0"/>
              <a:t>Η μη άροση βελτίωσε την ποιότητα του εδάφους σε σχέση με τις χημικές και βιοχημικές ιδιότητες, αλλά επηρέασε τις φυσικές ιδιότητες του εδάφους και την αντίσταση στη διείσδυση. Στη συνέχεια, η παραγωγικότητα της καλλιέργειας και η ποιότητα των σπόρων επηρεάστηκαν σε μεγάλο </a:t>
            </a:r>
            <a:r>
              <a:rPr lang="el-GR" dirty="0" smtClean="0"/>
              <a:t>βαθμό</a:t>
            </a:r>
          </a:p>
          <a:p>
            <a:pPr marL="357188" indent="-357188" algn="just">
              <a:lnSpc>
                <a:spcPct val="100000"/>
              </a:lnSpc>
              <a:spcBef>
                <a:spcPts val="0"/>
              </a:spcBef>
              <a:spcAft>
                <a:spcPts val="0"/>
              </a:spcAft>
              <a:buFont typeface="Wingdings" panose="05000000000000000000" pitchFamily="2" charset="2"/>
              <a:buChar char="q"/>
            </a:pPr>
            <a:endParaRPr lang="el-GR" dirty="0"/>
          </a:p>
          <a:p>
            <a:pPr marL="357188" indent="-357188" algn="just">
              <a:lnSpc>
                <a:spcPct val="100000"/>
              </a:lnSpc>
              <a:spcBef>
                <a:spcPts val="0"/>
              </a:spcBef>
              <a:spcAft>
                <a:spcPts val="0"/>
              </a:spcAft>
              <a:buFont typeface="Wingdings" panose="05000000000000000000" pitchFamily="2" charset="2"/>
              <a:buChar char="q"/>
            </a:pPr>
            <a:r>
              <a:rPr lang="el-GR" dirty="0"/>
              <a:t> Η μειωμένη άροση είναι η καλύτερη επιλογή για τη διατήρηση της απόδοσης της καλλιέργειας, βελτιώνοντας παράλληλα τις ιδιότητες του εδάφους και δεσμεύοντας τον άνθρακα του </a:t>
            </a:r>
            <a:r>
              <a:rPr lang="el-GR" dirty="0" smtClean="0"/>
              <a:t>εδάφους</a:t>
            </a:r>
            <a:endParaRPr lang="el-GR" dirty="0"/>
          </a:p>
          <a:p>
            <a:pPr marL="357188" indent="-357188" algn="just">
              <a:lnSpc>
                <a:spcPct val="100000"/>
              </a:lnSpc>
              <a:spcBef>
                <a:spcPts val="0"/>
              </a:spcBef>
              <a:spcAft>
                <a:spcPts val="0"/>
              </a:spcAft>
              <a:buFont typeface="Wingdings" panose="05000000000000000000" pitchFamily="2" charset="2"/>
              <a:buChar char="q"/>
            </a:pPr>
            <a:endParaRPr lang="el-GR" dirty="0"/>
          </a:p>
          <a:p>
            <a:pPr marL="357188" indent="-357188" algn="just">
              <a:lnSpc>
                <a:spcPct val="100000"/>
              </a:lnSpc>
              <a:spcBef>
                <a:spcPts val="0"/>
              </a:spcBef>
              <a:spcAft>
                <a:spcPts val="0"/>
              </a:spcAft>
              <a:buFont typeface="Wingdings" panose="05000000000000000000" pitchFamily="2" charset="2"/>
              <a:buChar char="q"/>
            </a:pPr>
            <a:r>
              <a:rPr lang="el-GR" dirty="0" smtClean="0"/>
              <a:t>Οι </a:t>
            </a:r>
            <a:r>
              <a:rPr lang="el-GR" dirty="0"/>
              <a:t>αγρότες πρέπει να ενθαρρύνονται να χρησιμοποιούν λιγότερο επεμβατικές τεχνικές στο περιβάλλον. </a:t>
            </a:r>
            <a:endParaRPr lang="en-US" dirty="0"/>
          </a:p>
        </p:txBody>
      </p:sp>
    </p:spTree>
    <p:extLst>
      <p:ext uri="{BB962C8B-B14F-4D97-AF65-F5344CB8AC3E}">
        <p14:creationId xmlns:p14="http://schemas.microsoft.com/office/powerpoint/2010/main" val="29497085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9D051C-F776-444B-AC0D-7F7F7E5DDB70}"/>
              </a:ext>
            </a:extLst>
          </p:cNvPr>
          <p:cNvSpPr>
            <a:spLocks noGrp="1"/>
          </p:cNvSpPr>
          <p:nvPr>
            <p:ph type="ctrTitle"/>
          </p:nvPr>
        </p:nvSpPr>
        <p:spPr/>
        <p:txBody>
          <a:bodyPr>
            <a:noAutofit/>
          </a:bodyPr>
          <a:lstStyle/>
          <a:p>
            <a:r>
              <a:rPr lang="en-US" sz="4400" dirty="0"/>
              <a:t>Impact of alley cropping agroforestry on stocks, forms and </a:t>
            </a:r>
            <a:r>
              <a:rPr lang="en-US" sz="4400" dirty="0" smtClean="0"/>
              <a:t>spatial</a:t>
            </a:r>
            <a:r>
              <a:rPr lang="el-GR" sz="4400" dirty="0" smtClean="0"/>
              <a:t> </a:t>
            </a:r>
            <a:r>
              <a:rPr lang="en-US" sz="4400" dirty="0" smtClean="0"/>
              <a:t>distribution </a:t>
            </a:r>
            <a:r>
              <a:rPr lang="en-US" sz="4400" dirty="0"/>
              <a:t>of soil organic carbon — A case study in </a:t>
            </a:r>
            <a:r>
              <a:rPr lang="en-US" sz="4400" dirty="0" smtClean="0"/>
              <a:t>a</a:t>
            </a:r>
            <a:r>
              <a:rPr lang="el-GR" sz="4400" dirty="0" smtClean="0"/>
              <a:t> </a:t>
            </a:r>
            <a:r>
              <a:rPr lang="en-US" sz="4400" dirty="0" smtClean="0"/>
              <a:t>Mediterranean </a:t>
            </a:r>
            <a:r>
              <a:rPr lang="en-US" sz="4400" dirty="0"/>
              <a:t>context</a:t>
            </a:r>
          </a:p>
        </p:txBody>
      </p:sp>
      <p:sp>
        <p:nvSpPr>
          <p:cNvPr id="3" name="Υπότιτλος 2">
            <a:extLst>
              <a:ext uri="{FF2B5EF4-FFF2-40B4-BE49-F238E27FC236}">
                <a16:creationId xmlns:a16="http://schemas.microsoft.com/office/drawing/2014/main" id="{FCBE53CC-354D-4D2C-B23C-E2145AE4D1F6}"/>
              </a:ext>
            </a:extLst>
          </p:cNvPr>
          <p:cNvSpPr>
            <a:spLocks noGrp="1"/>
          </p:cNvSpPr>
          <p:nvPr>
            <p:ph type="subTitle" idx="1"/>
          </p:nvPr>
        </p:nvSpPr>
        <p:spPr/>
        <p:txBody>
          <a:bodyPr>
            <a:normAutofit/>
          </a:bodyPr>
          <a:lstStyle/>
          <a:p>
            <a:r>
              <a:rPr lang="en-US" cap="none" dirty="0" err="1"/>
              <a:t>Rémi</a:t>
            </a:r>
            <a:r>
              <a:rPr lang="en-US" cap="none" dirty="0"/>
              <a:t> </a:t>
            </a:r>
            <a:r>
              <a:rPr lang="en-US" cap="none" dirty="0" err="1"/>
              <a:t>Cardinael,Tiphaine</a:t>
            </a:r>
            <a:r>
              <a:rPr lang="en-US" cap="none" dirty="0"/>
              <a:t> </a:t>
            </a:r>
            <a:r>
              <a:rPr lang="en-US" cap="none" dirty="0" err="1"/>
              <a:t>Chevallier</a:t>
            </a:r>
            <a:r>
              <a:rPr lang="en-US" cap="none" dirty="0"/>
              <a:t>, Bernard G. </a:t>
            </a:r>
            <a:r>
              <a:rPr lang="en-US" cap="none" dirty="0" err="1"/>
              <a:t>Barthès</a:t>
            </a:r>
            <a:r>
              <a:rPr lang="en-US" cap="none" dirty="0"/>
              <a:t>, Nicolas P.A. </a:t>
            </a:r>
            <a:r>
              <a:rPr lang="en-US" cap="none" dirty="0" err="1"/>
              <a:t>Saby</a:t>
            </a:r>
            <a:r>
              <a:rPr lang="en-US" cap="none" dirty="0"/>
              <a:t>, </a:t>
            </a:r>
            <a:r>
              <a:rPr lang="en-US" cap="none" dirty="0" err="1"/>
              <a:t>Théophile</a:t>
            </a:r>
            <a:r>
              <a:rPr lang="en-US" cap="none" dirty="0"/>
              <a:t> Parent, Christian </a:t>
            </a:r>
            <a:r>
              <a:rPr lang="en-US" cap="none" dirty="0" err="1"/>
              <a:t>Dupraz</a:t>
            </a:r>
            <a:r>
              <a:rPr lang="en-US" cap="none" dirty="0"/>
              <a:t>, Martial </a:t>
            </a:r>
            <a:r>
              <a:rPr lang="en-US" cap="none" dirty="0" err="1"/>
              <a:t>Bernoux</a:t>
            </a:r>
            <a:r>
              <a:rPr lang="en-US" cap="none" dirty="0"/>
              <a:t>, Claire </a:t>
            </a:r>
            <a:r>
              <a:rPr lang="en-US" cap="none" dirty="0" err="1"/>
              <a:t>Chenu</a:t>
            </a:r>
            <a:endParaRPr lang="en-US" cap="none" dirty="0"/>
          </a:p>
        </p:txBody>
      </p:sp>
    </p:spTree>
    <p:extLst>
      <p:ext uri="{BB962C8B-B14F-4D97-AF65-F5344CB8AC3E}">
        <p14:creationId xmlns:p14="http://schemas.microsoft.com/office/powerpoint/2010/main" val="2282409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829760-8C10-46DF-93A9-B3EF885344FB}"/>
              </a:ext>
            </a:extLst>
          </p:cNvPr>
          <p:cNvSpPr>
            <a:spLocks noGrp="1"/>
          </p:cNvSpPr>
          <p:nvPr>
            <p:ph type="ctrTitle"/>
          </p:nvPr>
        </p:nvSpPr>
        <p:spPr/>
        <p:txBody>
          <a:bodyPr>
            <a:noAutofit/>
          </a:bodyPr>
          <a:lstStyle/>
          <a:p>
            <a:r>
              <a:rPr lang="en-US" sz="4800" dirty="0"/>
              <a:t>Management of agricultural soils for greenhouse gas mitigation: Learning from a case study in NE Spain</a:t>
            </a:r>
          </a:p>
        </p:txBody>
      </p:sp>
      <p:sp>
        <p:nvSpPr>
          <p:cNvPr id="3" name="Υπότιτλος 2">
            <a:extLst>
              <a:ext uri="{FF2B5EF4-FFF2-40B4-BE49-F238E27FC236}">
                <a16:creationId xmlns:a16="http://schemas.microsoft.com/office/drawing/2014/main" id="{10B568C4-379E-43E8-88C6-5BD4316DEA6A}"/>
              </a:ext>
            </a:extLst>
          </p:cNvPr>
          <p:cNvSpPr>
            <a:spLocks noGrp="1"/>
          </p:cNvSpPr>
          <p:nvPr>
            <p:ph type="subTitle" idx="1"/>
          </p:nvPr>
        </p:nvSpPr>
        <p:spPr/>
        <p:txBody>
          <a:bodyPr>
            <a:normAutofit/>
          </a:bodyPr>
          <a:lstStyle/>
          <a:p>
            <a:r>
              <a:rPr lang="en-US" sz="1800" cap="none" dirty="0"/>
              <a:t>Sánchez B., Iglesias A., </a:t>
            </a:r>
            <a:r>
              <a:rPr lang="en-US" sz="1800" cap="none" dirty="0" err="1"/>
              <a:t>Mcvittie</a:t>
            </a:r>
            <a:r>
              <a:rPr lang="en-US" sz="1800" cap="none" dirty="0"/>
              <a:t> A., Álvaro-</a:t>
            </a:r>
            <a:r>
              <a:rPr lang="en-US" sz="1800" cap="none" dirty="0" err="1"/>
              <a:t>fuentes</a:t>
            </a:r>
            <a:r>
              <a:rPr lang="en-US" sz="1800" cap="none" dirty="0"/>
              <a:t> J., Ingram J., Mills J., </a:t>
            </a:r>
            <a:r>
              <a:rPr lang="en-US" sz="1800" cap="none" dirty="0" err="1"/>
              <a:t>Lesschen</a:t>
            </a:r>
            <a:r>
              <a:rPr lang="en-US" sz="1800" cap="none" dirty="0"/>
              <a:t> JP., </a:t>
            </a:r>
            <a:r>
              <a:rPr lang="en-US" sz="1800" cap="none" dirty="0" err="1"/>
              <a:t>Kuikman</a:t>
            </a:r>
            <a:r>
              <a:rPr lang="en-US" sz="1800" cap="none" dirty="0"/>
              <a:t> PJ.</a:t>
            </a:r>
          </a:p>
        </p:txBody>
      </p:sp>
    </p:spTree>
    <p:extLst>
      <p:ext uri="{BB962C8B-B14F-4D97-AF65-F5344CB8AC3E}">
        <p14:creationId xmlns:p14="http://schemas.microsoft.com/office/powerpoint/2010/main" val="13579000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A029BC-02C1-400D-A383-F5FB7FF76BA5}"/>
              </a:ext>
            </a:extLst>
          </p:cNvPr>
          <p:cNvSpPr>
            <a:spLocks noGrp="1"/>
          </p:cNvSpPr>
          <p:nvPr>
            <p:ph type="title"/>
          </p:nvPr>
        </p:nvSpPr>
        <p:spPr/>
        <p:txBody>
          <a:bodyPr>
            <a:normAutofit/>
          </a:bodyPr>
          <a:lstStyle/>
          <a:p>
            <a:pPr algn="ctr"/>
            <a:r>
              <a:rPr lang="el-GR" sz="4400" dirty="0"/>
              <a:t>Εισαγωγή</a:t>
            </a:r>
            <a:endParaRPr lang="en-US" sz="4400" dirty="0"/>
          </a:p>
        </p:txBody>
      </p:sp>
      <p:sp>
        <p:nvSpPr>
          <p:cNvPr id="3" name="Θέση περιεχομένου 2">
            <a:extLst>
              <a:ext uri="{FF2B5EF4-FFF2-40B4-BE49-F238E27FC236}">
                <a16:creationId xmlns:a16="http://schemas.microsoft.com/office/drawing/2014/main" id="{35F0BC5A-4DEC-461D-A328-5D145F69EEE6}"/>
              </a:ext>
            </a:extLst>
          </p:cNvPr>
          <p:cNvSpPr>
            <a:spLocks noGrp="1"/>
          </p:cNvSpPr>
          <p:nvPr>
            <p:ph idx="1"/>
          </p:nvPr>
        </p:nvSpPr>
        <p:spPr/>
        <p:txBody>
          <a:bodyPr>
            <a:normAutofit/>
          </a:bodyPr>
          <a:lstStyle/>
          <a:p>
            <a:pPr marL="0" indent="0" algn="just">
              <a:lnSpc>
                <a:spcPct val="100000"/>
              </a:lnSpc>
              <a:spcBef>
                <a:spcPts val="0"/>
              </a:spcBef>
              <a:spcAft>
                <a:spcPts val="0"/>
              </a:spcAft>
              <a:buNone/>
            </a:pPr>
            <a:r>
              <a:rPr lang="el-GR" b="1" dirty="0" smtClean="0"/>
              <a:t>Η μελέτη αυτή </a:t>
            </a:r>
            <a:r>
              <a:rPr lang="el-GR" b="1" dirty="0"/>
              <a:t>στοχεύει να αξιολογήσει την επίδραση της εισαγωγής σειρών δέντρων ξυλείας σε καλλιεργήσιμη γη στην αποθήκευση εδαφικού </a:t>
            </a:r>
            <a:r>
              <a:rPr lang="el-GR" b="1" dirty="0" smtClean="0"/>
              <a:t>άνθρακα</a:t>
            </a:r>
          </a:p>
          <a:p>
            <a:pPr marL="0" indent="0" algn="just">
              <a:lnSpc>
                <a:spcPct val="100000"/>
              </a:lnSpc>
              <a:spcBef>
                <a:spcPts val="0"/>
              </a:spcBef>
              <a:spcAft>
                <a:spcPts val="0"/>
              </a:spcAft>
              <a:buNone/>
            </a:pPr>
            <a:endParaRPr lang="el-GR" b="1" dirty="0"/>
          </a:p>
          <a:p>
            <a:pPr algn="just">
              <a:lnSpc>
                <a:spcPct val="100000"/>
              </a:lnSpc>
              <a:spcBef>
                <a:spcPts val="0"/>
              </a:spcBef>
              <a:spcAft>
                <a:spcPts val="0"/>
              </a:spcAft>
            </a:pPr>
            <a:r>
              <a:rPr lang="el-GR" i="1" dirty="0"/>
              <a:t>Η υπόθεση είναι ότι τα αποθέματα </a:t>
            </a:r>
            <a:r>
              <a:rPr lang="el-GR" i="1" dirty="0" err="1"/>
              <a:t>SOC</a:t>
            </a:r>
            <a:r>
              <a:rPr lang="el-GR" i="1" dirty="0"/>
              <a:t> θα ήταν υψηλότερα στο </a:t>
            </a:r>
            <a:r>
              <a:rPr lang="el-GR" i="1" dirty="0" err="1"/>
              <a:t>αγροδασοκομικό</a:t>
            </a:r>
            <a:r>
              <a:rPr lang="el-GR" i="1" dirty="0"/>
              <a:t> οικόπεδο σε σύγκριση με το οικόπεδο ελέγχου, και ότι τα αποθέματα </a:t>
            </a:r>
            <a:r>
              <a:rPr lang="el-GR" i="1" dirty="0" err="1"/>
              <a:t>SOC</a:t>
            </a:r>
            <a:r>
              <a:rPr lang="el-GR" i="1" dirty="0"/>
              <a:t> θα μειώνονταν με την αύξηση της απόστασης από τα δέντρα σε όλα τα βάθη.</a:t>
            </a:r>
            <a:endParaRPr lang="en-US" i="1" dirty="0"/>
          </a:p>
        </p:txBody>
      </p:sp>
    </p:spTree>
    <p:extLst>
      <p:ext uri="{BB962C8B-B14F-4D97-AF65-F5344CB8AC3E}">
        <p14:creationId xmlns:p14="http://schemas.microsoft.com/office/powerpoint/2010/main" val="10033130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97C91D-5083-43FF-8920-FFC01308157A}"/>
              </a:ext>
            </a:extLst>
          </p:cNvPr>
          <p:cNvSpPr>
            <a:spLocks noGrp="1"/>
          </p:cNvSpPr>
          <p:nvPr>
            <p:ph type="title"/>
          </p:nvPr>
        </p:nvSpPr>
        <p:spPr/>
        <p:txBody>
          <a:bodyPr>
            <a:normAutofit/>
          </a:bodyPr>
          <a:lstStyle/>
          <a:p>
            <a:pPr algn="ctr"/>
            <a:r>
              <a:rPr lang="el-GR" sz="4400" dirty="0" smtClean="0"/>
              <a:t>Περιοχή μελέτης</a:t>
            </a:r>
            <a:endParaRPr lang="en-US" sz="4400" dirty="0"/>
          </a:p>
        </p:txBody>
      </p:sp>
      <p:sp>
        <p:nvSpPr>
          <p:cNvPr id="3" name="Θέση περιεχομένου 2">
            <a:extLst>
              <a:ext uri="{FF2B5EF4-FFF2-40B4-BE49-F238E27FC236}">
                <a16:creationId xmlns:a16="http://schemas.microsoft.com/office/drawing/2014/main" id="{18FCC4ED-C293-42A9-A2F2-3EC3DF9EC4BC}"/>
              </a:ext>
            </a:extLst>
          </p:cNvPr>
          <p:cNvSpPr>
            <a:spLocks noGrp="1"/>
          </p:cNvSpPr>
          <p:nvPr>
            <p:ph idx="1"/>
          </p:nvPr>
        </p:nvSpPr>
        <p:spPr/>
        <p:txBody>
          <a:bodyPr>
            <a:normAutofit/>
          </a:bodyPr>
          <a:lstStyle/>
          <a:p>
            <a:pPr marL="447675" indent="-447675">
              <a:lnSpc>
                <a:spcPct val="100000"/>
              </a:lnSpc>
              <a:spcBef>
                <a:spcPts val="0"/>
              </a:spcBef>
              <a:spcAft>
                <a:spcPts val="0"/>
              </a:spcAft>
              <a:buFont typeface="Wingdings" panose="05000000000000000000" pitchFamily="2" charset="2"/>
              <a:buChar char="q"/>
            </a:pPr>
            <a:r>
              <a:rPr lang="el-GR" dirty="0" err="1"/>
              <a:t>Prades-le-Lez</a:t>
            </a:r>
            <a:r>
              <a:rPr lang="el-GR" dirty="0"/>
              <a:t>, 15 </a:t>
            </a:r>
            <a:r>
              <a:rPr lang="el-GR" dirty="0" err="1"/>
              <a:t>χλμ</a:t>
            </a:r>
            <a:r>
              <a:rPr lang="el-GR" dirty="0"/>
              <a:t> βόρεια του </a:t>
            </a:r>
            <a:r>
              <a:rPr lang="el-GR" dirty="0" err="1"/>
              <a:t>Μονπελιέ</a:t>
            </a:r>
            <a:r>
              <a:rPr lang="el-GR" dirty="0"/>
              <a:t>, </a:t>
            </a:r>
            <a:r>
              <a:rPr lang="el-GR" dirty="0" smtClean="0"/>
              <a:t>Γαλλία</a:t>
            </a:r>
          </a:p>
          <a:p>
            <a:pPr marL="447675" indent="-447675">
              <a:lnSpc>
                <a:spcPct val="100000"/>
              </a:lnSpc>
              <a:spcBef>
                <a:spcPts val="0"/>
              </a:spcBef>
              <a:spcAft>
                <a:spcPts val="0"/>
              </a:spcAft>
              <a:buFont typeface="Wingdings" panose="05000000000000000000" pitchFamily="2" charset="2"/>
              <a:buChar char="q"/>
            </a:pPr>
            <a:endParaRPr lang="el-GR" dirty="0"/>
          </a:p>
          <a:p>
            <a:pPr marL="447675" indent="-447675">
              <a:lnSpc>
                <a:spcPct val="100000"/>
              </a:lnSpc>
              <a:spcBef>
                <a:spcPts val="0"/>
              </a:spcBef>
              <a:spcAft>
                <a:spcPts val="0"/>
              </a:spcAft>
              <a:buFont typeface="Wingdings" panose="05000000000000000000" pitchFamily="2" charset="2"/>
              <a:buChar char="q"/>
            </a:pPr>
            <a:r>
              <a:rPr lang="el-GR" dirty="0"/>
              <a:t>Το </a:t>
            </a:r>
            <a:r>
              <a:rPr lang="el-GR" b="1" dirty="0"/>
              <a:t>κλίμα</a:t>
            </a:r>
            <a:r>
              <a:rPr lang="el-GR" dirty="0"/>
              <a:t> είναι μεσογειακό με μέση θερμοκρασία 15,4°C και μέση ετήσια βροχόπτωση 873 </a:t>
            </a:r>
            <a:r>
              <a:rPr lang="el-GR" dirty="0" err="1" smtClean="0"/>
              <a:t>mm</a:t>
            </a:r>
            <a:endParaRPr lang="el-GR" dirty="0" smtClean="0"/>
          </a:p>
          <a:p>
            <a:pPr marL="447675" indent="-447675">
              <a:lnSpc>
                <a:spcPct val="100000"/>
              </a:lnSpc>
              <a:spcBef>
                <a:spcPts val="0"/>
              </a:spcBef>
              <a:spcAft>
                <a:spcPts val="0"/>
              </a:spcAft>
              <a:buFont typeface="Wingdings" panose="05000000000000000000" pitchFamily="2" charset="2"/>
              <a:buChar char="q"/>
            </a:pPr>
            <a:endParaRPr lang="el-GR" dirty="0"/>
          </a:p>
          <a:p>
            <a:pPr marL="447675" indent="-447675">
              <a:lnSpc>
                <a:spcPct val="100000"/>
              </a:lnSpc>
              <a:spcBef>
                <a:spcPts val="0"/>
              </a:spcBef>
              <a:spcAft>
                <a:spcPts val="0"/>
              </a:spcAft>
              <a:buFont typeface="Wingdings" panose="05000000000000000000" pitchFamily="2" charset="2"/>
              <a:buChar char="q"/>
            </a:pPr>
            <a:r>
              <a:rPr lang="el-GR" b="1" dirty="0"/>
              <a:t>Στοιχείο δέντρου: </a:t>
            </a:r>
            <a:r>
              <a:rPr lang="el-GR" dirty="0"/>
              <a:t>υβριδικές καρυδιές (</a:t>
            </a:r>
            <a:r>
              <a:rPr lang="el-GR" dirty="0" err="1"/>
              <a:t>Juglans</a:t>
            </a:r>
            <a:r>
              <a:rPr lang="el-GR" dirty="0"/>
              <a:t> </a:t>
            </a:r>
            <a:r>
              <a:rPr lang="el-GR" dirty="0" err="1"/>
              <a:t>regia</a:t>
            </a:r>
            <a:r>
              <a:rPr lang="el-GR" dirty="0"/>
              <a:t> × </a:t>
            </a:r>
            <a:r>
              <a:rPr lang="el-GR" dirty="0" err="1"/>
              <a:t>nigra</a:t>
            </a:r>
            <a:r>
              <a:rPr lang="el-GR" dirty="0"/>
              <a:t> </a:t>
            </a:r>
            <a:r>
              <a:rPr lang="el-GR" dirty="0" err="1"/>
              <a:t>cv</a:t>
            </a:r>
            <a:r>
              <a:rPr lang="el-GR" dirty="0"/>
              <a:t>. NG23) σε πυκνότητα 110 </a:t>
            </a:r>
            <a:r>
              <a:rPr lang="el-GR" dirty="0" smtClean="0"/>
              <a:t>δέντρα/στρέμμα</a:t>
            </a:r>
          </a:p>
          <a:p>
            <a:pPr marL="447675" indent="-447675">
              <a:lnSpc>
                <a:spcPct val="100000"/>
              </a:lnSpc>
              <a:spcBef>
                <a:spcPts val="0"/>
              </a:spcBef>
              <a:spcAft>
                <a:spcPts val="0"/>
              </a:spcAft>
              <a:buFont typeface="Wingdings" panose="05000000000000000000" pitchFamily="2" charset="2"/>
              <a:buChar char="q"/>
            </a:pPr>
            <a:endParaRPr lang="el-GR" dirty="0"/>
          </a:p>
          <a:p>
            <a:pPr marL="447675" indent="-447675">
              <a:lnSpc>
                <a:spcPct val="100000"/>
              </a:lnSpc>
              <a:spcBef>
                <a:spcPts val="0"/>
              </a:spcBef>
              <a:spcAft>
                <a:spcPts val="0"/>
              </a:spcAft>
              <a:buFont typeface="Wingdings" panose="05000000000000000000" pitchFamily="2" charset="2"/>
              <a:buChar char="q"/>
            </a:pPr>
            <a:r>
              <a:rPr lang="el-GR" dirty="0"/>
              <a:t>Η καλλιεργούμενη </a:t>
            </a:r>
            <a:r>
              <a:rPr lang="el-GR" dirty="0" err="1"/>
              <a:t>μεσοσειρά</a:t>
            </a:r>
            <a:r>
              <a:rPr lang="el-GR" dirty="0"/>
              <a:t> είχε πλάτος 11 </a:t>
            </a:r>
            <a:r>
              <a:rPr lang="el-GR" dirty="0" smtClean="0"/>
              <a:t>m</a:t>
            </a:r>
          </a:p>
          <a:p>
            <a:pPr marL="447675" indent="-447675">
              <a:lnSpc>
                <a:spcPct val="100000"/>
              </a:lnSpc>
              <a:spcBef>
                <a:spcPts val="0"/>
              </a:spcBef>
              <a:spcAft>
                <a:spcPts val="0"/>
              </a:spcAft>
              <a:buFont typeface="Wingdings" panose="05000000000000000000" pitchFamily="2" charset="2"/>
              <a:buChar char="q"/>
            </a:pPr>
            <a:endParaRPr lang="el-GR" dirty="0"/>
          </a:p>
          <a:p>
            <a:pPr marL="447675" indent="-447675">
              <a:lnSpc>
                <a:spcPct val="100000"/>
              </a:lnSpc>
              <a:spcBef>
                <a:spcPts val="0"/>
              </a:spcBef>
              <a:spcAft>
                <a:spcPts val="0"/>
              </a:spcAft>
              <a:buFont typeface="Wingdings" panose="05000000000000000000" pitchFamily="2" charset="2"/>
              <a:buChar char="q"/>
            </a:pPr>
            <a:r>
              <a:rPr lang="el-GR" b="1" dirty="0"/>
              <a:t>Ετήσια καλλιέργεια</a:t>
            </a:r>
            <a:r>
              <a:rPr lang="el-GR" dirty="0"/>
              <a:t>: Κυρίως σκληρό σιτάρι</a:t>
            </a:r>
            <a:endParaRPr lang="en-US" dirty="0"/>
          </a:p>
        </p:txBody>
      </p:sp>
    </p:spTree>
    <p:extLst>
      <p:ext uri="{BB962C8B-B14F-4D97-AF65-F5344CB8AC3E}">
        <p14:creationId xmlns:p14="http://schemas.microsoft.com/office/powerpoint/2010/main" val="2577104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233A19-B115-4FD0-B6E5-DB0887ADD9AF}"/>
              </a:ext>
            </a:extLst>
          </p:cNvPr>
          <p:cNvSpPr>
            <a:spLocks noGrp="1"/>
          </p:cNvSpPr>
          <p:nvPr>
            <p:ph type="title"/>
          </p:nvPr>
        </p:nvSpPr>
        <p:spPr/>
        <p:txBody>
          <a:bodyPr>
            <a:normAutofit/>
          </a:bodyPr>
          <a:lstStyle/>
          <a:p>
            <a:pPr algn="ctr"/>
            <a:r>
              <a:rPr lang="el-GR" sz="4000" dirty="0"/>
              <a:t>Αποθέματα οργανικού άνθρακα του εδάφους </a:t>
            </a:r>
            <a:r>
              <a:rPr lang="el-GR" dirty="0"/>
              <a:t/>
            </a:r>
            <a:br>
              <a:rPr lang="el-GR" dirty="0"/>
            </a:br>
            <a:r>
              <a:rPr lang="el-GR" sz="1600" dirty="0"/>
              <a:t>(σε συνάρτηση με το βάθος του εδάφους, τη θέση και την απόσταση από το πλησιέστερο δέντρο)</a:t>
            </a:r>
            <a:endParaRPr lang="en-US" dirty="0"/>
          </a:p>
        </p:txBody>
      </p:sp>
      <p:sp>
        <p:nvSpPr>
          <p:cNvPr id="6" name="TextBox 5">
            <a:extLst>
              <a:ext uri="{FF2B5EF4-FFF2-40B4-BE49-F238E27FC236}">
                <a16:creationId xmlns:a16="http://schemas.microsoft.com/office/drawing/2014/main" id="{1C86827D-42D4-46A0-B623-0BDF82187EFE}"/>
              </a:ext>
            </a:extLst>
          </p:cNvPr>
          <p:cNvSpPr txBox="1"/>
          <p:nvPr/>
        </p:nvSpPr>
        <p:spPr>
          <a:xfrm>
            <a:off x="884583" y="2228306"/>
            <a:ext cx="10792098" cy="2862322"/>
          </a:xfrm>
          <a:prstGeom prst="rect">
            <a:avLst/>
          </a:prstGeom>
          <a:noFill/>
        </p:spPr>
        <p:txBody>
          <a:bodyPr wrap="square" rtlCol="0">
            <a:spAutoFit/>
          </a:bodyPr>
          <a:lstStyle/>
          <a:p>
            <a:pPr marL="285750" indent="-285750" algn="just" defTabSz="914400">
              <a:buClr>
                <a:schemeClr val="accent1"/>
              </a:buClr>
              <a:buSzPct val="100000"/>
              <a:buFont typeface="Wingdings" panose="05000000000000000000" pitchFamily="2" charset="2"/>
              <a:buChar char="q"/>
            </a:pPr>
            <a:r>
              <a:rPr lang="el-GR" sz="2000" dirty="0">
                <a:solidFill>
                  <a:schemeClr val="tx1">
                    <a:lumMod val="75000"/>
                    <a:lumOff val="25000"/>
                  </a:schemeClr>
                </a:solidFill>
                <a:latin typeface="Cambria" panose="02040503050406030204" pitchFamily="18" charset="0"/>
                <a:ea typeface="Cambria" panose="02040503050406030204" pitchFamily="18" charset="0"/>
              </a:rPr>
              <a:t>Υπάρχει μεταβλητότητα των αποθεμάτων SOC ανάλογα με το βάθος και τη δεδομένη απόσταση από το πλησιέστερο </a:t>
            </a:r>
            <a:r>
              <a:rPr lang="el-GR" sz="2000" dirty="0" smtClean="0">
                <a:solidFill>
                  <a:schemeClr val="tx1">
                    <a:lumMod val="75000"/>
                    <a:lumOff val="25000"/>
                  </a:schemeClr>
                </a:solidFill>
                <a:latin typeface="Cambria" panose="02040503050406030204" pitchFamily="18" charset="0"/>
                <a:ea typeface="Cambria" panose="02040503050406030204" pitchFamily="18" charset="0"/>
              </a:rPr>
              <a:t>δέντρο</a:t>
            </a:r>
          </a:p>
          <a:p>
            <a:pPr marL="285750" indent="-285750" algn="just" defTabSz="914400">
              <a:buClr>
                <a:schemeClr val="accent1"/>
              </a:buClr>
              <a:buSzPct val="100000"/>
              <a:buFont typeface="Wingdings" panose="05000000000000000000" pitchFamily="2" charset="2"/>
              <a:buChar char="q"/>
            </a:pPr>
            <a:endParaRPr lang="el-GR" sz="2000" dirty="0">
              <a:solidFill>
                <a:schemeClr val="tx1">
                  <a:lumMod val="75000"/>
                  <a:lumOff val="25000"/>
                </a:schemeClr>
              </a:solidFill>
              <a:latin typeface="Cambria" panose="02040503050406030204" pitchFamily="18" charset="0"/>
              <a:ea typeface="Cambria" panose="02040503050406030204" pitchFamily="18" charset="0"/>
            </a:endParaRPr>
          </a:p>
          <a:p>
            <a:pPr marL="285750" indent="-285750" algn="just" defTabSz="914400">
              <a:buClr>
                <a:schemeClr val="accent1"/>
              </a:buClr>
              <a:buSzPct val="100000"/>
              <a:buFont typeface="Wingdings" panose="05000000000000000000" pitchFamily="2" charset="2"/>
              <a:buChar char="q"/>
            </a:pPr>
            <a:r>
              <a:rPr lang="el-GR" sz="2000" dirty="0">
                <a:solidFill>
                  <a:schemeClr val="tx1">
                    <a:lumMod val="75000"/>
                    <a:lumOff val="25000"/>
                  </a:schemeClr>
                </a:solidFill>
                <a:latin typeface="Cambria" panose="02040503050406030204" pitchFamily="18" charset="0"/>
                <a:ea typeface="Cambria" panose="02040503050406030204" pitchFamily="18" charset="0"/>
              </a:rPr>
              <a:t>Τα αποθέματα </a:t>
            </a:r>
            <a:r>
              <a:rPr lang="el-GR" sz="2000" dirty="0" err="1">
                <a:solidFill>
                  <a:schemeClr val="tx1">
                    <a:lumMod val="75000"/>
                    <a:lumOff val="25000"/>
                  </a:schemeClr>
                </a:solidFill>
                <a:latin typeface="Cambria" panose="02040503050406030204" pitchFamily="18" charset="0"/>
                <a:ea typeface="Cambria" panose="02040503050406030204" pitchFamily="18" charset="0"/>
              </a:rPr>
              <a:t>SOC</a:t>
            </a:r>
            <a:r>
              <a:rPr lang="el-GR" sz="2000" dirty="0">
                <a:solidFill>
                  <a:schemeClr val="tx1">
                    <a:lumMod val="75000"/>
                    <a:lumOff val="25000"/>
                  </a:schemeClr>
                </a:solidFill>
                <a:latin typeface="Cambria" panose="02040503050406030204" pitchFamily="18" charset="0"/>
                <a:ea typeface="Cambria" panose="02040503050406030204" pitchFamily="18" charset="0"/>
              </a:rPr>
              <a:t> επηρεάστηκαν σημαντικά από το βάθος και τη θέση του εδάφους, δηλ. τη σειρά δέντρων έναντι της μεταξύ των σειρών, αλλά όχι από την απόσταση από το πλησιέστερο </a:t>
            </a:r>
            <a:r>
              <a:rPr lang="el-GR" sz="2000" dirty="0" smtClean="0">
                <a:solidFill>
                  <a:schemeClr val="tx1">
                    <a:lumMod val="75000"/>
                    <a:lumOff val="25000"/>
                  </a:schemeClr>
                </a:solidFill>
                <a:latin typeface="Cambria" panose="02040503050406030204" pitchFamily="18" charset="0"/>
                <a:ea typeface="Cambria" panose="02040503050406030204" pitchFamily="18" charset="0"/>
              </a:rPr>
              <a:t>δέντρο</a:t>
            </a:r>
          </a:p>
          <a:p>
            <a:pPr marL="285750" indent="-285750" algn="just" defTabSz="914400">
              <a:buClr>
                <a:schemeClr val="accent1"/>
              </a:buClr>
              <a:buSzPct val="100000"/>
              <a:buFont typeface="Wingdings" panose="05000000000000000000" pitchFamily="2" charset="2"/>
              <a:buChar char="q"/>
            </a:pPr>
            <a:endParaRPr lang="el-GR" sz="2000" dirty="0">
              <a:solidFill>
                <a:schemeClr val="tx1">
                  <a:lumMod val="75000"/>
                  <a:lumOff val="25000"/>
                </a:schemeClr>
              </a:solidFill>
              <a:latin typeface="Cambria" panose="02040503050406030204" pitchFamily="18" charset="0"/>
              <a:ea typeface="Cambria" panose="02040503050406030204" pitchFamily="18" charset="0"/>
            </a:endParaRPr>
          </a:p>
          <a:p>
            <a:pPr marL="285750" indent="-285750" algn="just" defTabSz="914400">
              <a:buClr>
                <a:schemeClr val="accent1"/>
              </a:buClr>
              <a:buSzPct val="100000"/>
              <a:buFont typeface="Wingdings" panose="05000000000000000000" pitchFamily="2" charset="2"/>
              <a:buChar char="q"/>
            </a:pPr>
            <a:r>
              <a:rPr lang="el-GR" sz="2000" dirty="0">
                <a:solidFill>
                  <a:schemeClr val="tx1">
                    <a:lumMod val="75000"/>
                    <a:lumOff val="25000"/>
                  </a:schemeClr>
                </a:solidFill>
                <a:latin typeface="Cambria" panose="02040503050406030204" pitchFamily="18" charset="0"/>
                <a:ea typeface="Cambria" panose="02040503050406030204" pitchFamily="18" charset="0"/>
              </a:rPr>
              <a:t>Τα αποθέματα </a:t>
            </a:r>
            <a:r>
              <a:rPr lang="el-GR" sz="2000" dirty="0" err="1">
                <a:solidFill>
                  <a:schemeClr val="tx1">
                    <a:lumMod val="75000"/>
                    <a:lumOff val="25000"/>
                  </a:schemeClr>
                </a:solidFill>
                <a:latin typeface="Cambria" panose="02040503050406030204" pitchFamily="18" charset="0"/>
                <a:ea typeface="Cambria" panose="02040503050406030204" pitchFamily="18" charset="0"/>
              </a:rPr>
              <a:t>SOC</a:t>
            </a:r>
            <a:r>
              <a:rPr lang="el-GR" sz="2000" dirty="0">
                <a:solidFill>
                  <a:schemeClr val="tx1">
                    <a:lumMod val="75000"/>
                    <a:lumOff val="25000"/>
                  </a:schemeClr>
                </a:solidFill>
                <a:latin typeface="Cambria" panose="02040503050406030204" pitchFamily="18" charset="0"/>
                <a:ea typeface="Cambria" panose="02040503050406030204" pitchFamily="18" charset="0"/>
              </a:rPr>
              <a:t> ήταν σημαντικά υψηλότερα στη σειρά δέντρων από ό,τι στην ενδιάμεση σειρά και στον έλεγχο</a:t>
            </a:r>
            <a:endParaRPr lang="en-US" sz="2000" dirty="0">
              <a:solidFill>
                <a:schemeClr val="tx1">
                  <a:lumMod val="75000"/>
                  <a:lumOff val="25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86116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8DC7DD-4EA4-46BF-8C22-50FC31B79CBC}"/>
              </a:ext>
            </a:extLst>
          </p:cNvPr>
          <p:cNvSpPr>
            <a:spLocks noGrp="1"/>
          </p:cNvSpPr>
          <p:nvPr>
            <p:ph type="title"/>
          </p:nvPr>
        </p:nvSpPr>
        <p:spPr/>
        <p:txBody>
          <a:bodyPr>
            <a:normAutofit/>
          </a:bodyPr>
          <a:lstStyle/>
          <a:p>
            <a:pPr algn="ctr"/>
            <a:r>
              <a:rPr lang="el-GR" sz="4400" dirty="0" smtClean="0"/>
              <a:t>Συμπεράσματα</a:t>
            </a:r>
            <a:endParaRPr lang="en-US" sz="4400" dirty="0"/>
          </a:p>
        </p:txBody>
      </p:sp>
      <p:sp>
        <p:nvSpPr>
          <p:cNvPr id="3" name="Θέση περιεχομένου 2">
            <a:extLst>
              <a:ext uri="{FF2B5EF4-FFF2-40B4-BE49-F238E27FC236}">
                <a16:creationId xmlns:a16="http://schemas.microsoft.com/office/drawing/2014/main" id="{A9E0DB26-D538-42FB-9158-0DA2D3E72510}"/>
              </a:ext>
            </a:extLst>
          </p:cNvPr>
          <p:cNvSpPr>
            <a:spLocks noGrp="1"/>
          </p:cNvSpPr>
          <p:nvPr>
            <p:ph idx="1"/>
          </p:nvPr>
        </p:nvSpPr>
        <p:spPr/>
        <p:txBody>
          <a:bodyPr>
            <a:normAutofit fontScale="92500"/>
          </a:bodyPr>
          <a:lstStyle/>
          <a:p>
            <a:pPr marL="268288" indent="-268288" algn="just">
              <a:lnSpc>
                <a:spcPct val="110000"/>
              </a:lnSpc>
              <a:spcBef>
                <a:spcPts val="0"/>
              </a:spcBef>
              <a:spcAft>
                <a:spcPts val="0"/>
              </a:spcAft>
              <a:buFont typeface="Wingdings" panose="05000000000000000000" pitchFamily="2" charset="2"/>
              <a:buChar char="q"/>
            </a:pPr>
            <a:r>
              <a:rPr lang="el-GR" dirty="0"/>
              <a:t>Μαζί με άλλες έξυπνες για το κλίμα πρακτικές γεωργίας (π.χ. χωρίς όργωμα), τα </a:t>
            </a:r>
            <a:r>
              <a:rPr lang="el-GR" dirty="0" err="1"/>
              <a:t>αγροδασοκομικά</a:t>
            </a:r>
            <a:r>
              <a:rPr lang="el-GR" dirty="0"/>
              <a:t> συστήματα καλλιέργειας σε δρομάκια έχουν τη δυνατότητα να ενισχύσουν τα αποθέματα SOC και να συμβάλουν στον μετριασμό της κλιματικής </a:t>
            </a:r>
            <a:r>
              <a:rPr lang="el-GR" dirty="0" smtClean="0"/>
              <a:t>αλλαγής</a:t>
            </a:r>
          </a:p>
          <a:p>
            <a:pPr marL="268288" indent="-268288" algn="just">
              <a:lnSpc>
                <a:spcPct val="110000"/>
              </a:lnSpc>
              <a:spcBef>
                <a:spcPts val="0"/>
              </a:spcBef>
              <a:spcAft>
                <a:spcPts val="0"/>
              </a:spcAft>
              <a:buFont typeface="Wingdings" panose="05000000000000000000" pitchFamily="2" charset="2"/>
              <a:buChar char="q"/>
            </a:pPr>
            <a:endParaRPr lang="el-GR" dirty="0" smtClean="0"/>
          </a:p>
          <a:p>
            <a:pPr marL="268288" indent="-268288" algn="just">
              <a:lnSpc>
                <a:spcPct val="110000"/>
              </a:lnSpc>
              <a:spcBef>
                <a:spcPts val="0"/>
              </a:spcBef>
              <a:spcAft>
                <a:spcPts val="0"/>
              </a:spcAft>
              <a:buFont typeface="Wingdings" panose="05000000000000000000" pitchFamily="2" charset="2"/>
              <a:buChar char="q"/>
            </a:pPr>
            <a:r>
              <a:rPr lang="el-GR" dirty="0" smtClean="0"/>
              <a:t> </a:t>
            </a:r>
            <a:r>
              <a:rPr lang="el-GR" dirty="0"/>
              <a:t>Οι σειρές δέντρων παρουσιάζουν ομοιότητες με τα φυσικά μόνιμα βοσκοτόπια με τα δέντρα, καθώς ευνοούν την ανάπτυξη αυθόρμητης ποώδους βλάστησης και απέχουν από πρακτικές άροσης </a:t>
            </a:r>
            <a:r>
              <a:rPr lang="el-GR" dirty="0" smtClean="0"/>
              <a:t>εδάφους</a:t>
            </a:r>
          </a:p>
          <a:p>
            <a:pPr marL="268288" indent="-268288" algn="just">
              <a:lnSpc>
                <a:spcPct val="110000"/>
              </a:lnSpc>
              <a:spcBef>
                <a:spcPts val="0"/>
              </a:spcBef>
              <a:spcAft>
                <a:spcPts val="0"/>
              </a:spcAft>
              <a:buFont typeface="Wingdings" panose="05000000000000000000" pitchFamily="2" charset="2"/>
              <a:buChar char="q"/>
            </a:pPr>
            <a:endParaRPr lang="el-GR" dirty="0"/>
          </a:p>
          <a:p>
            <a:pPr marL="268288" indent="-268288" algn="just">
              <a:lnSpc>
                <a:spcPct val="110000"/>
              </a:lnSpc>
              <a:spcBef>
                <a:spcPts val="0"/>
              </a:spcBef>
              <a:spcAft>
                <a:spcPts val="0"/>
              </a:spcAft>
              <a:buFont typeface="Wingdings" panose="05000000000000000000" pitchFamily="2" charset="2"/>
              <a:buChar char="q"/>
            </a:pPr>
            <a:r>
              <a:rPr lang="el-GR" dirty="0"/>
              <a:t>Στο βάθος εδάφους 0–30 </a:t>
            </a:r>
            <a:r>
              <a:rPr lang="el-GR" dirty="0" err="1"/>
              <a:t>cm</a:t>
            </a:r>
            <a:r>
              <a:rPr lang="el-GR" dirty="0"/>
              <a:t>, ο ρυθμός συσσώρευσης οργανικού άνθρακα του εδάφους (</a:t>
            </a:r>
            <a:r>
              <a:rPr lang="el-GR" dirty="0" err="1"/>
              <a:t>SOC</a:t>
            </a:r>
            <a:r>
              <a:rPr lang="el-GR" dirty="0"/>
              <a:t>) στις σειρές δέντρων προσδιορίστηκε ότι είναι 0,94 ± 0,09 </a:t>
            </a:r>
            <a:r>
              <a:rPr lang="el-GR" dirty="0" err="1"/>
              <a:t>Mg</a:t>
            </a:r>
            <a:r>
              <a:rPr lang="el-GR" dirty="0"/>
              <a:t> C ha−1 yr−1. Αυτό το εύρημα υπογραμμίζει τη δυνητική σημασία της διαχείρισης σειρών δέντρων για την ενίσχυση της αποθήκευσης SOC σε συστήματα </a:t>
            </a:r>
            <a:r>
              <a:rPr lang="el-GR" dirty="0" err="1" smtClean="0"/>
              <a:t>αγροδασοκομίας</a:t>
            </a:r>
            <a:endParaRPr lang="el-GR" dirty="0"/>
          </a:p>
        </p:txBody>
      </p:sp>
    </p:spTree>
    <p:extLst>
      <p:ext uri="{BB962C8B-B14F-4D97-AF65-F5344CB8AC3E}">
        <p14:creationId xmlns:p14="http://schemas.microsoft.com/office/powerpoint/2010/main" val="1165680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8DC7DD-4EA4-46BF-8C22-50FC31B79CBC}"/>
              </a:ext>
            </a:extLst>
          </p:cNvPr>
          <p:cNvSpPr>
            <a:spLocks noGrp="1"/>
          </p:cNvSpPr>
          <p:nvPr>
            <p:ph type="title"/>
          </p:nvPr>
        </p:nvSpPr>
        <p:spPr/>
        <p:txBody>
          <a:bodyPr>
            <a:normAutofit/>
          </a:bodyPr>
          <a:lstStyle/>
          <a:p>
            <a:pPr algn="ctr"/>
            <a:r>
              <a:rPr lang="el-GR" sz="4400" dirty="0" smtClean="0"/>
              <a:t>Συμπεράσματα</a:t>
            </a:r>
            <a:endParaRPr lang="en-US" sz="4400" dirty="0"/>
          </a:p>
        </p:txBody>
      </p:sp>
      <p:sp>
        <p:nvSpPr>
          <p:cNvPr id="3" name="Θέση περιεχομένου 2">
            <a:extLst>
              <a:ext uri="{FF2B5EF4-FFF2-40B4-BE49-F238E27FC236}">
                <a16:creationId xmlns:a16="http://schemas.microsoft.com/office/drawing/2014/main" id="{A9E0DB26-D538-42FB-9158-0DA2D3E72510}"/>
              </a:ext>
            </a:extLst>
          </p:cNvPr>
          <p:cNvSpPr>
            <a:spLocks noGrp="1"/>
          </p:cNvSpPr>
          <p:nvPr>
            <p:ph idx="1"/>
          </p:nvPr>
        </p:nvSpPr>
        <p:spPr/>
        <p:txBody>
          <a:bodyPr>
            <a:normAutofit/>
          </a:bodyPr>
          <a:lstStyle/>
          <a:p>
            <a:pPr marL="268288" indent="-268288" algn="just">
              <a:lnSpc>
                <a:spcPct val="100000"/>
              </a:lnSpc>
              <a:spcBef>
                <a:spcPts val="0"/>
              </a:spcBef>
              <a:spcAft>
                <a:spcPts val="0"/>
              </a:spcAft>
              <a:buFont typeface="Wingdings" panose="05000000000000000000" pitchFamily="2" charset="2"/>
              <a:buChar char="q"/>
            </a:pPr>
            <a:r>
              <a:rPr lang="el-GR" dirty="0" smtClean="0"/>
              <a:t>Η </a:t>
            </a:r>
            <a:r>
              <a:rPr lang="el-GR" dirty="0"/>
              <a:t>δειγματοληψία σε βάθος μέχρι 2 μέτρα, δείχνει ότι το στρώμα εδάφους 0–30 </a:t>
            </a:r>
            <a:r>
              <a:rPr lang="el-GR" dirty="0" err="1"/>
              <a:t>cm</a:t>
            </a:r>
            <a:r>
              <a:rPr lang="el-GR" dirty="0"/>
              <a:t> αντιπροσώπευε λιγότερο από το 20% των συνολικών αποθεμάτων SOC σε αυτό το βάθος, τονίζοντας τον κρίσιμο ρόλο που διαδραματίζουν τα βαθύτερα στρώματα εδάφους στην αποθήκευση </a:t>
            </a:r>
            <a:r>
              <a:rPr lang="el-GR" dirty="0" smtClean="0"/>
              <a:t>SOC</a:t>
            </a:r>
          </a:p>
          <a:p>
            <a:pPr marL="268288" indent="-268288" algn="just">
              <a:lnSpc>
                <a:spcPct val="100000"/>
              </a:lnSpc>
              <a:spcBef>
                <a:spcPts val="0"/>
              </a:spcBef>
              <a:spcAft>
                <a:spcPts val="0"/>
              </a:spcAft>
              <a:buFont typeface="Wingdings" panose="05000000000000000000" pitchFamily="2" charset="2"/>
              <a:buChar char="q"/>
            </a:pPr>
            <a:endParaRPr lang="el-GR" dirty="0"/>
          </a:p>
          <a:p>
            <a:pPr marL="268288" indent="-268288" algn="just">
              <a:lnSpc>
                <a:spcPct val="100000"/>
              </a:lnSpc>
              <a:spcBef>
                <a:spcPts val="0"/>
              </a:spcBef>
              <a:spcAft>
                <a:spcPts val="0"/>
              </a:spcAft>
              <a:buFont typeface="Wingdings" panose="05000000000000000000" pitchFamily="2" charset="2"/>
              <a:buChar char="q"/>
            </a:pPr>
            <a:r>
              <a:rPr lang="el-GR" dirty="0"/>
              <a:t>Ο χαμηλότερος ρυθμός συσσώρευσης σε σύγκριση με άλλες χώρες μπορεί να εξηγηθεί από το θερμότερο κλίμα, τις υψηλότερες θερμοκρασίες που ενισχύουν την αποσύνθεση της οργανικής μάζας</a:t>
            </a:r>
          </a:p>
        </p:txBody>
      </p:sp>
    </p:spTree>
    <p:extLst>
      <p:ext uri="{BB962C8B-B14F-4D97-AF65-F5344CB8AC3E}">
        <p14:creationId xmlns:p14="http://schemas.microsoft.com/office/powerpoint/2010/main" val="2685106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22486-E294-DFB3-854E-3FFEF2245670}"/>
              </a:ext>
            </a:extLst>
          </p:cNvPr>
          <p:cNvSpPr>
            <a:spLocks noGrp="1"/>
          </p:cNvSpPr>
          <p:nvPr>
            <p:ph type="title"/>
          </p:nvPr>
        </p:nvSpPr>
        <p:spPr/>
        <p:txBody>
          <a:bodyPr>
            <a:normAutofit/>
          </a:bodyPr>
          <a:lstStyle/>
          <a:p>
            <a:pPr algn="ctr"/>
            <a:r>
              <a:rPr lang="el-GR" sz="4400" dirty="0"/>
              <a:t>Εισαγωγή </a:t>
            </a:r>
            <a:endParaRPr lang="en-US" sz="4400" dirty="0"/>
          </a:p>
        </p:txBody>
      </p:sp>
      <p:sp>
        <p:nvSpPr>
          <p:cNvPr id="3" name="Content Placeholder 2">
            <a:extLst>
              <a:ext uri="{FF2B5EF4-FFF2-40B4-BE49-F238E27FC236}">
                <a16:creationId xmlns:a16="http://schemas.microsoft.com/office/drawing/2014/main" id="{B4CF2567-95D1-829E-F5B7-AC34EA223A75}"/>
              </a:ext>
            </a:extLst>
          </p:cNvPr>
          <p:cNvSpPr>
            <a:spLocks noGrp="1"/>
          </p:cNvSpPr>
          <p:nvPr>
            <p:ph idx="1"/>
          </p:nvPr>
        </p:nvSpPr>
        <p:spPr>
          <a:xfrm>
            <a:off x="1097280" y="1845734"/>
            <a:ext cx="10058400" cy="3274907"/>
          </a:xfrm>
        </p:spPr>
        <p:txBody>
          <a:bodyPr>
            <a:normAutofit/>
          </a:bodyPr>
          <a:lstStyle/>
          <a:p>
            <a:pPr algn="just"/>
            <a:r>
              <a:rPr lang="en-US" dirty="0" smtClean="0"/>
              <a:t>H</a:t>
            </a:r>
            <a:r>
              <a:rPr lang="el-GR" dirty="0" smtClean="0"/>
              <a:t> </a:t>
            </a:r>
            <a:r>
              <a:rPr lang="el-GR" dirty="0"/>
              <a:t>μελέτη εστιάζει στην αξιολόγηση των πρακτικών που συμβάλλουν στους στόχους μετριασμού των αερίων του θερμοκηπίου και έχουν επίσης σαφές όφελος στην περιεκτικότητα του εδάφους σε οργανικό άνθρακα (SOC), τόσο από γεωπονική όσο και από κοινωνικοοικονομική άποψη.</a:t>
            </a:r>
            <a:endParaRPr lang="en-US" dirty="0"/>
          </a:p>
          <a:p>
            <a:pPr marL="0" indent="0" algn="just">
              <a:buNone/>
            </a:pPr>
            <a:r>
              <a:rPr lang="el-GR" dirty="0"/>
              <a:t>Τρία σημαντικά ερωτήματα που εξετάζονται σε αυτή την έρευνα είναι:</a:t>
            </a:r>
          </a:p>
          <a:p>
            <a:pPr marL="357188" indent="-357188" algn="just">
              <a:buFont typeface="Wingdings" panose="05000000000000000000" pitchFamily="2" charset="2"/>
              <a:buChar char="q"/>
            </a:pPr>
            <a:r>
              <a:rPr lang="el-GR" dirty="0"/>
              <a:t>Είναι οικονομικά αποδοτικά για τους αγρότες;</a:t>
            </a:r>
          </a:p>
          <a:p>
            <a:pPr marL="357188" indent="-357188" algn="just">
              <a:buFont typeface="Wingdings" panose="05000000000000000000" pitchFamily="2" charset="2"/>
              <a:buChar char="q"/>
            </a:pPr>
            <a:r>
              <a:rPr lang="el-GR" dirty="0"/>
              <a:t>Μειώνουν τις εκπομπές αερίων του θερμοκηπίου;</a:t>
            </a:r>
          </a:p>
          <a:p>
            <a:pPr marL="357188" indent="-357188" algn="just">
              <a:buFont typeface="Wingdings" panose="05000000000000000000" pitchFamily="2" charset="2"/>
              <a:buChar char="q"/>
            </a:pPr>
            <a:r>
              <a:rPr lang="el-GR" dirty="0"/>
              <a:t>Ποιες πολιτικές ευνοούν την εφαρμογή τους</a:t>
            </a:r>
            <a:r>
              <a:rPr lang="el-GR" dirty="0" smtClean="0"/>
              <a:t>;</a:t>
            </a:r>
            <a:endParaRPr lang="el-GR" dirty="0"/>
          </a:p>
        </p:txBody>
      </p:sp>
    </p:spTree>
    <p:extLst>
      <p:ext uri="{BB962C8B-B14F-4D97-AF65-F5344CB8AC3E}">
        <p14:creationId xmlns:p14="http://schemas.microsoft.com/office/powerpoint/2010/main" val="1803875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CF6A9-57DD-35F3-9C2A-729F72DBF30A}"/>
              </a:ext>
            </a:extLst>
          </p:cNvPr>
          <p:cNvSpPr>
            <a:spLocks noGrp="1"/>
          </p:cNvSpPr>
          <p:nvPr>
            <p:ph type="title"/>
          </p:nvPr>
        </p:nvSpPr>
        <p:spPr/>
        <p:txBody>
          <a:bodyPr>
            <a:normAutofit/>
          </a:bodyPr>
          <a:lstStyle/>
          <a:p>
            <a:pPr algn="ctr"/>
            <a:r>
              <a:rPr lang="el-GR" sz="4400" dirty="0"/>
              <a:t>Περιοχή Έρευνας</a:t>
            </a:r>
            <a:endParaRPr lang="en-US" sz="4400" dirty="0"/>
          </a:p>
        </p:txBody>
      </p:sp>
      <p:sp>
        <p:nvSpPr>
          <p:cNvPr id="3" name="Content Placeholder 2">
            <a:extLst>
              <a:ext uri="{FF2B5EF4-FFF2-40B4-BE49-F238E27FC236}">
                <a16:creationId xmlns:a16="http://schemas.microsoft.com/office/drawing/2014/main" id="{D20A816B-FC0A-3C9E-1110-28DFF69BBEFF}"/>
              </a:ext>
            </a:extLst>
          </p:cNvPr>
          <p:cNvSpPr>
            <a:spLocks noGrp="1"/>
          </p:cNvSpPr>
          <p:nvPr>
            <p:ph idx="1"/>
          </p:nvPr>
        </p:nvSpPr>
        <p:spPr/>
        <p:txBody>
          <a:bodyPr>
            <a:normAutofit fontScale="92500" lnSpcReduction="10000"/>
          </a:bodyPr>
          <a:lstStyle/>
          <a:p>
            <a:pPr marL="357188" indent="-357188" algn="just">
              <a:lnSpc>
                <a:spcPct val="100000"/>
              </a:lnSpc>
              <a:spcBef>
                <a:spcPts val="0"/>
              </a:spcBef>
              <a:spcAft>
                <a:spcPts val="0"/>
              </a:spcAft>
              <a:buFont typeface="Wingdings" panose="05000000000000000000" pitchFamily="2" charset="2"/>
              <a:buChar char="q"/>
            </a:pPr>
            <a:r>
              <a:rPr lang="el-GR" dirty="0" smtClean="0"/>
              <a:t>Η</a:t>
            </a:r>
            <a:r>
              <a:rPr lang="en-US" dirty="0" smtClean="0"/>
              <a:t> </a:t>
            </a:r>
            <a:r>
              <a:rPr lang="el-GR" dirty="0" smtClean="0"/>
              <a:t>μελέτη </a:t>
            </a:r>
            <a:r>
              <a:rPr lang="el-GR" dirty="0"/>
              <a:t>διεξήχθη στην περιοχή της Αραγονίας στη βορειοανατολική Ισπανία (47.000km</a:t>
            </a:r>
            <a:r>
              <a:rPr lang="el-GR" baseline="30000" dirty="0"/>
              <a:t>2</a:t>
            </a:r>
            <a:r>
              <a:rPr lang="el-GR" dirty="0" smtClean="0"/>
              <a:t>)</a:t>
            </a:r>
            <a:endParaRPr lang="en-US" dirty="0" smtClean="0"/>
          </a:p>
          <a:p>
            <a:pPr marL="357188" indent="-357188" algn="just">
              <a:lnSpc>
                <a:spcPct val="100000"/>
              </a:lnSpc>
              <a:spcBef>
                <a:spcPts val="0"/>
              </a:spcBef>
              <a:spcAft>
                <a:spcPts val="0"/>
              </a:spcAft>
              <a:buFont typeface="Wingdings" panose="05000000000000000000" pitchFamily="2" charset="2"/>
              <a:buChar char="q"/>
            </a:pPr>
            <a:endParaRPr lang="el-GR" dirty="0"/>
          </a:p>
          <a:p>
            <a:pPr marL="357188" indent="-357188" algn="just">
              <a:lnSpc>
                <a:spcPct val="100000"/>
              </a:lnSpc>
              <a:spcBef>
                <a:spcPts val="0"/>
              </a:spcBef>
              <a:spcAft>
                <a:spcPts val="0"/>
              </a:spcAft>
              <a:buFont typeface="Wingdings" panose="05000000000000000000" pitchFamily="2" charset="2"/>
              <a:buChar char="q"/>
            </a:pPr>
            <a:r>
              <a:rPr lang="el-GR" dirty="0"/>
              <a:t>Η περιοχή αντιπροσωπεύει τις ημίξηρες συνθήκες των μεσογειακών γεωργικών </a:t>
            </a:r>
            <a:r>
              <a:rPr lang="el-GR" dirty="0" smtClean="0"/>
              <a:t>συστημάτων</a:t>
            </a:r>
            <a:endParaRPr lang="en-US" dirty="0" smtClean="0"/>
          </a:p>
          <a:p>
            <a:pPr marL="357188" indent="-357188" algn="just">
              <a:lnSpc>
                <a:spcPct val="100000"/>
              </a:lnSpc>
              <a:spcBef>
                <a:spcPts val="0"/>
              </a:spcBef>
              <a:spcAft>
                <a:spcPts val="0"/>
              </a:spcAft>
              <a:buFont typeface="Wingdings" panose="05000000000000000000" pitchFamily="2" charset="2"/>
              <a:buChar char="q"/>
            </a:pPr>
            <a:endParaRPr lang="el-GR" dirty="0"/>
          </a:p>
          <a:p>
            <a:pPr marL="357188" indent="-357188" algn="just">
              <a:lnSpc>
                <a:spcPct val="100000"/>
              </a:lnSpc>
              <a:spcBef>
                <a:spcPts val="0"/>
              </a:spcBef>
              <a:spcAft>
                <a:spcPts val="0"/>
              </a:spcAft>
              <a:buFont typeface="Wingdings" panose="05000000000000000000" pitchFamily="2" charset="2"/>
              <a:buChar char="q"/>
            </a:pPr>
            <a:r>
              <a:rPr lang="el-GR" dirty="0"/>
              <a:t>Η περιοχή μελέτης περιλαμβάνει 89% μη-αρδευόμενες καλλιέργειες και 11% αρδευόμενες </a:t>
            </a:r>
            <a:r>
              <a:rPr lang="el-GR" dirty="0" smtClean="0"/>
              <a:t>καλλιέργειες</a:t>
            </a:r>
            <a:endParaRPr lang="en-US" dirty="0" smtClean="0"/>
          </a:p>
          <a:p>
            <a:pPr marL="357188" indent="-357188" algn="just">
              <a:lnSpc>
                <a:spcPct val="100000"/>
              </a:lnSpc>
              <a:spcBef>
                <a:spcPts val="0"/>
              </a:spcBef>
              <a:spcAft>
                <a:spcPts val="0"/>
              </a:spcAft>
              <a:buFont typeface="Wingdings" panose="05000000000000000000" pitchFamily="2" charset="2"/>
              <a:buChar char="q"/>
            </a:pPr>
            <a:endParaRPr lang="el-GR" dirty="0"/>
          </a:p>
          <a:p>
            <a:pPr marL="357188" indent="-357188">
              <a:lnSpc>
                <a:spcPct val="100000"/>
              </a:lnSpc>
              <a:spcBef>
                <a:spcPts val="0"/>
              </a:spcBef>
              <a:spcAft>
                <a:spcPts val="0"/>
              </a:spcAft>
              <a:buFont typeface="Wingdings" panose="05000000000000000000" pitchFamily="2" charset="2"/>
              <a:buChar char="q"/>
            </a:pPr>
            <a:r>
              <a:rPr lang="el-GR" dirty="0" smtClean="0"/>
              <a:t> Μέση </a:t>
            </a:r>
            <a:r>
              <a:rPr lang="el-GR" dirty="0"/>
              <a:t>ετήσια θερμοκρασία </a:t>
            </a:r>
            <a:r>
              <a:rPr lang="el-GR" dirty="0" smtClean="0"/>
              <a:t>7-1</a:t>
            </a:r>
            <a:r>
              <a:rPr lang="en-US" dirty="0" smtClean="0"/>
              <a:t>1 </a:t>
            </a:r>
            <a:r>
              <a:rPr lang="en-US" baseline="30000" dirty="0" err="1" smtClean="0"/>
              <a:t>Oc</a:t>
            </a:r>
            <a:endParaRPr lang="en-US" dirty="0" smtClean="0"/>
          </a:p>
          <a:p>
            <a:pPr marL="357188" indent="-357188">
              <a:lnSpc>
                <a:spcPct val="100000"/>
              </a:lnSpc>
              <a:spcBef>
                <a:spcPts val="0"/>
              </a:spcBef>
              <a:spcAft>
                <a:spcPts val="0"/>
              </a:spcAft>
              <a:buFont typeface="Wingdings" panose="05000000000000000000" pitchFamily="2" charset="2"/>
              <a:buChar char="q"/>
            </a:pPr>
            <a:endParaRPr lang="el-GR" dirty="0"/>
          </a:p>
          <a:p>
            <a:pPr marL="357188" indent="-357188">
              <a:lnSpc>
                <a:spcPct val="100000"/>
              </a:lnSpc>
              <a:spcBef>
                <a:spcPts val="0"/>
              </a:spcBef>
              <a:spcAft>
                <a:spcPts val="0"/>
              </a:spcAft>
              <a:buFont typeface="Wingdings" panose="05000000000000000000" pitchFamily="2" charset="2"/>
              <a:buChar char="q"/>
            </a:pPr>
            <a:r>
              <a:rPr lang="el-GR" dirty="0"/>
              <a:t>Μέση ετήσια βροχόπτωση: 300-800 </a:t>
            </a:r>
            <a:r>
              <a:rPr lang="el-GR" dirty="0" err="1" smtClean="0"/>
              <a:t>mm</a:t>
            </a:r>
            <a:endParaRPr lang="en-US" dirty="0" smtClean="0"/>
          </a:p>
          <a:p>
            <a:pPr marL="357188" indent="-357188">
              <a:lnSpc>
                <a:spcPct val="100000"/>
              </a:lnSpc>
              <a:spcBef>
                <a:spcPts val="0"/>
              </a:spcBef>
              <a:spcAft>
                <a:spcPts val="0"/>
              </a:spcAft>
              <a:buFont typeface="Wingdings" panose="05000000000000000000" pitchFamily="2" charset="2"/>
              <a:buChar char="q"/>
            </a:pPr>
            <a:endParaRPr lang="el-GR" dirty="0"/>
          </a:p>
          <a:p>
            <a:pPr marL="357188" indent="-357188">
              <a:lnSpc>
                <a:spcPct val="100000"/>
              </a:lnSpc>
              <a:spcBef>
                <a:spcPts val="0"/>
              </a:spcBef>
              <a:spcAft>
                <a:spcPts val="0"/>
              </a:spcAft>
              <a:buFont typeface="Wingdings" panose="05000000000000000000" pitchFamily="2" charset="2"/>
              <a:buChar char="q"/>
            </a:pPr>
            <a:r>
              <a:rPr lang="el-GR" dirty="0"/>
              <a:t>Η συμβατική κατεργασία του εδάφους και η απομάκρυνση                                                                    των υπολειμμάτων των καλλιεργειών οδήγησαν σε υποβάθμιση                                                             του εδάφους</a:t>
            </a:r>
          </a:p>
          <a:p>
            <a:pPr>
              <a:buFont typeface="Wingdings" panose="05000000000000000000" pitchFamily="2" charset="2"/>
              <a:buChar char="Ø"/>
            </a:pPr>
            <a:endParaRPr lang="en-US" dirty="0"/>
          </a:p>
        </p:txBody>
      </p:sp>
      <p:pic>
        <p:nvPicPr>
          <p:cNvPr id="5" name="Εικόνα 4">
            <a:extLst>
              <a:ext uri="{FF2B5EF4-FFF2-40B4-BE49-F238E27FC236}">
                <a16:creationId xmlns:a16="http://schemas.microsoft.com/office/drawing/2014/main" id="{0B1AFE18-22C1-4449-BC43-3D2935001671}"/>
              </a:ext>
            </a:extLst>
          </p:cNvPr>
          <p:cNvPicPr>
            <a:picLocks noChangeAspect="1"/>
          </p:cNvPicPr>
          <p:nvPr/>
        </p:nvPicPr>
        <p:blipFill>
          <a:blip r:embed="rId3"/>
          <a:stretch>
            <a:fillRect/>
          </a:stretch>
        </p:blipFill>
        <p:spPr>
          <a:xfrm>
            <a:off x="8602745" y="4015408"/>
            <a:ext cx="3096850" cy="209458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45465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8F594C-F236-4EF1-AFB4-ED2F10223B9E}"/>
              </a:ext>
            </a:extLst>
          </p:cNvPr>
          <p:cNvSpPr>
            <a:spLocks noGrp="1"/>
          </p:cNvSpPr>
          <p:nvPr>
            <p:ph type="title"/>
          </p:nvPr>
        </p:nvSpPr>
        <p:spPr/>
        <p:txBody>
          <a:bodyPr>
            <a:normAutofit/>
          </a:bodyPr>
          <a:lstStyle/>
          <a:p>
            <a:pPr algn="ctr"/>
            <a:r>
              <a:rPr lang="el-GR" sz="4400" dirty="0"/>
              <a:t>Δυνατότητα Μείωσης και Κόστος</a:t>
            </a:r>
            <a:endParaRPr lang="en-US" sz="4400" dirty="0"/>
          </a:p>
        </p:txBody>
      </p:sp>
      <p:sp>
        <p:nvSpPr>
          <p:cNvPr id="3" name="Θέση περιεχομένου 2">
            <a:extLst>
              <a:ext uri="{FF2B5EF4-FFF2-40B4-BE49-F238E27FC236}">
                <a16:creationId xmlns:a16="http://schemas.microsoft.com/office/drawing/2014/main" id="{1E3C41EE-1356-4BA0-8BB1-738FA8313B86}"/>
              </a:ext>
            </a:extLst>
          </p:cNvPr>
          <p:cNvSpPr>
            <a:spLocks noGrp="1"/>
          </p:cNvSpPr>
          <p:nvPr>
            <p:ph idx="1"/>
          </p:nvPr>
        </p:nvSpPr>
        <p:spPr/>
        <p:txBody>
          <a:bodyPr/>
          <a:lstStyle/>
          <a:p>
            <a:pPr algn="just">
              <a:lnSpc>
                <a:spcPct val="100000"/>
              </a:lnSpc>
              <a:spcBef>
                <a:spcPts val="0"/>
              </a:spcBef>
              <a:spcAft>
                <a:spcPts val="0"/>
              </a:spcAft>
            </a:pPr>
            <a:r>
              <a:rPr lang="el-GR" dirty="0"/>
              <a:t>Το ετήσιο δυναμικό μείωσης στην περιοχή της </a:t>
            </a:r>
            <a:r>
              <a:rPr lang="el-GR" dirty="0" err="1"/>
              <a:t>ΒΑ</a:t>
            </a:r>
            <a:r>
              <a:rPr lang="el-GR" dirty="0"/>
              <a:t> Ισπανίας θα μπορούσε να φτάσει τα 1,34 MtCO2e με την πλήρη υιοθέτηση των πρακτικών που αντιπροσωπεύουν το 73% των εκπομπών που εκλύονται από τη φυτική παραγωγή στην περιοχή.</a:t>
            </a:r>
            <a:endParaRPr lang="en-US" dirty="0"/>
          </a:p>
          <a:p>
            <a:endParaRPr lang="el-GR" dirty="0"/>
          </a:p>
          <a:p>
            <a:endParaRPr lang="en-US" dirty="0"/>
          </a:p>
        </p:txBody>
      </p:sp>
      <p:sp>
        <p:nvSpPr>
          <p:cNvPr id="4" name="TextBox 3">
            <a:extLst>
              <a:ext uri="{FF2B5EF4-FFF2-40B4-BE49-F238E27FC236}">
                <a16:creationId xmlns:a16="http://schemas.microsoft.com/office/drawing/2014/main" id="{0D4DBCC0-92EB-4D81-878D-EF493C06E781}"/>
              </a:ext>
            </a:extLst>
          </p:cNvPr>
          <p:cNvSpPr txBox="1"/>
          <p:nvPr/>
        </p:nvSpPr>
        <p:spPr>
          <a:xfrm>
            <a:off x="1036320" y="2930236"/>
            <a:ext cx="10119360" cy="3754874"/>
          </a:xfrm>
          <a:prstGeom prst="rect">
            <a:avLst/>
          </a:prstGeom>
          <a:noFill/>
        </p:spPr>
        <p:txBody>
          <a:bodyPr wrap="square" numCol="2" rtlCol="0">
            <a:spAutoFit/>
          </a:bodyPr>
          <a:lstStyle/>
          <a:p>
            <a:pPr marL="91440" indent="-91440" algn="ctr" defTabSz="914400">
              <a:buClr>
                <a:schemeClr val="accent1"/>
              </a:buClr>
              <a:buSzPct val="100000"/>
              <a:buFont typeface="Calibri" panose="020F0502020204030204" pitchFamily="34" charset="0"/>
              <a:buChar char=" "/>
            </a:pPr>
            <a:r>
              <a:rPr lang="el-GR" sz="2000" b="1" dirty="0">
                <a:solidFill>
                  <a:schemeClr val="tx1">
                    <a:lumMod val="75000"/>
                    <a:lumOff val="25000"/>
                  </a:schemeClr>
                </a:solidFill>
                <a:latin typeface="Cambria" panose="02040503050406030204" pitchFamily="18" charset="0"/>
                <a:ea typeface="Cambria" panose="02040503050406030204" pitchFamily="18" charset="0"/>
              </a:rPr>
              <a:t>Πρακτικές Μετριασμού που Δημιουργούν Αρνητικό </a:t>
            </a:r>
            <a:endParaRPr lang="en-US" sz="2000" b="1" dirty="0" smtClean="0">
              <a:solidFill>
                <a:schemeClr val="tx1">
                  <a:lumMod val="75000"/>
                  <a:lumOff val="25000"/>
                </a:schemeClr>
              </a:solidFill>
              <a:latin typeface="Cambria" panose="02040503050406030204" pitchFamily="18" charset="0"/>
              <a:ea typeface="Cambria" panose="02040503050406030204" pitchFamily="18" charset="0"/>
            </a:endParaRPr>
          </a:p>
          <a:p>
            <a:pPr marL="91440" indent="-91440" algn="ctr" defTabSz="914400">
              <a:buClr>
                <a:schemeClr val="accent1"/>
              </a:buClr>
              <a:buSzPct val="100000"/>
              <a:buFont typeface="Calibri" panose="020F0502020204030204" pitchFamily="34" charset="0"/>
              <a:buChar char=" "/>
            </a:pPr>
            <a:r>
              <a:rPr lang="el-GR" sz="2000" b="1" dirty="0" smtClean="0">
                <a:solidFill>
                  <a:schemeClr val="tx1">
                    <a:lumMod val="75000"/>
                    <a:lumOff val="25000"/>
                  </a:schemeClr>
                </a:solidFill>
                <a:latin typeface="Cambria" panose="02040503050406030204" pitchFamily="18" charset="0"/>
                <a:ea typeface="Cambria" panose="02040503050406030204" pitchFamily="18" charset="0"/>
              </a:rPr>
              <a:t>Κόστος </a:t>
            </a:r>
            <a:r>
              <a:rPr lang="el-GR" sz="2000" b="1" dirty="0">
                <a:solidFill>
                  <a:schemeClr val="tx1">
                    <a:lumMod val="75000"/>
                    <a:lumOff val="25000"/>
                  </a:schemeClr>
                </a:solidFill>
                <a:latin typeface="Cambria" panose="02040503050406030204" pitchFamily="18" charset="0"/>
                <a:ea typeface="Cambria" panose="02040503050406030204" pitchFamily="18" charset="0"/>
              </a:rPr>
              <a:t>Μείωσης</a:t>
            </a:r>
          </a:p>
          <a:p>
            <a:pPr marL="342900" indent="-342900" defTabSz="914400">
              <a:lnSpc>
                <a:spcPct val="90000"/>
              </a:lnSpc>
              <a:spcBef>
                <a:spcPts val="1200"/>
              </a:spcBef>
              <a:spcAft>
                <a:spcPts val="200"/>
              </a:spcAft>
              <a:buClr>
                <a:schemeClr val="accent1"/>
              </a:buClr>
              <a:buSzPct val="100000"/>
              <a:buFont typeface="Wingdings" panose="05000000000000000000" pitchFamily="2" charset="2"/>
              <a:buChar char="q"/>
            </a:pPr>
            <a:r>
              <a:rPr lang="el-GR" sz="2000" dirty="0">
                <a:solidFill>
                  <a:schemeClr val="tx1">
                    <a:lumMod val="75000"/>
                    <a:lumOff val="25000"/>
                  </a:schemeClr>
                </a:solidFill>
                <a:latin typeface="Cambria" panose="02040503050406030204" pitchFamily="18" charset="0"/>
                <a:ea typeface="Cambria" panose="02040503050406030204" pitchFamily="18" charset="0"/>
              </a:rPr>
              <a:t>Ελάχιστη/Μειωμένη άροση</a:t>
            </a:r>
          </a:p>
          <a:p>
            <a:pPr marL="342900" indent="-342900" defTabSz="914400">
              <a:lnSpc>
                <a:spcPct val="90000"/>
              </a:lnSpc>
              <a:spcBef>
                <a:spcPts val="1200"/>
              </a:spcBef>
              <a:spcAft>
                <a:spcPts val="200"/>
              </a:spcAft>
              <a:buClr>
                <a:schemeClr val="accent1"/>
              </a:buClr>
              <a:buSzPct val="100000"/>
              <a:buFont typeface="Wingdings" panose="05000000000000000000" pitchFamily="2" charset="2"/>
              <a:buChar char="q"/>
            </a:pPr>
            <a:r>
              <a:rPr lang="el-GR" sz="2000" dirty="0">
                <a:solidFill>
                  <a:schemeClr val="tx1">
                    <a:lumMod val="75000"/>
                    <a:lumOff val="25000"/>
                  </a:schemeClr>
                </a:solidFill>
                <a:latin typeface="Cambria" panose="02040503050406030204" pitchFamily="18" charset="0"/>
                <a:ea typeface="Cambria" panose="02040503050406030204" pitchFamily="18" charset="0"/>
              </a:rPr>
              <a:t>Λίπανση με ζωική κοπριά</a:t>
            </a:r>
          </a:p>
          <a:p>
            <a:pPr marL="342900" indent="-342900" defTabSz="914400">
              <a:lnSpc>
                <a:spcPct val="90000"/>
              </a:lnSpc>
              <a:spcBef>
                <a:spcPts val="1200"/>
              </a:spcBef>
              <a:spcAft>
                <a:spcPts val="200"/>
              </a:spcAft>
              <a:buClr>
                <a:schemeClr val="accent1"/>
              </a:buClr>
              <a:buSzPct val="100000"/>
              <a:buFont typeface="Wingdings" panose="05000000000000000000" pitchFamily="2" charset="2"/>
              <a:buChar char="q"/>
            </a:pPr>
            <a:r>
              <a:rPr lang="el-GR" sz="2000" dirty="0">
                <a:solidFill>
                  <a:schemeClr val="tx1">
                    <a:lumMod val="75000"/>
                    <a:lumOff val="25000"/>
                  </a:schemeClr>
                </a:solidFill>
                <a:latin typeface="Cambria" panose="02040503050406030204" pitchFamily="18" charset="0"/>
                <a:ea typeface="Cambria" panose="02040503050406030204" pitchFamily="18" charset="0"/>
              </a:rPr>
              <a:t>Καλλιέργειες κάλυψης</a:t>
            </a:r>
          </a:p>
          <a:p>
            <a:pPr marL="342900" indent="-342900" defTabSz="914400">
              <a:lnSpc>
                <a:spcPct val="90000"/>
              </a:lnSpc>
              <a:spcBef>
                <a:spcPts val="1200"/>
              </a:spcBef>
              <a:spcAft>
                <a:spcPts val="200"/>
              </a:spcAft>
              <a:buClr>
                <a:schemeClr val="accent1"/>
              </a:buClr>
              <a:buSzPct val="100000"/>
              <a:buFont typeface="Wingdings" panose="05000000000000000000" pitchFamily="2" charset="2"/>
              <a:buChar char="q"/>
            </a:pPr>
            <a:r>
              <a:rPr lang="el-GR" sz="2000" dirty="0">
                <a:solidFill>
                  <a:schemeClr val="tx1">
                    <a:lumMod val="75000"/>
                    <a:lumOff val="25000"/>
                  </a:schemeClr>
                </a:solidFill>
                <a:latin typeface="Cambria" panose="02040503050406030204" pitchFamily="18" charset="0"/>
                <a:ea typeface="Cambria" panose="02040503050406030204" pitchFamily="18" charset="0"/>
              </a:rPr>
              <a:t>Βελτιστοποίηση λίπανσης</a:t>
            </a:r>
          </a:p>
          <a:p>
            <a:pPr marL="342900" indent="-342900" defTabSz="914400">
              <a:lnSpc>
                <a:spcPct val="90000"/>
              </a:lnSpc>
              <a:spcBef>
                <a:spcPts val="1200"/>
              </a:spcBef>
              <a:spcAft>
                <a:spcPts val="200"/>
              </a:spcAft>
              <a:buClr>
                <a:schemeClr val="accent1"/>
              </a:buClr>
              <a:buSzPct val="100000"/>
              <a:buFont typeface="Wingdings" panose="05000000000000000000" pitchFamily="2" charset="2"/>
              <a:buChar char="q"/>
            </a:pPr>
            <a:r>
              <a:rPr lang="el-GR" sz="2000" dirty="0">
                <a:solidFill>
                  <a:schemeClr val="tx1">
                    <a:lumMod val="75000"/>
                    <a:lumOff val="25000"/>
                  </a:schemeClr>
                </a:solidFill>
                <a:latin typeface="Cambria" panose="02040503050406030204" pitchFamily="18" charset="0"/>
                <a:ea typeface="Cambria" panose="02040503050406030204" pitchFamily="18" charset="0"/>
              </a:rPr>
              <a:t>Ένταξη των οσπρίων σε αμειψισπορές</a:t>
            </a:r>
          </a:p>
          <a:p>
            <a:pPr marL="91440" indent="-91440" defTabSz="914400">
              <a:lnSpc>
                <a:spcPct val="90000"/>
              </a:lnSpc>
              <a:spcBef>
                <a:spcPts val="1200"/>
              </a:spcBef>
              <a:spcAft>
                <a:spcPts val="200"/>
              </a:spcAft>
              <a:buClr>
                <a:schemeClr val="accent1"/>
              </a:buClr>
              <a:buSzPct val="100000"/>
              <a:buFont typeface="Calibri" panose="020F0502020204030204" pitchFamily="34" charset="0"/>
              <a:buChar char=" "/>
            </a:pPr>
            <a:endParaRPr lang="el-GR" sz="2000" b="1" dirty="0">
              <a:solidFill>
                <a:schemeClr val="tx1">
                  <a:lumMod val="75000"/>
                  <a:lumOff val="25000"/>
                </a:schemeClr>
              </a:solidFill>
              <a:latin typeface="Cambria" panose="02040503050406030204" pitchFamily="18" charset="0"/>
              <a:ea typeface="Cambria" panose="02040503050406030204" pitchFamily="18" charset="0"/>
            </a:endParaRPr>
          </a:p>
          <a:p>
            <a:pPr algn="ctr" defTabSz="914400">
              <a:buClr>
                <a:schemeClr val="accent1"/>
              </a:buClr>
              <a:buSzPct val="100000"/>
            </a:pPr>
            <a:r>
              <a:rPr lang="el-GR" sz="2000" b="1" dirty="0" smtClean="0">
                <a:solidFill>
                  <a:schemeClr val="tx1">
                    <a:lumMod val="75000"/>
                    <a:lumOff val="25000"/>
                  </a:schemeClr>
                </a:solidFill>
                <a:latin typeface="Cambria" panose="02040503050406030204" pitchFamily="18" charset="0"/>
                <a:ea typeface="Cambria" panose="02040503050406030204" pitchFamily="18" charset="0"/>
              </a:rPr>
              <a:t>Πρακτικές </a:t>
            </a:r>
            <a:r>
              <a:rPr lang="el-GR" sz="2000" b="1" dirty="0">
                <a:solidFill>
                  <a:schemeClr val="tx1">
                    <a:lumMod val="75000"/>
                    <a:lumOff val="25000"/>
                  </a:schemeClr>
                </a:solidFill>
                <a:latin typeface="Cambria" panose="02040503050406030204" pitchFamily="18" charset="0"/>
                <a:ea typeface="Cambria" panose="02040503050406030204" pitchFamily="18" charset="0"/>
              </a:rPr>
              <a:t>Μετριασμού </a:t>
            </a:r>
            <a:r>
              <a:rPr lang="el-GR" sz="2000" b="1" dirty="0" smtClean="0">
                <a:solidFill>
                  <a:schemeClr val="tx1">
                    <a:lumMod val="75000"/>
                    <a:lumOff val="25000"/>
                  </a:schemeClr>
                </a:solidFill>
                <a:latin typeface="Cambria" panose="02040503050406030204" pitchFamily="18" charset="0"/>
                <a:ea typeface="Cambria" panose="02040503050406030204" pitchFamily="18" charset="0"/>
              </a:rPr>
              <a:t>που</a:t>
            </a:r>
            <a:endParaRPr lang="en-US" sz="2000" b="1" dirty="0" smtClean="0">
              <a:solidFill>
                <a:schemeClr val="tx1">
                  <a:lumMod val="75000"/>
                  <a:lumOff val="25000"/>
                </a:schemeClr>
              </a:solidFill>
              <a:latin typeface="Cambria" panose="02040503050406030204" pitchFamily="18" charset="0"/>
              <a:ea typeface="Cambria" panose="02040503050406030204" pitchFamily="18" charset="0"/>
            </a:endParaRPr>
          </a:p>
          <a:p>
            <a:pPr algn="ctr" defTabSz="914400">
              <a:buClr>
                <a:schemeClr val="accent1"/>
              </a:buClr>
              <a:buSzPct val="100000"/>
            </a:pPr>
            <a:r>
              <a:rPr lang="el-GR" sz="2000" b="1" dirty="0" smtClean="0">
                <a:solidFill>
                  <a:schemeClr val="tx1">
                    <a:lumMod val="75000"/>
                    <a:lumOff val="25000"/>
                  </a:schemeClr>
                </a:solidFill>
                <a:latin typeface="Cambria" panose="02040503050406030204" pitchFamily="18" charset="0"/>
                <a:ea typeface="Cambria" panose="02040503050406030204" pitchFamily="18" charset="0"/>
              </a:rPr>
              <a:t> </a:t>
            </a:r>
            <a:r>
              <a:rPr lang="el-GR" sz="2000" b="1" dirty="0">
                <a:solidFill>
                  <a:schemeClr val="tx1">
                    <a:lumMod val="75000"/>
                    <a:lumOff val="25000"/>
                  </a:schemeClr>
                </a:solidFill>
                <a:latin typeface="Cambria" panose="02040503050406030204" pitchFamily="18" charset="0"/>
                <a:ea typeface="Cambria" panose="02040503050406030204" pitchFamily="18" charset="0"/>
              </a:rPr>
              <a:t>Δημιουργούν Θετικό Κόστος </a:t>
            </a:r>
            <a:r>
              <a:rPr lang="el-GR" sz="2000" b="1" dirty="0" smtClean="0">
                <a:solidFill>
                  <a:schemeClr val="tx1">
                    <a:lumMod val="75000"/>
                    <a:lumOff val="25000"/>
                  </a:schemeClr>
                </a:solidFill>
                <a:latin typeface="Cambria" panose="02040503050406030204" pitchFamily="18" charset="0"/>
                <a:ea typeface="Cambria" panose="02040503050406030204" pitchFamily="18" charset="0"/>
              </a:rPr>
              <a:t>Μείωσης</a:t>
            </a:r>
            <a:endParaRPr lang="en-US" sz="2000" b="1" dirty="0" smtClean="0">
              <a:solidFill>
                <a:schemeClr val="tx1">
                  <a:lumMod val="75000"/>
                  <a:lumOff val="25000"/>
                </a:schemeClr>
              </a:solidFill>
              <a:latin typeface="Cambria" panose="02040503050406030204" pitchFamily="18" charset="0"/>
              <a:ea typeface="Cambria" panose="02040503050406030204" pitchFamily="18" charset="0"/>
            </a:endParaRPr>
          </a:p>
          <a:p>
            <a:pPr algn="ctr" defTabSz="914400">
              <a:buClr>
                <a:schemeClr val="accent1"/>
              </a:buClr>
              <a:buSzPct val="100000"/>
            </a:pPr>
            <a:endParaRPr lang="el-GR" sz="2000" b="1" dirty="0">
              <a:solidFill>
                <a:schemeClr val="tx1">
                  <a:lumMod val="75000"/>
                  <a:lumOff val="25000"/>
                </a:schemeClr>
              </a:solidFill>
              <a:latin typeface="Cambria" panose="02040503050406030204" pitchFamily="18" charset="0"/>
              <a:ea typeface="Cambria" panose="02040503050406030204" pitchFamily="18" charset="0"/>
            </a:endParaRPr>
          </a:p>
          <a:p>
            <a:pPr marL="342900" indent="-342900" defTabSz="914400">
              <a:lnSpc>
                <a:spcPct val="90000"/>
              </a:lnSpc>
              <a:spcBef>
                <a:spcPts val="1200"/>
              </a:spcBef>
              <a:spcAft>
                <a:spcPts val="200"/>
              </a:spcAft>
              <a:buClr>
                <a:schemeClr val="accent1"/>
              </a:buClr>
              <a:buSzPct val="100000"/>
              <a:buFont typeface="Wingdings" panose="05000000000000000000" pitchFamily="2" charset="2"/>
              <a:buChar char="q"/>
            </a:pPr>
            <a:r>
              <a:rPr lang="el-GR" sz="2000" dirty="0">
                <a:solidFill>
                  <a:schemeClr val="tx1">
                    <a:lumMod val="75000"/>
                    <a:lumOff val="25000"/>
                  </a:schemeClr>
                </a:solidFill>
                <a:latin typeface="Cambria" panose="02040503050406030204" pitchFamily="18" charset="0"/>
                <a:ea typeface="Cambria" panose="02040503050406030204" pitchFamily="18" charset="0"/>
              </a:rPr>
              <a:t>Καλλιέργειες κάλυψης σε αμπέλια και ελιές</a:t>
            </a:r>
          </a:p>
          <a:p>
            <a:pPr marL="342900" indent="-342900" defTabSz="914400">
              <a:lnSpc>
                <a:spcPct val="90000"/>
              </a:lnSpc>
              <a:spcBef>
                <a:spcPts val="1200"/>
              </a:spcBef>
              <a:spcAft>
                <a:spcPts val="200"/>
              </a:spcAft>
              <a:buClr>
                <a:schemeClr val="accent1"/>
              </a:buClr>
              <a:buSzPct val="100000"/>
              <a:buFont typeface="Wingdings" panose="05000000000000000000" pitchFamily="2" charset="2"/>
              <a:buChar char="q"/>
            </a:pPr>
            <a:r>
              <a:rPr lang="el-GR" sz="2000" dirty="0">
                <a:solidFill>
                  <a:schemeClr val="tx1">
                    <a:lumMod val="75000"/>
                    <a:lumOff val="25000"/>
                  </a:schemeClr>
                </a:solidFill>
                <a:latin typeface="Cambria" panose="02040503050406030204" pitchFamily="18" charset="0"/>
                <a:ea typeface="Cambria" panose="02040503050406030204" pitchFamily="18" charset="0"/>
              </a:rPr>
              <a:t>Καλλιέργειες κάλυψης σε αμυγδαλιές</a:t>
            </a:r>
          </a:p>
          <a:p>
            <a:pPr marL="342900" indent="-342900" defTabSz="914400">
              <a:lnSpc>
                <a:spcPct val="90000"/>
              </a:lnSpc>
              <a:spcBef>
                <a:spcPts val="1200"/>
              </a:spcBef>
              <a:spcAft>
                <a:spcPts val="200"/>
              </a:spcAft>
              <a:buClr>
                <a:schemeClr val="accent1"/>
              </a:buClr>
              <a:buSzPct val="100000"/>
              <a:buFont typeface="Wingdings" panose="05000000000000000000" pitchFamily="2" charset="2"/>
              <a:buChar char="q"/>
            </a:pPr>
            <a:r>
              <a:rPr lang="el-GR" sz="2000" dirty="0">
                <a:solidFill>
                  <a:schemeClr val="tx1">
                    <a:lumMod val="75000"/>
                    <a:lumOff val="25000"/>
                  </a:schemeClr>
                </a:solidFill>
                <a:latin typeface="Cambria" panose="02040503050406030204" pitchFamily="18" charset="0"/>
                <a:ea typeface="Cambria" panose="02040503050406030204" pitchFamily="18" charset="0"/>
              </a:rPr>
              <a:t>Διαχείριση υπολειμμάτων</a:t>
            </a:r>
            <a:endParaRPr lang="en-US" sz="2000" dirty="0">
              <a:solidFill>
                <a:schemeClr val="tx1">
                  <a:lumMod val="75000"/>
                  <a:lumOff val="25000"/>
                </a:schemeClr>
              </a:solidFill>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1184337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3E2D84-4763-4FB5-AE58-4F70304CFD84}"/>
              </a:ext>
            </a:extLst>
          </p:cNvPr>
          <p:cNvSpPr>
            <a:spLocks noGrp="1"/>
          </p:cNvSpPr>
          <p:nvPr>
            <p:ph type="title"/>
          </p:nvPr>
        </p:nvSpPr>
        <p:spPr/>
        <p:txBody>
          <a:bodyPr>
            <a:normAutofit/>
          </a:bodyPr>
          <a:lstStyle/>
          <a:p>
            <a:pPr algn="ctr"/>
            <a:r>
              <a:rPr lang="el-GR" sz="4400" dirty="0"/>
              <a:t>Δυνατότητα Μείωσης και Κόστος</a:t>
            </a:r>
            <a:endParaRPr lang="en-US" sz="4400" dirty="0"/>
          </a:p>
        </p:txBody>
      </p:sp>
      <p:graphicFrame>
        <p:nvGraphicFramePr>
          <p:cNvPr id="4" name="Πίνακας 4">
            <a:extLst>
              <a:ext uri="{FF2B5EF4-FFF2-40B4-BE49-F238E27FC236}">
                <a16:creationId xmlns:a16="http://schemas.microsoft.com/office/drawing/2014/main" id="{B1585FF5-3F0A-42C2-971F-EA64C778B749}"/>
              </a:ext>
            </a:extLst>
          </p:cNvPr>
          <p:cNvGraphicFramePr>
            <a:graphicFrameLocks noGrp="1"/>
          </p:cNvGraphicFramePr>
          <p:nvPr>
            <p:ph idx="1"/>
            <p:extLst>
              <p:ext uri="{D42A27DB-BD31-4B8C-83A1-F6EECF244321}">
                <p14:modId xmlns:p14="http://schemas.microsoft.com/office/powerpoint/2010/main" val="790911100"/>
              </p:ext>
            </p:extLst>
          </p:nvPr>
        </p:nvGraphicFramePr>
        <p:xfrm>
          <a:off x="910265" y="1936143"/>
          <a:ext cx="10432429" cy="4124960"/>
        </p:xfrm>
        <a:graphic>
          <a:graphicData uri="http://schemas.openxmlformats.org/drawingml/2006/table">
            <a:tbl>
              <a:tblPr firstRow="1" bandRow="1">
                <a:tableStyleId>{5C22544A-7EE6-4342-B048-85BDC9FD1C3A}</a:tableStyleId>
              </a:tblPr>
              <a:tblGrid>
                <a:gridCol w="6751589">
                  <a:extLst>
                    <a:ext uri="{9D8B030D-6E8A-4147-A177-3AD203B41FA5}">
                      <a16:colId xmlns:a16="http://schemas.microsoft.com/office/drawing/2014/main" val="2793803299"/>
                    </a:ext>
                  </a:extLst>
                </a:gridCol>
                <a:gridCol w="2038152">
                  <a:extLst>
                    <a:ext uri="{9D8B030D-6E8A-4147-A177-3AD203B41FA5}">
                      <a16:colId xmlns:a16="http://schemas.microsoft.com/office/drawing/2014/main" val="3718703342"/>
                    </a:ext>
                  </a:extLst>
                </a:gridCol>
                <a:gridCol w="1642688">
                  <a:extLst>
                    <a:ext uri="{9D8B030D-6E8A-4147-A177-3AD203B41FA5}">
                      <a16:colId xmlns:a16="http://schemas.microsoft.com/office/drawing/2014/main" val="2337255706"/>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600" b="1" dirty="0">
                          <a:solidFill>
                            <a:schemeClr val="bg1"/>
                          </a:solidFill>
                          <a:latin typeface="Cambria" panose="02040503050406030204" pitchFamily="18" charset="0"/>
                          <a:ea typeface="Cambria" panose="02040503050406030204" pitchFamily="18" charset="0"/>
                        </a:rPr>
                        <a:t>Πρακτικές Μετριασμού που Δημιουργούν Αρνητικό Κόστος Μείωσης</a:t>
                      </a:r>
                    </a:p>
                  </a:txBody>
                  <a:tcPr/>
                </a:tc>
                <a:tc>
                  <a:txBody>
                    <a:bodyPr/>
                    <a:lstStyle/>
                    <a:p>
                      <a:r>
                        <a:rPr lang="el-GR" sz="1600" dirty="0">
                          <a:latin typeface="Cambria" panose="02040503050406030204" pitchFamily="18" charset="0"/>
                          <a:ea typeface="Cambria" panose="02040503050406030204" pitchFamily="18" charset="0"/>
                        </a:rPr>
                        <a:t>Δυνατότητα Μείωσης </a:t>
                      </a:r>
                      <a:r>
                        <a:rPr lang="en-US" sz="1600" dirty="0">
                          <a:latin typeface="Cambria" panose="02040503050406030204" pitchFamily="18" charset="0"/>
                          <a:ea typeface="Cambria" panose="02040503050406030204" pitchFamily="18" charset="0"/>
                        </a:rPr>
                        <a:t>(MtCO</a:t>
                      </a:r>
                      <a:r>
                        <a:rPr lang="en-US" sz="1600" baseline="-25000" dirty="0">
                          <a:latin typeface="Cambria" panose="02040503050406030204" pitchFamily="18" charset="0"/>
                          <a:ea typeface="Cambria" panose="02040503050406030204" pitchFamily="18" charset="0"/>
                        </a:rPr>
                        <a:t>2</a:t>
                      </a:r>
                      <a:r>
                        <a:rPr lang="en-US" sz="1600" dirty="0">
                          <a:latin typeface="Cambria" panose="02040503050406030204" pitchFamily="18" charset="0"/>
                          <a:ea typeface="Cambria" panose="02040503050406030204" pitchFamily="18" charset="0"/>
                        </a:rPr>
                        <a:t>e )</a:t>
                      </a:r>
                    </a:p>
                  </a:txBody>
                  <a:tcPr/>
                </a:tc>
                <a:tc>
                  <a:txBody>
                    <a:bodyPr/>
                    <a:lstStyle/>
                    <a:p>
                      <a:r>
                        <a:rPr lang="el-GR" sz="1600" dirty="0">
                          <a:latin typeface="Cambria" panose="02040503050406030204" pitchFamily="18" charset="0"/>
                          <a:ea typeface="Cambria" panose="02040503050406030204" pitchFamily="18" charset="0"/>
                        </a:rPr>
                        <a:t>Κόστος </a:t>
                      </a:r>
                      <a:r>
                        <a:rPr lang="en-US" sz="1600" dirty="0">
                          <a:latin typeface="Cambria" panose="02040503050406030204" pitchFamily="18" charset="0"/>
                          <a:ea typeface="Cambria" panose="02040503050406030204" pitchFamily="18" charset="0"/>
                        </a:rPr>
                        <a:t> (€/</a:t>
                      </a:r>
                      <a:r>
                        <a:rPr lang="el-GR" sz="1600" dirty="0">
                          <a:latin typeface="Cambria" panose="02040503050406030204" pitchFamily="18" charset="0"/>
                          <a:ea typeface="Cambria" panose="02040503050406030204" pitchFamily="18" charset="0"/>
                        </a:rPr>
                        <a:t> </a:t>
                      </a:r>
                      <a:r>
                        <a:rPr lang="en-US" sz="1600" dirty="0">
                          <a:latin typeface="Cambria" panose="02040503050406030204" pitchFamily="18" charset="0"/>
                          <a:ea typeface="Cambria" panose="02040503050406030204" pitchFamily="18" charset="0"/>
                        </a:rPr>
                        <a:t>tCO</a:t>
                      </a:r>
                      <a:r>
                        <a:rPr lang="en-US" sz="1600" baseline="-25000" dirty="0">
                          <a:latin typeface="Cambria" panose="02040503050406030204" pitchFamily="18" charset="0"/>
                          <a:ea typeface="Cambria" panose="02040503050406030204" pitchFamily="18" charset="0"/>
                        </a:rPr>
                        <a:t>2</a:t>
                      </a:r>
                      <a:r>
                        <a:rPr lang="en-US" sz="1600" dirty="0">
                          <a:latin typeface="Cambria" panose="02040503050406030204" pitchFamily="18" charset="0"/>
                          <a:ea typeface="Cambria" panose="02040503050406030204" pitchFamily="18" charset="0"/>
                        </a:rPr>
                        <a:t>e ha-1yr-1)</a:t>
                      </a:r>
                    </a:p>
                  </a:txBody>
                  <a:tcPr/>
                </a:tc>
                <a:extLst>
                  <a:ext uri="{0D108BD9-81ED-4DB2-BD59-A6C34878D82A}">
                    <a16:rowId xmlns:a16="http://schemas.microsoft.com/office/drawing/2014/main" val="3473604586"/>
                  </a:ext>
                </a:extLst>
              </a:tr>
              <a:tr h="370840">
                <a:tc>
                  <a:txBody>
                    <a:bodyPr/>
                    <a:lstStyle/>
                    <a:p>
                      <a:pPr marL="0" indent="0" defTabSz="914400">
                        <a:lnSpc>
                          <a:spcPct val="90000"/>
                        </a:lnSpc>
                        <a:spcBef>
                          <a:spcPts val="1200"/>
                        </a:spcBef>
                        <a:spcAft>
                          <a:spcPts val="200"/>
                        </a:spcAft>
                        <a:buClr>
                          <a:schemeClr val="accent1"/>
                        </a:buClr>
                        <a:buSzPct val="100000"/>
                        <a:buFont typeface="Arial" panose="020B0604020202020204" pitchFamily="34" charset="0"/>
                        <a:buNone/>
                      </a:pPr>
                      <a:r>
                        <a:rPr lang="el-GR" sz="1600" dirty="0">
                          <a:solidFill>
                            <a:schemeClr val="tx1">
                              <a:lumMod val="75000"/>
                              <a:lumOff val="25000"/>
                            </a:schemeClr>
                          </a:solidFill>
                          <a:latin typeface="Cambria" panose="02040503050406030204" pitchFamily="18" charset="0"/>
                          <a:ea typeface="Cambria" panose="02040503050406030204" pitchFamily="18" charset="0"/>
                        </a:rPr>
                        <a:t>Ελάχιστη/Μειωμένη άροση</a:t>
                      </a:r>
                    </a:p>
                  </a:txBody>
                  <a:tcPr/>
                </a:tc>
                <a:tc>
                  <a:txBody>
                    <a:bodyPr/>
                    <a:lstStyle/>
                    <a:p>
                      <a:pPr algn="ctr"/>
                      <a:r>
                        <a:rPr lang="en-US" sz="1600" dirty="0">
                          <a:latin typeface="Cambria" panose="02040503050406030204" pitchFamily="18" charset="0"/>
                          <a:ea typeface="Cambria" panose="02040503050406030204" pitchFamily="18" charset="0"/>
                        </a:rPr>
                        <a:t>0.2</a:t>
                      </a:r>
                    </a:p>
                  </a:txBody>
                  <a:tcPr/>
                </a:tc>
                <a:tc>
                  <a:txBody>
                    <a:bodyPr/>
                    <a:lstStyle/>
                    <a:p>
                      <a:pPr algn="ctr"/>
                      <a:r>
                        <a:rPr lang="en-US" sz="1600" dirty="0">
                          <a:latin typeface="Cambria" panose="02040503050406030204" pitchFamily="18" charset="0"/>
                          <a:ea typeface="Cambria" panose="02040503050406030204" pitchFamily="18" charset="0"/>
                        </a:rPr>
                        <a:t>-1,168 to -807</a:t>
                      </a:r>
                    </a:p>
                  </a:txBody>
                  <a:tcPr/>
                </a:tc>
                <a:extLst>
                  <a:ext uri="{0D108BD9-81ED-4DB2-BD59-A6C34878D82A}">
                    <a16:rowId xmlns:a16="http://schemas.microsoft.com/office/drawing/2014/main" val="3435379049"/>
                  </a:ext>
                </a:extLst>
              </a:tr>
              <a:tr h="370840">
                <a:tc>
                  <a:txBody>
                    <a:bodyPr/>
                    <a:lstStyle/>
                    <a:p>
                      <a:pPr marL="0" indent="0" defTabSz="914400">
                        <a:lnSpc>
                          <a:spcPct val="90000"/>
                        </a:lnSpc>
                        <a:spcBef>
                          <a:spcPts val="1200"/>
                        </a:spcBef>
                        <a:spcAft>
                          <a:spcPts val="200"/>
                        </a:spcAft>
                        <a:buClr>
                          <a:schemeClr val="accent1"/>
                        </a:buClr>
                        <a:buSzPct val="100000"/>
                        <a:buFont typeface="Arial" panose="020B0604020202020204" pitchFamily="34" charset="0"/>
                        <a:buNone/>
                      </a:pPr>
                      <a:r>
                        <a:rPr lang="el-GR" sz="1600" dirty="0">
                          <a:solidFill>
                            <a:schemeClr val="tx1">
                              <a:lumMod val="75000"/>
                              <a:lumOff val="25000"/>
                            </a:schemeClr>
                          </a:solidFill>
                          <a:latin typeface="Cambria" panose="02040503050406030204" pitchFamily="18" charset="0"/>
                          <a:ea typeface="Cambria" panose="02040503050406030204" pitchFamily="18" charset="0"/>
                        </a:rPr>
                        <a:t>Λίπανση με ζωική κοπριά</a:t>
                      </a:r>
                    </a:p>
                  </a:txBody>
                  <a:tcPr/>
                </a:tc>
                <a:tc>
                  <a:txBody>
                    <a:bodyPr/>
                    <a:lstStyle/>
                    <a:p>
                      <a:pPr algn="ctr"/>
                      <a:r>
                        <a:rPr lang="en-US" sz="1600" dirty="0">
                          <a:latin typeface="Cambria" panose="02040503050406030204" pitchFamily="18" charset="0"/>
                          <a:ea typeface="Cambria" panose="02040503050406030204" pitchFamily="18" charset="0"/>
                        </a:rPr>
                        <a:t>0.01 (Maize)</a:t>
                      </a:r>
                    </a:p>
                    <a:p>
                      <a:pPr algn="ctr"/>
                      <a:r>
                        <a:rPr lang="en-US" sz="1600" dirty="0">
                          <a:latin typeface="Cambria" panose="02040503050406030204" pitchFamily="18" charset="0"/>
                          <a:ea typeface="Cambria" panose="02040503050406030204" pitchFamily="18" charset="0"/>
                        </a:rPr>
                        <a:t>0.009 (Barley)</a:t>
                      </a:r>
                    </a:p>
                  </a:txBody>
                  <a:tcPr/>
                </a:tc>
                <a:tc>
                  <a:txBody>
                    <a:bodyPr/>
                    <a:lstStyle/>
                    <a:p>
                      <a:pPr algn="ctr"/>
                      <a:r>
                        <a:rPr lang="en-US" sz="1600" dirty="0">
                          <a:latin typeface="Cambria" panose="02040503050406030204" pitchFamily="18" charset="0"/>
                          <a:ea typeface="Cambria" panose="02040503050406030204" pitchFamily="18" charset="0"/>
                        </a:rPr>
                        <a:t>-905</a:t>
                      </a:r>
                    </a:p>
                    <a:p>
                      <a:pPr algn="ctr"/>
                      <a:r>
                        <a:rPr lang="en-US" sz="1600" dirty="0">
                          <a:latin typeface="Cambria" panose="02040503050406030204" pitchFamily="18" charset="0"/>
                          <a:ea typeface="Cambria" panose="02040503050406030204" pitchFamily="18" charset="0"/>
                        </a:rPr>
                        <a:t>-416 to -177</a:t>
                      </a:r>
                    </a:p>
                  </a:txBody>
                  <a:tcPr/>
                </a:tc>
                <a:extLst>
                  <a:ext uri="{0D108BD9-81ED-4DB2-BD59-A6C34878D82A}">
                    <a16:rowId xmlns:a16="http://schemas.microsoft.com/office/drawing/2014/main" val="1153315274"/>
                  </a:ext>
                </a:extLst>
              </a:tr>
              <a:tr h="370840">
                <a:tc>
                  <a:txBody>
                    <a:bodyPr/>
                    <a:lstStyle/>
                    <a:p>
                      <a:pPr marL="0" indent="0" defTabSz="914400">
                        <a:lnSpc>
                          <a:spcPct val="90000"/>
                        </a:lnSpc>
                        <a:spcBef>
                          <a:spcPts val="1200"/>
                        </a:spcBef>
                        <a:spcAft>
                          <a:spcPts val="200"/>
                        </a:spcAft>
                        <a:buClr>
                          <a:schemeClr val="accent1"/>
                        </a:buClr>
                        <a:buSzPct val="100000"/>
                        <a:buFont typeface="Arial" panose="020B0604020202020204" pitchFamily="34" charset="0"/>
                        <a:buNone/>
                      </a:pPr>
                      <a:r>
                        <a:rPr lang="el-GR" sz="1600" dirty="0">
                          <a:solidFill>
                            <a:schemeClr val="tx1">
                              <a:lumMod val="75000"/>
                              <a:lumOff val="25000"/>
                            </a:schemeClr>
                          </a:solidFill>
                          <a:latin typeface="Cambria" panose="02040503050406030204" pitchFamily="18" charset="0"/>
                          <a:ea typeface="Cambria" panose="02040503050406030204" pitchFamily="18" charset="0"/>
                        </a:rPr>
                        <a:t>Καλλιέργειες κάλυψης</a:t>
                      </a:r>
                    </a:p>
                  </a:txBody>
                  <a:tcPr/>
                </a:tc>
                <a:tc>
                  <a:txBody>
                    <a:bodyPr/>
                    <a:lstStyle/>
                    <a:p>
                      <a:pPr algn="ctr"/>
                      <a:r>
                        <a:rPr lang="en-US" sz="1600" dirty="0">
                          <a:latin typeface="Cambria" panose="02040503050406030204" pitchFamily="18" charset="0"/>
                          <a:ea typeface="Cambria" panose="02040503050406030204" pitchFamily="18" charset="0"/>
                        </a:rPr>
                        <a:t>0.03</a:t>
                      </a:r>
                    </a:p>
                  </a:txBody>
                  <a:tcPr/>
                </a:tc>
                <a:tc>
                  <a:txBody>
                    <a:bodyPr/>
                    <a:lstStyle/>
                    <a:p>
                      <a:pPr algn="ctr"/>
                      <a:r>
                        <a:rPr lang="en-US" sz="1600" dirty="0">
                          <a:latin typeface="Cambria" panose="02040503050406030204" pitchFamily="18" charset="0"/>
                          <a:ea typeface="Cambria" panose="02040503050406030204" pitchFamily="18" charset="0"/>
                        </a:rPr>
                        <a:t>-650 to -400</a:t>
                      </a:r>
                    </a:p>
                  </a:txBody>
                  <a:tcPr/>
                </a:tc>
                <a:extLst>
                  <a:ext uri="{0D108BD9-81ED-4DB2-BD59-A6C34878D82A}">
                    <a16:rowId xmlns:a16="http://schemas.microsoft.com/office/drawing/2014/main" val="2353886361"/>
                  </a:ext>
                </a:extLst>
              </a:tr>
              <a:tr h="370840">
                <a:tc>
                  <a:txBody>
                    <a:bodyPr/>
                    <a:lstStyle/>
                    <a:p>
                      <a:pPr marL="0" indent="0" defTabSz="914400">
                        <a:lnSpc>
                          <a:spcPct val="90000"/>
                        </a:lnSpc>
                        <a:spcBef>
                          <a:spcPts val="1200"/>
                        </a:spcBef>
                        <a:spcAft>
                          <a:spcPts val="200"/>
                        </a:spcAft>
                        <a:buClr>
                          <a:schemeClr val="accent1"/>
                        </a:buClr>
                        <a:buSzPct val="100000"/>
                        <a:buFont typeface="Arial" panose="020B0604020202020204" pitchFamily="34" charset="0"/>
                        <a:buNone/>
                      </a:pPr>
                      <a:r>
                        <a:rPr lang="el-GR" sz="1600" dirty="0">
                          <a:solidFill>
                            <a:schemeClr val="tx1">
                              <a:lumMod val="75000"/>
                              <a:lumOff val="25000"/>
                            </a:schemeClr>
                          </a:solidFill>
                          <a:latin typeface="Cambria" panose="02040503050406030204" pitchFamily="18" charset="0"/>
                          <a:ea typeface="Cambria" panose="02040503050406030204" pitchFamily="18" charset="0"/>
                        </a:rPr>
                        <a:t>Βελτιστοποίηση λίπανσης</a:t>
                      </a:r>
                    </a:p>
                  </a:txBody>
                  <a:tcPr/>
                </a:tc>
                <a:tc>
                  <a:txBody>
                    <a:bodyPr/>
                    <a:lstStyle/>
                    <a:p>
                      <a:pPr algn="ctr"/>
                      <a:r>
                        <a:rPr lang="en-US" sz="1600" dirty="0">
                          <a:latin typeface="Cambria" panose="02040503050406030204" pitchFamily="18" charset="0"/>
                          <a:ea typeface="Cambria" panose="02040503050406030204" pitchFamily="18" charset="0"/>
                        </a:rPr>
                        <a:t>0.3</a:t>
                      </a:r>
                    </a:p>
                  </a:txBody>
                  <a:tcPr/>
                </a:tc>
                <a:tc>
                  <a:txBody>
                    <a:bodyPr/>
                    <a:lstStyle/>
                    <a:p>
                      <a:pPr algn="ctr"/>
                      <a:r>
                        <a:rPr lang="en-US" sz="1600" dirty="0">
                          <a:latin typeface="Cambria" panose="02040503050406030204" pitchFamily="18" charset="0"/>
                          <a:ea typeface="Cambria" panose="02040503050406030204" pitchFamily="18" charset="0"/>
                        </a:rPr>
                        <a:t>-94</a:t>
                      </a:r>
                    </a:p>
                  </a:txBody>
                  <a:tcPr/>
                </a:tc>
                <a:extLst>
                  <a:ext uri="{0D108BD9-81ED-4DB2-BD59-A6C34878D82A}">
                    <a16:rowId xmlns:a16="http://schemas.microsoft.com/office/drawing/2014/main" val="1694987987"/>
                  </a:ext>
                </a:extLst>
              </a:tr>
              <a:tr h="370840">
                <a:tc>
                  <a:txBody>
                    <a:bodyPr/>
                    <a:lstStyle/>
                    <a:p>
                      <a:pPr marL="0" indent="0" defTabSz="914400">
                        <a:lnSpc>
                          <a:spcPct val="90000"/>
                        </a:lnSpc>
                        <a:spcBef>
                          <a:spcPts val="1200"/>
                        </a:spcBef>
                        <a:spcAft>
                          <a:spcPts val="200"/>
                        </a:spcAft>
                        <a:buClr>
                          <a:schemeClr val="accent1"/>
                        </a:buClr>
                        <a:buSzPct val="100000"/>
                        <a:buFont typeface="Arial" panose="020B0604020202020204" pitchFamily="34" charset="0"/>
                        <a:buNone/>
                      </a:pPr>
                      <a:r>
                        <a:rPr lang="el-GR" sz="1600" dirty="0">
                          <a:solidFill>
                            <a:schemeClr val="tx1">
                              <a:lumMod val="75000"/>
                              <a:lumOff val="25000"/>
                            </a:schemeClr>
                          </a:solidFill>
                          <a:latin typeface="Cambria" panose="02040503050406030204" pitchFamily="18" charset="0"/>
                          <a:ea typeface="Cambria" panose="02040503050406030204" pitchFamily="18" charset="0"/>
                        </a:rPr>
                        <a:t>Ένταξη των οσπρίων σε αμειψισπορές</a:t>
                      </a:r>
                    </a:p>
                  </a:txBody>
                  <a:tcPr/>
                </a:tc>
                <a:tc>
                  <a:txBody>
                    <a:bodyPr/>
                    <a:lstStyle/>
                    <a:p>
                      <a:pPr algn="ctr"/>
                      <a:r>
                        <a:rPr lang="en-US" sz="1600" dirty="0">
                          <a:latin typeface="Cambria" panose="02040503050406030204" pitchFamily="18" charset="0"/>
                          <a:ea typeface="Cambria" panose="02040503050406030204" pitchFamily="18" charset="0"/>
                        </a:rPr>
                        <a:t>0.46</a:t>
                      </a:r>
                    </a:p>
                  </a:txBody>
                  <a:tcPr/>
                </a:tc>
                <a:tc>
                  <a:txBody>
                    <a:bodyPr/>
                    <a:lstStyle/>
                    <a:p>
                      <a:pPr algn="ctr"/>
                      <a:r>
                        <a:rPr lang="en-US" sz="1600" dirty="0">
                          <a:latin typeface="Cambria" panose="02040503050406030204" pitchFamily="18" charset="0"/>
                          <a:ea typeface="Cambria" panose="02040503050406030204" pitchFamily="18" charset="0"/>
                        </a:rPr>
                        <a:t>-343</a:t>
                      </a:r>
                    </a:p>
                  </a:txBody>
                  <a:tcPr/>
                </a:tc>
                <a:extLst>
                  <a:ext uri="{0D108BD9-81ED-4DB2-BD59-A6C34878D82A}">
                    <a16:rowId xmlns:a16="http://schemas.microsoft.com/office/drawing/2014/main" val="249408876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600" b="1" kern="1200" dirty="0">
                          <a:solidFill>
                            <a:schemeClr val="bg1"/>
                          </a:solidFill>
                          <a:latin typeface="Cambria" panose="02040503050406030204" pitchFamily="18" charset="0"/>
                          <a:ea typeface="Cambria" panose="02040503050406030204" pitchFamily="18" charset="0"/>
                          <a:cs typeface="+mn-cs"/>
                        </a:rPr>
                        <a:t>Πρακτικές Μετριασμού που Δημιουργούν Θετικό Κόστος Μείωσης</a:t>
                      </a:r>
                    </a:p>
                  </a:txBody>
                  <a:tcP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kern="1200" dirty="0">
                        <a:solidFill>
                          <a:schemeClr val="tx1">
                            <a:lumMod val="75000"/>
                            <a:lumOff val="25000"/>
                          </a:schemeClr>
                        </a:solidFill>
                        <a:latin typeface="Cambria" panose="02040503050406030204" pitchFamily="18" charset="0"/>
                        <a:ea typeface="Cambria" panose="02040503050406030204" pitchFamily="18" charset="0"/>
                        <a:cs typeface="+mn-cs"/>
                      </a:endParaRPr>
                    </a:p>
                  </a:txBody>
                  <a:tcP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kern="1200" dirty="0">
                        <a:solidFill>
                          <a:schemeClr val="tx1">
                            <a:lumMod val="75000"/>
                            <a:lumOff val="25000"/>
                          </a:schemeClr>
                        </a:solidFill>
                        <a:latin typeface="Cambria" panose="02040503050406030204" pitchFamily="18" charset="0"/>
                        <a:ea typeface="Cambria" panose="02040503050406030204" pitchFamily="18" charset="0"/>
                        <a:cs typeface="+mn-cs"/>
                      </a:endParaRPr>
                    </a:p>
                  </a:txBody>
                  <a:tcPr>
                    <a:solidFill>
                      <a:schemeClr val="accent1"/>
                    </a:solidFill>
                  </a:tcPr>
                </a:tc>
                <a:extLst>
                  <a:ext uri="{0D108BD9-81ED-4DB2-BD59-A6C34878D82A}">
                    <a16:rowId xmlns:a16="http://schemas.microsoft.com/office/drawing/2014/main" val="1675799327"/>
                  </a:ext>
                </a:extLst>
              </a:tr>
              <a:tr h="370840">
                <a:tc>
                  <a:txBody>
                    <a:bodyPr/>
                    <a:lstStyle/>
                    <a:p>
                      <a:pPr marL="0" indent="0" defTabSz="914400">
                        <a:lnSpc>
                          <a:spcPct val="90000"/>
                        </a:lnSpc>
                        <a:spcBef>
                          <a:spcPts val="1200"/>
                        </a:spcBef>
                        <a:spcAft>
                          <a:spcPts val="200"/>
                        </a:spcAft>
                        <a:buClr>
                          <a:schemeClr val="accent1"/>
                        </a:buClr>
                        <a:buSzPct val="100000"/>
                        <a:buFont typeface="Arial" panose="020B0604020202020204" pitchFamily="34" charset="0"/>
                        <a:buNone/>
                      </a:pPr>
                      <a:r>
                        <a:rPr lang="el-GR" sz="1600" dirty="0">
                          <a:solidFill>
                            <a:schemeClr val="tx1">
                              <a:lumMod val="75000"/>
                              <a:lumOff val="25000"/>
                            </a:schemeClr>
                          </a:solidFill>
                          <a:latin typeface="Cambria" panose="02040503050406030204" pitchFamily="18" charset="0"/>
                          <a:ea typeface="Cambria" panose="02040503050406030204" pitchFamily="18" charset="0"/>
                        </a:rPr>
                        <a:t>Καλλιέργειες κάλυψης σε αμπέλια και ελιές</a:t>
                      </a:r>
                    </a:p>
                  </a:txBody>
                  <a:tcPr/>
                </a:tc>
                <a:tc>
                  <a:txBody>
                    <a:bodyPr/>
                    <a:lstStyle/>
                    <a:p>
                      <a:pPr algn="ctr"/>
                      <a:r>
                        <a:rPr lang="en-US" sz="1600" dirty="0">
                          <a:latin typeface="Cambria" panose="02040503050406030204" pitchFamily="18" charset="0"/>
                          <a:ea typeface="Cambria" panose="02040503050406030204" pitchFamily="18" charset="0"/>
                        </a:rPr>
                        <a:t>0.07 </a:t>
                      </a:r>
                    </a:p>
                  </a:txBody>
                  <a:tcPr/>
                </a:tc>
                <a:tc>
                  <a:txBody>
                    <a:bodyPr/>
                    <a:lstStyle/>
                    <a:p>
                      <a:pPr algn="ctr"/>
                      <a:r>
                        <a:rPr lang="en-US" sz="1600" dirty="0">
                          <a:latin typeface="Cambria" panose="02040503050406030204" pitchFamily="18" charset="0"/>
                          <a:ea typeface="Cambria" panose="02040503050406030204" pitchFamily="18" charset="0"/>
                        </a:rPr>
                        <a:t>50</a:t>
                      </a:r>
                    </a:p>
                  </a:txBody>
                  <a:tcPr/>
                </a:tc>
                <a:extLst>
                  <a:ext uri="{0D108BD9-81ED-4DB2-BD59-A6C34878D82A}">
                    <a16:rowId xmlns:a16="http://schemas.microsoft.com/office/drawing/2014/main" val="2319565457"/>
                  </a:ext>
                </a:extLst>
              </a:tr>
              <a:tr h="370840">
                <a:tc>
                  <a:txBody>
                    <a:bodyPr/>
                    <a:lstStyle/>
                    <a:p>
                      <a:pPr marL="0" indent="0" defTabSz="914400">
                        <a:lnSpc>
                          <a:spcPct val="90000"/>
                        </a:lnSpc>
                        <a:spcBef>
                          <a:spcPts val="1200"/>
                        </a:spcBef>
                        <a:spcAft>
                          <a:spcPts val="200"/>
                        </a:spcAft>
                        <a:buClr>
                          <a:schemeClr val="accent1"/>
                        </a:buClr>
                        <a:buSzPct val="100000"/>
                        <a:buFont typeface="Arial" panose="020B0604020202020204" pitchFamily="34" charset="0"/>
                        <a:buNone/>
                      </a:pPr>
                      <a:r>
                        <a:rPr lang="el-GR" sz="1600" dirty="0">
                          <a:solidFill>
                            <a:schemeClr val="tx1">
                              <a:lumMod val="75000"/>
                              <a:lumOff val="25000"/>
                            </a:schemeClr>
                          </a:solidFill>
                          <a:latin typeface="Cambria" panose="02040503050406030204" pitchFamily="18" charset="0"/>
                          <a:ea typeface="Cambria" panose="02040503050406030204" pitchFamily="18" charset="0"/>
                        </a:rPr>
                        <a:t>Καλλιέργειες κάλυψης σε αμυγδαλιές</a:t>
                      </a:r>
                    </a:p>
                  </a:txBody>
                  <a:tcPr/>
                </a:tc>
                <a:tc>
                  <a:txBody>
                    <a:bodyPr/>
                    <a:lstStyle/>
                    <a:p>
                      <a:pPr algn="ctr"/>
                      <a:r>
                        <a:rPr lang="en-US" sz="1600" dirty="0">
                          <a:latin typeface="Cambria" panose="02040503050406030204" pitchFamily="18" charset="0"/>
                          <a:ea typeface="Cambria" panose="02040503050406030204" pitchFamily="18" charset="0"/>
                        </a:rPr>
                        <a:t>0.06</a:t>
                      </a:r>
                    </a:p>
                  </a:txBody>
                  <a:tcPr/>
                </a:tc>
                <a:tc>
                  <a:txBody>
                    <a:bodyPr/>
                    <a:lstStyle/>
                    <a:p>
                      <a:pPr algn="ctr"/>
                      <a:r>
                        <a:rPr lang="en-US" sz="1600" dirty="0">
                          <a:latin typeface="Cambria" panose="02040503050406030204" pitchFamily="18" charset="0"/>
                          <a:ea typeface="Cambria" panose="02040503050406030204" pitchFamily="18" charset="0"/>
                        </a:rPr>
                        <a:t>238</a:t>
                      </a:r>
                    </a:p>
                  </a:txBody>
                  <a:tcPr/>
                </a:tc>
                <a:extLst>
                  <a:ext uri="{0D108BD9-81ED-4DB2-BD59-A6C34878D82A}">
                    <a16:rowId xmlns:a16="http://schemas.microsoft.com/office/drawing/2014/main" val="2523684996"/>
                  </a:ext>
                </a:extLst>
              </a:tr>
              <a:tr h="370840">
                <a:tc>
                  <a:txBody>
                    <a:bodyPr/>
                    <a:lstStyle/>
                    <a:p>
                      <a:pPr marL="0" indent="0" defTabSz="914400">
                        <a:lnSpc>
                          <a:spcPct val="90000"/>
                        </a:lnSpc>
                        <a:spcBef>
                          <a:spcPts val="1200"/>
                        </a:spcBef>
                        <a:spcAft>
                          <a:spcPts val="200"/>
                        </a:spcAft>
                        <a:buClr>
                          <a:schemeClr val="accent1"/>
                        </a:buClr>
                        <a:buSzPct val="100000"/>
                        <a:buFont typeface="Arial" panose="020B0604020202020204" pitchFamily="34" charset="0"/>
                        <a:buNone/>
                      </a:pPr>
                      <a:r>
                        <a:rPr lang="el-GR" sz="1600" dirty="0">
                          <a:solidFill>
                            <a:schemeClr val="tx1">
                              <a:lumMod val="75000"/>
                              <a:lumOff val="25000"/>
                            </a:schemeClr>
                          </a:solidFill>
                          <a:latin typeface="Cambria" panose="02040503050406030204" pitchFamily="18" charset="0"/>
                          <a:ea typeface="Cambria" panose="02040503050406030204" pitchFamily="18" charset="0"/>
                        </a:rPr>
                        <a:t>Διαχείριση υπολειμμάτων</a:t>
                      </a:r>
                      <a:endParaRPr lang="en-US" sz="1600" dirty="0">
                        <a:solidFill>
                          <a:schemeClr val="tx1">
                            <a:lumMod val="75000"/>
                            <a:lumOff val="25000"/>
                          </a:schemeClr>
                        </a:solidFill>
                        <a:latin typeface="Cambria" panose="02040503050406030204" pitchFamily="18" charset="0"/>
                        <a:ea typeface="Cambria" panose="02040503050406030204" pitchFamily="18" charset="0"/>
                      </a:endParaRPr>
                    </a:p>
                  </a:txBody>
                  <a:tcPr/>
                </a:tc>
                <a:tc>
                  <a:txBody>
                    <a:bodyPr/>
                    <a:lstStyle/>
                    <a:p>
                      <a:pPr algn="ctr"/>
                      <a:r>
                        <a:rPr lang="en-US" sz="1600" dirty="0">
                          <a:latin typeface="Cambria" panose="02040503050406030204" pitchFamily="18" charset="0"/>
                          <a:ea typeface="Cambria" panose="02040503050406030204" pitchFamily="18" charset="0"/>
                        </a:rPr>
                        <a:t>0.12</a:t>
                      </a:r>
                    </a:p>
                  </a:txBody>
                  <a:tcPr/>
                </a:tc>
                <a:tc>
                  <a:txBody>
                    <a:bodyPr/>
                    <a:lstStyle/>
                    <a:p>
                      <a:pPr algn="ctr"/>
                      <a:endParaRPr lang="en-US" sz="16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3429920432"/>
                  </a:ext>
                </a:extLst>
              </a:tr>
            </a:tbl>
          </a:graphicData>
        </a:graphic>
      </p:graphicFrame>
    </p:spTree>
    <p:extLst>
      <p:ext uri="{BB962C8B-B14F-4D97-AF65-F5344CB8AC3E}">
        <p14:creationId xmlns:p14="http://schemas.microsoft.com/office/powerpoint/2010/main" val="2945638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CF9765-6F7D-4DD6-8D62-7B42F87B9159}"/>
              </a:ext>
            </a:extLst>
          </p:cNvPr>
          <p:cNvSpPr>
            <a:spLocks noGrp="1"/>
          </p:cNvSpPr>
          <p:nvPr>
            <p:ph type="title"/>
          </p:nvPr>
        </p:nvSpPr>
        <p:spPr/>
        <p:txBody>
          <a:bodyPr>
            <a:normAutofit/>
          </a:bodyPr>
          <a:lstStyle/>
          <a:p>
            <a:pPr algn="ctr"/>
            <a:r>
              <a:rPr lang="el-GR" sz="3600" dirty="0"/>
              <a:t>Δυνατότητα Μείωσης Των Μέτρων Μετριασμού (-)</a:t>
            </a:r>
            <a:endParaRPr lang="en-US" sz="3600" dirty="0"/>
          </a:p>
        </p:txBody>
      </p:sp>
      <p:sp>
        <p:nvSpPr>
          <p:cNvPr id="3" name="Θέση περιεχομένου 2">
            <a:extLst>
              <a:ext uri="{FF2B5EF4-FFF2-40B4-BE49-F238E27FC236}">
                <a16:creationId xmlns:a16="http://schemas.microsoft.com/office/drawing/2014/main" id="{89DD5231-532C-4AA7-83DF-63854AAAB58C}"/>
              </a:ext>
            </a:extLst>
          </p:cNvPr>
          <p:cNvSpPr>
            <a:spLocks noGrp="1"/>
          </p:cNvSpPr>
          <p:nvPr>
            <p:ph idx="1"/>
          </p:nvPr>
        </p:nvSpPr>
        <p:spPr>
          <a:xfrm>
            <a:off x="1097280" y="1845733"/>
            <a:ext cx="10058400" cy="4457095"/>
          </a:xfrm>
        </p:spPr>
        <p:txBody>
          <a:bodyPr>
            <a:normAutofit/>
          </a:bodyPr>
          <a:lstStyle/>
          <a:p>
            <a:pPr algn="just">
              <a:lnSpc>
                <a:spcPct val="110000"/>
              </a:lnSpc>
              <a:spcBef>
                <a:spcPts val="0"/>
              </a:spcBef>
              <a:spcAft>
                <a:spcPts val="0"/>
              </a:spcAft>
            </a:pPr>
            <a:r>
              <a:rPr lang="el-GR" b="1" u="sng" dirty="0">
                <a:solidFill>
                  <a:srgbClr val="00B050"/>
                </a:solidFill>
              </a:rPr>
              <a:t>Ελάχιστη/Μειωμένη άροση</a:t>
            </a:r>
          </a:p>
          <a:p>
            <a:pPr marL="357188" indent="-357188" algn="just">
              <a:lnSpc>
                <a:spcPct val="110000"/>
              </a:lnSpc>
              <a:spcBef>
                <a:spcPts val="0"/>
              </a:spcBef>
              <a:spcAft>
                <a:spcPts val="0"/>
              </a:spcAft>
              <a:buFont typeface="Wingdings" panose="05000000000000000000" pitchFamily="2" charset="2"/>
              <a:buChar char="q"/>
            </a:pPr>
            <a:r>
              <a:rPr lang="el-GR" dirty="0"/>
              <a:t>Έχει αποδεδειγμένη δυνατότητα αύξησης του οργανικού άνθρακα του εδάφους (SOC</a:t>
            </a:r>
            <a:r>
              <a:rPr lang="el-GR" dirty="0" smtClean="0"/>
              <a:t>)</a:t>
            </a:r>
            <a:r>
              <a:rPr lang="en-US" dirty="0" smtClean="0"/>
              <a:t>,</a:t>
            </a:r>
            <a:endParaRPr lang="el-GR" dirty="0"/>
          </a:p>
          <a:p>
            <a:pPr marL="357188" indent="-357188" algn="just">
              <a:lnSpc>
                <a:spcPct val="110000"/>
              </a:lnSpc>
              <a:spcBef>
                <a:spcPts val="0"/>
              </a:spcBef>
              <a:spcAft>
                <a:spcPts val="0"/>
              </a:spcAft>
              <a:buFont typeface="Wingdings" panose="05000000000000000000" pitchFamily="2" charset="2"/>
              <a:buChar char="q"/>
            </a:pPr>
            <a:r>
              <a:rPr lang="el-GR" dirty="0"/>
              <a:t>Το μειωμένο όργωμα έχει λιγότερη κατανάλωση καυσίμου και απαιτήσεις σε χρόνο σε σύγκριση με το </a:t>
            </a:r>
            <a:r>
              <a:rPr lang="el-GR" dirty="0" smtClean="0"/>
              <a:t>συμβατικό</a:t>
            </a:r>
            <a:r>
              <a:rPr lang="en-US" dirty="0" smtClean="0"/>
              <a:t>,</a:t>
            </a:r>
            <a:endParaRPr lang="el-GR" dirty="0"/>
          </a:p>
          <a:p>
            <a:pPr marL="357188" indent="-357188" algn="just">
              <a:lnSpc>
                <a:spcPct val="110000"/>
              </a:lnSpc>
              <a:spcBef>
                <a:spcPts val="0"/>
              </a:spcBef>
              <a:spcAft>
                <a:spcPts val="0"/>
              </a:spcAft>
              <a:buFont typeface="Wingdings" panose="05000000000000000000" pitchFamily="2" charset="2"/>
              <a:buChar char="q"/>
            </a:pPr>
            <a:r>
              <a:rPr lang="el-GR" dirty="0"/>
              <a:t>Το αρχικό κόστος του </a:t>
            </a:r>
            <a:r>
              <a:rPr lang="el-GR" dirty="0" err="1"/>
              <a:t>σποροδιανομέα</a:t>
            </a:r>
            <a:r>
              <a:rPr lang="el-GR" dirty="0"/>
              <a:t> και η πρόσθετη ανάγκη ψεκασμού μπορεί να προκαλέσει χαμηλή αποδοχή από τους </a:t>
            </a:r>
            <a:r>
              <a:rPr lang="el-GR" dirty="0" smtClean="0"/>
              <a:t>αγρότες</a:t>
            </a:r>
            <a:r>
              <a:rPr lang="en-US" dirty="0" smtClean="0"/>
              <a:t>.</a:t>
            </a:r>
            <a:endParaRPr lang="el-GR" dirty="0"/>
          </a:p>
          <a:p>
            <a:pPr algn="just">
              <a:lnSpc>
                <a:spcPct val="110000"/>
              </a:lnSpc>
              <a:spcBef>
                <a:spcPts val="0"/>
              </a:spcBef>
              <a:spcAft>
                <a:spcPts val="0"/>
              </a:spcAft>
            </a:pPr>
            <a:r>
              <a:rPr lang="el-GR" b="1" u="sng" dirty="0" smtClean="0">
                <a:solidFill>
                  <a:srgbClr val="00B050"/>
                </a:solidFill>
              </a:rPr>
              <a:t>Εφαρμογή κοπριάς</a:t>
            </a:r>
          </a:p>
          <a:p>
            <a:pPr marL="357188" indent="-357188" algn="just">
              <a:lnSpc>
                <a:spcPct val="110000"/>
              </a:lnSpc>
              <a:spcBef>
                <a:spcPts val="0"/>
              </a:spcBef>
              <a:spcAft>
                <a:spcPts val="0"/>
              </a:spcAft>
              <a:buFont typeface="Wingdings" panose="05000000000000000000" pitchFamily="2" charset="2"/>
              <a:buChar char="q"/>
            </a:pPr>
            <a:r>
              <a:rPr lang="el-GR" dirty="0" smtClean="0"/>
              <a:t>Η κοπριά έχει τη δυνατότητα να αντικαταστήσει την εφαρμογή αζωτούχων λιπασμάτων, με χαμηλότερο κόστος</a:t>
            </a:r>
            <a:r>
              <a:rPr lang="en-US" dirty="0" smtClean="0"/>
              <a:t>,</a:t>
            </a:r>
            <a:endParaRPr lang="el-GR" dirty="0" smtClean="0"/>
          </a:p>
          <a:p>
            <a:pPr marL="357188" indent="-357188" algn="just">
              <a:lnSpc>
                <a:spcPct val="110000"/>
              </a:lnSpc>
              <a:spcBef>
                <a:spcPts val="0"/>
              </a:spcBef>
              <a:spcAft>
                <a:spcPts val="0"/>
              </a:spcAft>
              <a:buFont typeface="Wingdings" panose="05000000000000000000" pitchFamily="2" charset="2"/>
              <a:buChar char="q"/>
            </a:pPr>
            <a:r>
              <a:rPr lang="el-GR" dirty="0" smtClean="0"/>
              <a:t>Η χρήση ζωικής κοπριάς έχει αποδειχθεί ότι ενισχύει την ενσωμάτωση άνθρακα στο έδαφος</a:t>
            </a:r>
            <a:r>
              <a:rPr lang="en-US" dirty="0" smtClean="0"/>
              <a:t>,</a:t>
            </a:r>
            <a:endParaRPr lang="el-GR" dirty="0" smtClean="0"/>
          </a:p>
          <a:p>
            <a:pPr marL="357188" indent="-357188" algn="just">
              <a:lnSpc>
                <a:spcPct val="110000"/>
              </a:lnSpc>
              <a:spcBef>
                <a:spcPts val="0"/>
              </a:spcBef>
              <a:spcAft>
                <a:spcPts val="0"/>
              </a:spcAft>
              <a:buFont typeface="Wingdings" panose="05000000000000000000" pitchFamily="2" charset="2"/>
              <a:buChar char="q"/>
            </a:pPr>
            <a:r>
              <a:rPr lang="el-GR" dirty="0" smtClean="0"/>
              <a:t>Η νομοθεσία, το κόστος και η διαθεσιμότητα κοπριάς είναι μερικά από τους λόγους που εμποδίζουν την εκτεταμένη χρήση της πρακτικής</a:t>
            </a:r>
            <a:r>
              <a:rPr lang="en-US" dirty="0"/>
              <a:t>.</a:t>
            </a:r>
            <a:endParaRPr lang="en-US" dirty="0"/>
          </a:p>
        </p:txBody>
      </p:sp>
    </p:spTree>
    <p:extLst>
      <p:ext uri="{BB962C8B-B14F-4D97-AF65-F5344CB8AC3E}">
        <p14:creationId xmlns:p14="http://schemas.microsoft.com/office/powerpoint/2010/main" val="2530729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9181EE-64E7-439A-9FE6-009026F4F971}"/>
              </a:ext>
            </a:extLst>
          </p:cNvPr>
          <p:cNvSpPr>
            <a:spLocks noGrp="1"/>
          </p:cNvSpPr>
          <p:nvPr>
            <p:ph type="title"/>
          </p:nvPr>
        </p:nvSpPr>
        <p:spPr/>
        <p:txBody>
          <a:bodyPr>
            <a:normAutofit/>
          </a:bodyPr>
          <a:lstStyle/>
          <a:p>
            <a:pPr algn="ctr"/>
            <a:r>
              <a:rPr lang="el-GR" sz="3600" dirty="0"/>
              <a:t>Δυνατότητα Μείωσης Των Μέτρων Μετριασμού (-)</a:t>
            </a:r>
            <a:endParaRPr lang="en-US" sz="3600" dirty="0"/>
          </a:p>
        </p:txBody>
      </p:sp>
      <p:sp>
        <p:nvSpPr>
          <p:cNvPr id="3" name="Θέση περιεχομένου 2">
            <a:extLst>
              <a:ext uri="{FF2B5EF4-FFF2-40B4-BE49-F238E27FC236}">
                <a16:creationId xmlns:a16="http://schemas.microsoft.com/office/drawing/2014/main" id="{A89D334B-47E3-43A2-8852-D179E156AD24}"/>
              </a:ext>
            </a:extLst>
          </p:cNvPr>
          <p:cNvSpPr>
            <a:spLocks noGrp="1"/>
          </p:cNvSpPr>
          <p:nvPr>
            <p:ph idx="1"/>
          </p:nvPr>
        </p:nvSpPr>
        <p:spPr>
          <a:xfrm>
            <a:off x="1097280" y="1890950"/>
            <a:ext cx="10267406" cy="4391782"/>
          </a:xfrm>
        </p:spPr>
        <p:txBody>
          <a:bodyPr>
            <a:normAutofit/>
          </a:bodyPr>
          <a:lstStyle/>
          <a:p>
            <a:pPr marL="0" indent="0">
              <a:lnSpc>
                <a:spcPct val="100000"/>
              </a:lnSpc>
              <a:spcBef>
                <a:spcPts val="0"/>
              </a:spcBef>
              <a:spcAft>
                <a:spcPts val="0"/>
              </a:spcAft>
              <a:buNone/>
            </a:pPr>
            <a:r>
              <a:rPr lang="el-GR" b="1" u="sng" dirty="0" smtClean="0">
                <a:solidFill>
                  <a:srgbClr val="00B050"/>
                </a:solidFill>
              </a:rPr>
              <a:t>Καλλιέργειες κάλυψης</a:t>
            </a:r>
            <a:endParaRPr lang="en-US" b="1" u="sng" dirty="0" smtClean="0">
              <a:solidFill>
                <a:srgbClr val="00B050"/>
              </a:solidFill>
            </a:endParaRPr>
          </a:p>
          <a:p>
            <a:pPr marL="0" indent="0">
              <a:lnSpc>
                <a:spcPct val="100000"/>
              </a:lnSpc>
              <a:spcBef>
                <a:spcPts val="0"/>
              </a:spcBef>
              <a:spcAft>
                <a:spcPts val="0"/>
              </a:spcAft>
              <a:buNone/>
            </a:pPr>
            <a:endParaRPr lang="el-GR" b="1" u="sng" dirty="0">
              <a:solidFill>
                <a:srgbClr val="00B050"/>
              </a:solidFill>
            </a:endParaRPr>
          </a:p>
          <a:p>
            <a:pPr marL="268288" indent="-268288">
              <a:lnSpc>
                <a:spcPct val="100000"/>
              </a:lnSpc>
              <a:spcBef>
                <a:spcPts val="0"/>
              </a:spcBef>
              <a:spcAft>
                <a:spcPts val="0"/>
              </a:spcAft>
              <a:buFont typeface="Wingdings" panose="05000000000000000000" pitchFamily="2" charset="2"/>
              <a:buChar char="q"/>
            </a:pPr>
            <a:r>
              <a:rPr lang="el-GR" dirty="0"/>
              <a:t>Οι καλλιέργειες χειμερινής κάλυψης έχουν τη δυνατότητα να μειώσουν την </a:t>
            </a:r>
            <a:r>
              <a:rPr lang="el-GR" dirty="0" err="1"/>
              <a:t>έκπλυση</a:t>
            </a:r>
            <a:r>
              <a:rPr lang="el-GR" dirty="0"/>
              <a:t> Ν και να αυξήσουν την αποδοτικότητα χρήσης </a:t>
            </a:r>
            <a:r>
              <a:rPr lang="el-GR" dirty="0" smtClean="0"/>
              <a:t>αζώτου</a:t>
            </a:r>
            <a:endParaRPr lang="en-US" dirty="0" smtClean="0"/>
          </a:p>
          <a:p>
            <a:pPr marL="0" indent="0">
              <a:lnSpc>
                <a:spcPct val="100000"/>
              </a:lnSpc>
              <a:spcBef>
                <a:spcPts val="0"/>
              </a:spcBef>
              <a:spcAft>
                <a:spcPts val="0"/>
              </a:spcAft>
              <a:buNone/>
            </a:pPr>
            <a:endParaRPr lang="el-GR" dirty="0"/>
          </a:p>
          <a:p>
            <a:pPr marL="0" indent="0">
              <a:lnSpc>
                <a:spcPct val="100000"/>
              </a:lnSpc>
              <a:spcBef>
                <a:spcPts val="0"/>
              </a:spcBef>
              <a:spcAft>
                <a:spcPts val="0"/>
              </a:spcAft>
              <a:buNone/>
            </a:pPr>
            <a:endParaRPr lang="el-GR" dirty="0"/>
          </a:p>
          <a:p>
            <a:pPr marL="0" indent="0">
              <a:lnSpc>
                <a:spcPct val="100000"/>
              </a:lnSpc>
              <a:spcBef>
                <a:spcPts val="0"/>
              </a:spcBef>
              <a:spcAft>
                <a:spcPts val="0"/>
              </a:spcAft>
              <a:buNone/>
            </a:pPr>
            <a:r>
              <a:rPr lang="el-GR" b="1" u="sng" dirty="0">
                <a:solidFill>
                  <a:srgbClr val="00B050"/>
                </a:solidFill>
              </a:rPr>
              <a:t>Βελτιστοποιημένη εφαρμογή </a:t>
            </a:r>
            <a:r>
              <a:rPr lang="el-GR" b="1" u="sng" dirty="0" smtClean="0">
                <a:solidFill>
                  <a:srgbClr val="00B050"/>
                </a:solidFill>
              </a:rPr>
              <a:t>λίπανσης</a:t>
            </a:r>
            <a:endParaRPr lang="en-US" b="1" u="sng" dirty="0" smtClean="0">
              <a:solidFill>
                <a:srgbClr val="00B050"/>
              </a:solidFill>
            </a:endParaRPr>
          </a:p>
          <a:p>
            <a:pPr marL="0" indent="0">
              <a:lnSpc>
                <a:spcPct val="100000"/>
              </a:lnSpc>
              <a:spcBef>
                <a:spcPts val="0"/>
              </a:spcBef>
              <a:spcAft>
                <a:spcPts val="0"/>
              </a:spcAft>
              <a:buNone/>
            </a:pPr>
            <a:endParaRPr lang="el-GR" b="1" u="sng" dirty="0">
              <a:solidFill>
                <a:srgbClr val="00B050"/>
              </a:solidFill>
            </a:endParaRPr>
          </a:p>
          <a:p>
            <a:pPr marL="268288" indent="-268288">
              <a:lnSpc>
                <a:spcPct val="100000"/>
              </a:lnSpc>
              <a:spcBef>
                <a:spcPts val="0"/>
              </a:spcBef>
              <a:spcAft>
                <a:spcPts val="0"/>
              </a:spcAft>
              <a:buFont typeface="Wingdings" panose="05000000000000000000" pitchFamily="2" charset="2"/>
              <a:buChar char="q"/>
            </a:pPr>
            <a:r>
              <a:rPr lang="el-GR" dirty="0"/>
              <a:t>Η προσαρμογή της συχνότητας εφαρμογής και η χρήση τεχνικών λίπανσης ακριβείας μπορεί να μειώσει τις εκπομπές </a:t>
            </a:r>
            <a:r>
              <a:rPr lang="el-GR" dirty="0" smtClean="0"/>
              <a:t>N</a:t>
            </a:r>
            <a:r>
              <a:rPr lang="el-GR" baseline="-25000" dirty="0" smtClean="0"/>
              <a:t>2</a:t>
            </a:r>
            <a:r>
              <a:rPr lang="el-GR" dirty="0" smtClean="0"/>
              <a:t>O</a:t>
            </a:r>
            <a:r>
              <a:rPr lang="en-US" dirty="0" smtClean="0"/>
              <a:t>,</a:t>
            </a:r>
          </a:p>
          <a:p>
            <a:pPr marL="268288" indent="-268288">
              <a:lnSpc>
                <a:spcPct val="100000"/>
              </a:lnSpc>
              <a:spcBef>
                <a:spcPts val="0"/>
              </a:spcBef>
              <a:spcAft>
                <a:spcPts val="0"/>
              </a:spcAft>
              <a:buFont typeface="Wingdings" panose="05000000000000000000" pitchFamily="2" charset="2"/>
              <a:buChar char="q"/>
            </a:pPr>
            <a:endParaRPr lang="el-GR" dirty="0"/>
          </a:p>
          <a:p>
            <a:pPr marL="268288" indent="-268288">
              <a:lnSpc>
                <a:spcPct val="100000"/>
              </a:lnSpc>
              <a:spcBef>
                <a:spcPts val="0"/>
              </a:spcBef>
              <a:spcAft>
                <a:spcPts val="0"/>
              </a:spcAft>
              <a:buFont typeface="Wingdings" panose="05000000000000000000" pitchFamily="2" charset="2"/>
              <a:buChar char="q"/>
            </a:pPr>
            <a:r>
              <a:rPr lang="el-GR" dirty="0"/>
              <a:t>Το αρχικό κόστος υποδομής, το κόστος ανάλυσης εδάφους και η έλλειψη δεξιοτήτων είναι τα κύρια θέματα αποτροπής για την εφαρμογή της πρακτικής</a:t>
            </a:r>
          </a:p>
        </p:txBody>
      </p:sp>
    </p:spTree>
    <p:extLst>
      <p:ext uri="{BB962C8B-B14F-4D97-AF65-F5344CB8AC3E}">
        <p14:creationId xmlns:p14="http://schemas.microsoft.com/office/powerpoint/2010/main" val="934431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367894-54C2-4D71-97CD-24D5C1422CE7}"/>
              </a:ext>
            </a:extLst>
          </p:cNvPr>
          <p:cNvSpPr>
            <a:spLocks noGrp="1"/>
          </p:cNvSpPr>
          <p:nvPr>
            <p:ph type="title"/>
          </p:nvPr>
        </p:nvSpPr>
        <p:spPr/>
        <p:txBody>
          <a:bodyPr>
            <a:normAutofit/>
          </a:bodyPr>
          <a:lstStyle/>
          <a:p>
            <a:pPr algn="ctr"/>
            <a:r>
              <a:rPr lang="el-GR" sz="3600" dirty="0"/>
              <a:t>Δυνατότητα Μείωσης με την εφαρμογή Οσπρίων σε Αμειψισπορά (-)</a:t>
            </a:r>
            <a:endParaRPr lang="en-US" sz="3600" dirty="0"/>
          </a:p>
        </p:txBody>
      </p:sp>
      <p:sp>
        <p:nvSpPr>
          <p:cNvPr id="3" name="Θέση περιεχομένου 2">
            <a:extLst>
              <a:ext uri="{FF2B5EF4-FFF2-40B4-BE49-F238E27FC236}">
                <a16:creationId xmlns:a16="http://schemas.microsoft.com/office/drawing/2014/main" id="{74EA7EF0-B1A4-422E-9480-B5F4500292D3}"/>
              </a:ext>
            </a:extLst>
          </p:cNvPr>
          <p:cNvSpPr>
            <a:spLocks noGrp="1"/>
          </p:cNvSpPr>
          <p:nvPr>
            <p:ph idx="1"/>
          </p:nvPr>
        </p:nvSpPr>
        <p:spPr>
          <a:xfrm>
            <a:off x="1097280" y="2193603"/>
            <a:ext cx="10058400" cy="4023360"/>
          </a:xfrm>
        </p:spPr>
        <p:txBody>
          <a:bodyPr>
            <a:normAutofit/>
          </a:bodyPr>
          <a:lstStyle/>
          <a:p>
            <a:pPr marL="357188" indent="-357188" algn="just">
              <a:lnSpc>
                <a:spcPct val="100000"/>
              </a:lnSpc>
              <a:spcBef>
                <a:spcPts val="0"/>
              </a:spcBef>
              <a:spcAft>
                <a:spcPts val="0"/>
              </a:spcAft>
              <a:buFont typeface="Wingdings" panose="05000000000000000000" pitchFamily="2" charset="2"/>
              <a:buChar char="q"/>
            </a:pPr>
            <a:r>
              <a:rPr lang="el-GR" dirty="0"/>
              <a:t>Οι καλλιέργειες κάλυψης έχουν το πλεονέκτημα αύξησης της απόδοση των σιτηρών και βελτίωση της ποιότητας του εδάφους και </a:t>
            </a:r>
            <a:r>
              <a:rPr lang="el-GR" dirty="0" smtClean="0"/>
              <a:t>βιοποικιλότητας</a:t>
            </a:r>
            <a:r>
              <a:rPr lang="en-US" dirty="0" smtClean="0"/>
              <a:t>,</a:t>
            </a:r>
          </a:p>
          <a:p>
            <a:pPr marL="357188" indent="-357188" algn="just">
              <a:lnSpc>
                <a:spcPct val="100000"/>
              </a:lnSpc>
              <a:spcBef>
                <a:spcPts val="0"/>
              </a:spcBef>
              <a:spcAft>
                <a:spcPts val="0"/>
              </a:spcAft>
              <a:buFont typeface="Wingdings" panose="05000000000000000000" pitchFamily="2" charset="2"/>
              <a:buChar char="q"/>
            </a:pPr>
            <a:endParaRPr lang="el-GR" dirty="0"/>
          </a:p>
          <a:p>
            <a:pPr marL="357188" indent="-357188" algn="just">
              <a:lnSpc>
                <a:spcPct val="100000"/>
              </a:lnSpc>
              <a:spcBef>
                <a:spcPts val="0"/>
              </a:spcBef>
              <a:spcAft>
                <a:spcPts val="0"/>
              </a:spcAft>
              <a:buFont typeface="Wingdings" panose="05000000000000000000" pitchFamily="2" charset="2"/>
              <a:buChar char="q"/>
            </a:pPr>
            <a:r>
              <a:rPr lang="el-GR" dirty="0"/>
              <a:t>Η εφαρμογή αμειψισποράς με βάση τα όσπρια σε ημίξηρες περιοχές μπορεί να έχει θετικό αντίκτυπο στη ποσότητα εδαφικού οργανικού </a:t>
            </a:r>
            <a:r>
              <a:rPr lang="el-GR" dirty="0" smtClean="0"/>
              <a:t>άνθρακα</a:t>
            </a:r>
            <a:r>
              <a:rPr lang="en-US" dirty="0" smtClean="0"/>
              <a:t>,</a:t>
            </a:r>
          </a:p>
          <a:p>
            <a:pPr marL="357188" indent="-357188" algn="just">
              <a:lnSpc>
                <a:spcPct val="100000"/>
              </a:lnSpc>
              <a:spcBef>
                <a:spcPts val="0"/>
              </a:spcBef>
              <a:spcAft>
                <a:spcPts val="0"/>
              </a:spcAft>
              <a:buFont typeface="Wingdings" panose="05000000000000000000" pitchFamily="2" charset="2"/>
              <a:buChar char="q"/>
            </a:pPr>
            <a:endParaRPr lang="el-GR" dirty="0"/>
          </a:p>
          <a:p>
            <a:pPr marL="357188" indent="-357188" algn="just">
              <a:lnSpc>
                <a:spcPct val="100000"/>
              </a:lnSpc>
              <a:spcBef>
                <a:spcPts val="0"/>
              </a:spcBef>
              <a:spcAft>
                <a:spcPts val="0"/>
              </a:spcAft>
              <a:buFont typeface="Wingdings" panose="05000000000000000000" pitchFamily="2" charset="2"/>
              <a:buChar char="q"/>
            </a:pPr>
            <a:r>
              <a:rPr lang="el-GR" dirty="0"/>
              <a:t>Η χρήση οσπρίων (π.χ. βίκος, μπιζέλι) και σταυρανθών (π.χ. </a:t>
            </a:r>
            <a:r>
              <a:rPr lang="el-GR" dirty="0" err="1"/>
              <a:t>ελαιοκράμβης</a:t>
            </a:r>
            <a:r>
              <a:rPr lang="el-GR" dirty="0"/>
              <a:t>) σε αμειψισπορά σε συνδυασμό με χειμερινά δημητριακά (π.χ. κριθάρι, σιτάρι) είναι μια κοινή πρακτική σε Μεσογειακές </a:t>
            </a:r>
            <a:r>
              <a:rPr lang="el-GR" dirty="0" smtClean="0"/>
              <a:t>συνθήκες</a:t>
            </a:r>
            <a:r>
              <a:rPr lang="en-US" dirty="0"/>
              <a:t>.</a:t>
            </a:r>
            <a:endParaRPr lang="el-GR" dirty="0"/>
          </a:p>
        </p:txBody>
      </p:sp>
    </p:spTree>
    <p:extLst>
      <p:ext uri="{BB962C8B-B14F-4D97-AF65-F5344CB8AC3E}">
        <p14:creationId xmlns:p14="http://schemas.microsoft.com/office/powerpoint/2010/main" val="275318767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5537</TotalTime>
  <Words>1818</Words>
  <Application>Microsoft Office PowerPoint</Application>
  <PresentationFormat>Widescreen</PresentationFormat>
  <Paragraphs>201</Paragraphs>
  <Slides>24</Slides>
  <Notes>17</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24</vt:i4>
      </vt:variant>
    </vt:vector>
  </HeadingPairs>
  <TitlesOfParts>
    <vt:vector size="34" baseType="lpstr">
      <vt:lpstr>Arial</vt:lpstr>
      <vt:lpstr>Bahnschrift SemiLight</vt:lpstr>
      <vt:lpstr>Calibri</vt:lpstr>
      <vt:lpstr>Calibri Light</vt:lpstr>
      <vt:lpstr>Cambria</vt:lpstr>
      <vt:lpstr>DejaVuSans-Bold</vt:lpstr>
      <vt:lpstr>Times New Roman</vt:lpstr>
      <vt:lpstr>Wingdings</vt:lpstr>
      <vt:lpstr>Custom Design</vt:lpstr>
      <vt:lpstr>Retrospect</vt:lpstr>
      <vt:lpstr> </vt:lpstr>
      <vt:lpstr>Management of agricultural soils for greenhouse gas mitigation: Learning from a case study in NE Spain</vt:lpstr>
      <vt:lpstr>Εισαγωγή </vt:lpstr>
      <vt:lpstr>Περιοχή Έρευνας</vt:lpstr>
      <vt:lpstr>Δυνατότητα Μείωσης και Κόστος</vt:lpstr>
      <vt:lpstr>Δυνατότητα Μείωσης και Κόστος</vt:lpstr>
      <vt:lpstr>Δυνατότητα Μείωσης Των Μέτρων Μετριασμού (-)</vt:lpstr>
      <vt:lpstr>Δυνατότητα Μείωσης Των Μέτρων Μετριασμού (-)</vt:lpstr>
      <vt:lpstr>Δυνατότητα Μείωσης με την εφαρμογή Οσπρίων σε Αμειψισπορά (-)</vt:lpstr>
      <vt:lpstr>Δυνατότητα Μείωσης Των Μέτρων Μετριασμού (+)</vt:lpstr>
      <vt:lpstr>Δυνατότητα Μείωσης Των Μέτρων Μετριασμού (+)</vt:lpstr>
      <vt:lpstr>Συμπεράσματα </vt:lpstr>
      <vt:lpstr>Reduced tillage as an alternative to no-tillage under Mediterranean conditions: A case study</vt:lpstr>
      <vt:lpstr>Εισαγωγή</vt:lpstr>
      <vt:lpstr>Περιοχή Έρευνας</vt:lpstr>
      <vt:lpstr>Περιεκτικότητα Εδάφους  Σε Οργανικό Άνθρακα</vt:lpstr>
      <vt:lpstr>Φυσικές Ιδιότητες του Εδάφους και Απόκριση των Φυτών</vt:lpstr>
      <vt:lpstr>Συμπεράσματα</vt:lpstr>
      <vt:lpstr>Impact of alley cropping agroforestry on stocks, forms and spatial distribution of soil organic carbon — A case study in a Mediterranean context</vt:lpstr>
      <vt:lpstr>Εισαγωγή</vt:lpstr>
      <vt:lpstr>Περιοχή μελέτης</vt:lpstr>
      <vt:lpstr>Αποθέματα οργανικού άνθρακα του εδάφους  (σε συνάρτηση με το βάθος του εδάφους, τη θέση και την απόσταση από το πλησιέστερο δέντρο)</vt:lpstr>
      <vt:lpstr>Συμπεράσματα</vt:lpstr>
      <vt:lpstr>Συμπεράσματα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Irene Voukkali</cp:lastModifiedBy>
  <cp:revision>69</cp:revision>
  <dcterms:created xsi:type="dcterms:W3CDTF">2018-11-05T14:13:47Z</dcterms:created>
  <dcterms:modified xsi:type="dcterms:W3CDTF">2023-09-25T20:06:21Z</dcterms:modified>
</cp:coreProperties>
</file>