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notesMasterIdLst>
    <p:notesMasterId r:id="rId35"/>
  </p:notesMasterIdLst>
  <p:sldIdLst>
    <p:sldId id="256" r:id="rId3"/>
    <p:sldId id="258" r:id="rId4"/>
    <p:sldId id="259" r:id="rId5"/>
    <p:sldId id="260" r:id="rId6"/>
    <p:sldId id="271" r:id="rId7"/>
    <p:sldId id="273" r:id="rId8"/>
    <p:sldId id="261" r:id="rId9"/>
    <p:sldId id="279" r:id="rId10"/>
    <p:sldId id="280" r:id="rId11"/>
    <p:sldId id="275" r:id="rId12"/>
    <p:sldId id="281" r:id="rId13"/>
    <p:sldId id="276" r:id="rId14"/>
    <p:sldId id="293" r:id="rId15"/>
    <p:sldId id="296" r:id="rId16"/>
    <p:sldId id="263" r:id="rId17"/>
    <p:sldId id="285" r:id="rId18"/>
    <p:sldId id="264" r:id="rId19"/>
    <p:sldId id="283" r:id="rId20"/>
    <p:sldId id="277" r:id="rId21"/>
    <p:sldId id="294" r:id="rId22"/>
    <p:sldId id="278" r:id="rId23"/>
    <p:sldId id="295" r:id="rId24"/>
    <p:sldId id="265" r:id="rId25"/>
    <p:sldId id="292" r:id="rId26"/>
    <p:sldId id="286" r:id="rId27"/>
    <p:sldId id="297" r:id="rId28"/>
    <p:sldId id="266" r:id="rId29"/>
    <p:sldId id="298" r:id="rId30"/>
    <p:sldId id="290" r:id="rId31"/>
    <p:sldId id="268" r:id="rId32"/>
    <p:sldId id="289" r:id="rId33"/>
    <p:sldId id="29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Irene Voukkali" initials="IV" lastIdx="1" clrIdx="1">
    <p:extLst>
      <p:ext uri="{19B8F6BF-5375-455C-9EA6-DF929625EA0E}">
        <p15:presenceInfo xmlns:p15="http://schemas.microsoft.com/office/powerpoint/2012/main" userId="S-1-5-21-1558194552-245385912-951803734-45623" providerId="AD"/>
      </p:ext>
    </p:extLst>
  </p:cmAuthor>
  <p:cmAuthor id="3" name="Florentios Economou" initials="FE" lastIdx="1" clrIdx="2">
    <p:extLst>
      <p:ext uri="{19B8F6BF-5375-455C-9EA6-DF929625EA0E}">
        <p15:presenceInfo xmlns:p15="http://schemas.microsoft.com/office/powerpoint/2012/main" userId="04e0d54a495359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73C"/>
    <a:srgbClr val="339933"/>
    <a:srgbClr val="FF0066"/>
    <a:srgbClr val="E5243B"/>
    <a:srgbClr val="FDB714"/>
    <a:srgbClr val="3DB049"/>
    <a:srgbClr val="CD8B2A"/>
    <a:srgbClr val="00ACD8"/>
    <a:srgbClr val="D3A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3883" autoAdjust="0"/>
  </p:normalViewPr>
  <p:slideViewPr>
    <p:cSldViewPr snapToGrid="0">
      <p:cViewPr>
        <p:scale>
          <a:sx n="100" d="100"/>
          <a:sy n="100" d="100"/>
        </p:scale>
        <p:origin x="1224"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5DBEE660-78C7-4662-AE02-FF0D91DE9291}"/>
    <pc:docChg chg="undo redo custSel addSld delSld modSld sldOrd">
      <pc:chgData name="Florentios Economou" userId="04e0d54a49535943" providerId="LiveId" clId="{5DBEE660-78C7-4662-AE02-FF0D91DE9291}" dt="2023-08-29T22:09:47.950" v="9328" actId="27636"/>
      <pc:docMkLst>
        <pc:docMk/>
      </pc:docMkLst>
      <pc:sldChg chg="modNotesTx">
        <pc:chgData name="Florentios Economou" userId="04e0d54a49535943" providerId="LiveId" clId="{5DBEE660-78C7-4662-AE02-FF0D91DE9291}" dt="2023-08-29T21:22:59.034" v="8047" actId="20577"/>
        <pc:sldMkLst>
          <pc:docMk/>
          <pc:sldMk cId="436235816" sldId="256"/>
        </pc:sldMkLst>
      </pc:sldChg>
      <pc:sldChg chg="modNotesTx">
        <pc:chgData name="Florentios Economou" userId="04e0d54a49535943" providerId="LiveId" clId="{5DBEE660-78C7-4662-AE02-FF0D91DE9291}" dt="2023-08-29T21:23:24.351" v="8061" actId="20577"/>
        <pc:sldMkLst>
          <pc:docMk/>
          <pc:sldMk cId="17060558" sldId="258"/>
        </pc:sldMkLst>
      </pc:sldChg>
      <pc:sldChg chg="modSp mod">
        <pc:chgData name="Florentios Economou" userId="04e0d54a49535943" providerId="LiveId" clId="{5DBEE660-78C7-4662-AE02-FF0D91DE9291}" dt="2023-08-29T21:12:58.515" v="7721" actId="21"/>
        <pc:sldMkLst>
          <pc:docMk/>
          <pc:sldMk cId="1803875842" sldId="259"/>
        </pc:sldMkLst>
        <pc:graphicFrameChg chg="mod modGraphic">
          <ac:chgData name="Florentios Economou" userId="04e0d54a49535943" providerId="LiveId" clId="{5DBEE660-78C7-4662-AE02-FF0D91DE9291}" dt="2023-08-29T20:56:40.498" v="7401" actId="20577"/>
          <ac:graphicFrameMkLst>
            <pc:docMk/>
            <pc:sldMk cId="1803875842" sldId="259"/>
            <ac:graphicFrameMk id="13" creationId="{607B91E8-CA18-4DE8-B203-DEAFA0F5BDF8}"/>
          </ac:graphicFrameMkLst>
        </pc:graphicFrameChg>
        <pc:graphicFrameChg chg="mod">
          <ac:chgData name="Florentios Economou" userId="04e0d54a49535943" providerId="LiveId" clId="{5DBEE660-78C7-4662-AE02-FF0D91DE9291}" dt="2023-08-29T21:12:58.515" v="7721" actId="21"/>
          <ac:graphicFrameMkLst>
            <pc:docMk/>
            <pc:sldMk cId="1803875842" sldId="259"/>
            <ac:graphicFrameMk id="18" creationId="{C1CAB2E3-7609-47A3-97DA-E1589AACFA25}"/>
          </ac:graphicFrameMkLst>
        </pc:graphicFrameChg>
      </pc:sldChg>
      <pc:sldChg chg="modSp mod">
        <pc:chgData name="Florentios Economou" userId="04e0d54a49535943" providerId="LiveId" clId="{5DBEE660-78C7-4662-AE02-FF0D91DE9291}" dt="2023-08-29T22:03:55.823" v="9218" actId="20577"/>
        <pc:sldMkLst>
          <pc:docMk/>
          <pc:sldMk cId="645465423" sldId="260"/>
        </pc:sldMkLst>
        <pc:graphicFrameChg chg="modGraphic">
          <ac:chgData name="Florentios Economou" userId="04e0d54a49535943" providerId="LiveId" clId="{5DBEE660-78C7-4662-AE02-FF0D91DE9291}" dt="2023-08-29T22:03:55.823" v="9218" actId="20577"/>
          <ac:graphicFrameMkLst>
            <pc:docMk/>
            <pc:sldMk cId="645465423" sldId="260"/>
            <ac:graphicFrameMk id="5" creationId="{C2C1CBD3-EAA6-468D-9DCA-D4F979EB07FC}"/>
          </ac:graphicFrameMkLst>
        </pc:graphicFrameChg>
      </pc:sldChg>
      <pc:sldChg chg="addSp delSp modSp mod">
        <pc:chgData name="Florentios Economou" userId="04e0d54a49535943" providerId="LiveId" clId="{5DBEE660-78C7-4662-AE02-FF0D91DE9291}" dt="2023-08-29T18:41:30.340" v="4758" actId="404"/>
        <pc:sldMkLst>
          <pc:docMk/>
          <pc:sldMk cId="1665496138" sldId="265"/>
        </pc:sldMkLst>
        <pc:spChg chg="mod">
          <ac:chgData name="Florentios Economou" userId="04e0d54a49535943" providerId="LiveId" clId="{5DBEE660-78C7-4662-AE02-FF0D91DE9291}" dt="2023-08-29T18:41:30.340" v="4758" actId="404"/>
          <ac:spMkLst>
            <pc:docMk/>
            <pc:sldMk cId="1665496138" sldId="265"/>
            <ac:spMk id="3" creationId="{09EFE080-67FF-42E8-B101-35C60EE98279}"/>
          </ac:spMkLst>
        </pc:spChg>
        <pc:spChg chg="add del">
          <ac:chgData name="Florentios Economou" userId="04e0d54a49535943" providerId="LiveId" clId="{5DBEE660-78C7-4662-AE02-FF0D91DE9291}" dt="2023-08-29T18:40:50.402" v="4751"/>
          <ac:spMkLst>
            <pc:docMk/>
            <pc:sldMk cId="1665496138" sldId="265"/>
            <ac:spMk id="5" creationId="{91915FC3-D06A-4F77-8C77-6172551DD20C}"/>
          </ac:spMkLst>
        </pc:spChg>
      </pc:sldChg>
      <pc:sldChg chg="addSp delSp modSp mod">
        <pc:chgData name="Florentios Economou" userId="04e0d54a49535943" providerId="LiveId" clId="{5DBEE660-78C7-4662-AE02-FF0D91DE9291}" dt="2023-08-28T19:42:52.393" v="4137" actId="12"/>
        <pc:sldMkLst>
          <pc:docMk/>
          <pc:sldMk cId="3599594538" sldId="266"/>
        </pc:sldMkLst>
        <pc:spChg chg="mod">
          <ac:chgData name="Florentios Economou" userId="04e0d54a49535943" providerId="LiveId" clId="{5DBEE660-78C7-4662-AE02-FF0D91DE9291}" dt="2023-08-28T19:42:52.393" v="4137" actId="12"/>
          <ac:spMkLst>
            <pc:docMk/>
            <pc:sldMk cId="3599594538" sldId="266"/>
            <ac:spMk id="3" creationId="{DC6BDA0C-21F0-4BF0-A79A-D440C73C9BAA}"/>
          </ac:spMkLst>
        </pc:spChg>
        <pc:spChg chg="add del">
          <ac:chgData name="Florentios Economou" userId="04e0d54a49535943" providerId="LiveId" clId="{5DBEE660-78C7-4662-AE02-FF0D91DE9291}" dt="2023-08-28T19:42:39.175" v="4134"/>
          <ac:spMkLst>
            <pc:docMk/>
            <pc:sldMk cId="3599594538" sldId="266"/>
            <ac:spMk id="5" creationId="{111A090A-7C51-4F89-83E4-696A7C64A9C6}"/>
          </ac:spMkLst>
        </pc:spChg>
      </pc:sldChg>
      <pc:sldChg chg="modSp mod">
        <pc:chgData name="Florentios Economou" userId="04e0d54a49535943" providerId="LiveId" clId="{5DBEE660-78C7-4662-AE02-FF0D91DE9291}" dt="2023-08-28T19:03:31.475" v="3570" actId="27636"/>
        <pc:sldMkLst>
          <pc:docMk/>
          <pc:sldMk cId="3135450380" sldId="268"/>
        </pc:sldMkLst>
        <pc:spChg chg="mod">
          <ac:chgData name="Florentios Economou" userId="04e0d54a49535943" providerId="LiveId" clId="{5DBEE660-78C7-4662-AE02-FF0D91DE9291}" dt="2023-08-28T19:03:31.475" v="3570" actId="27636"/>
          <ac:spMkLst>
            <pc:docMk/>
            <pc:sldMk cId="3135450380" sldId="268"/>
            <ac:spMk id="3" creationId="{8F84D036-BC58-47EF-AACA-C19BE38AA06B}"/>
          </ac:spMkLst>
        </pc:spChg>
      </pc:sldChg>
      <pc:sldChg chg="modSp mod">
        <pc:chgData name="Florentios Economou" userId="04e0d54a49535943" providerId="LiveId" clId="{5DBEE660-78C7-4662-AE02-FF0D91DE9291}" dt="2023-08-27T17:58:11.673" v="813" actId="313"/>
        <pc:sldMkLst>
          <pc:docMk/>
          <pc:sldMk cId="3998495935" sldId="271"/>
        </pc:sldMkLst>
        <pc:spChg chg="mod">
          <ac:chgData name="Florentios Economou" userId="04e0d54a49535943" providerId="LiveId" clId="{5DBEE660-78C7-4662-AE02-FF0D91DE9291}" dt="2023-08-27T17:58:11.673" v="813" actId="313"/>
          <ac:spMkLst>
            <pc:docMk/>
            <pc:sldMk cId="3998495935" sldId="271"/>
            <ac:spMk id="3" creationId="{D03873BF-4FDD-4DC2-9D63-50775A775226}"/>
          </ac:spMkLst>
        </pc:spChg>
      </pc:sldChg>
      <pc:sldChg chg="del">
        <pc:chgData name="Florentios Economou" userId="04e0d54a49535943" providerId="LiveId" clId="{5DBEE660-78C7-4662-AE02-FF0D91DE9291}" dt="2023-08-27T17:58:31.406" v="816" actId="47"/>
        <pc:sldMkLst>
          <pc:docMk/>
          <pc:sldMk cId="4120126371" sldId="272"/>
        </pc:sldMkLst>
      </pc:sldChg>
      <pc:sldChg chg="addSp delSp modSp mod">
        <pc:chgData name="Florentios Economou" userId="04e0d54a49535943" providerId="LiveId" clId="{5DBEE660-78C7-4662-AE02-FF0D91DE9291}" dt="2023-08-29T20:02:18.712" v="6224" actId="21"/>
        <pc:sldMkLst>
          <pc:docMk/>
          <pc:sldMk cId="1997556929" sldId="273"/>
        </pc:sldMkLst>
        <pc:spChg chg="mod">
          <ac:chgData name="Florentios Economou" userId="04e0d54a49535943" providerId="LiveId" clId="{5DBEE660-78C7-4662-AE02-FF0D91DE9291}" dt="2023-08-27T18:04:18.466" v="1029" actId="1076"/>
          <ac:spMkLst>
            <pc:docMk/>
            <pc:sldMk cId="1997556929" sldId="273"/>
            <ac:spMk id="3" creationId="{D03873BF-4FDD-4DC2-9D63-50775A775226}"/>
          </ac:spMkLst>
        </pc:spChg>
        <pc:graphicFrameChg chg="add mod modGraphic">
          <ac:chgData name="Florentios Economou" userId="04e0d54a49535943" providerId="LiveId" clId="{5DBEE660-78C7-4662-AE02-FF0D91DE9291}" dt="2023-08-27T18:04:12.113" v="1028" actId="404"/>
          <ac:graphicFrameMkLst>
            <pc:docMk/>
            <pc:sldMk cId="1997556929" sldId="273"/>
            <ac:graphicFrameMk id="5" creationId="{990E7B16-06B6-455B-8BE3-9525B36A2F9A}"/>
          </ac:graphicFrameMkLst>
        </pc:graphicFrameChg>
        <pc:graphicFrameChg chg="add del mod">
          <ac:chgData name="Florentios Economou" userId="04e0d54a49535943" providerId="LiveId" clId="{5DBEE660-78C7-4662-AE02-FF0D91DE9291}" dt="2023-08-29T20:00:26.389" v="6191"/>
          <ac:graphicFrameMkLst>
            <pc:docMk/>
            <pc:sldMk cId="1997556929" sldId="273"/>
            <ac:graphicFrameMk id="6" creationId="{CFDBC9CC-9BEA-49B8-B227-A3411ACB817A}"/>
          </ac:graphicFrameMkLst>
        </pc:graphicFrameChg>
        <pc:graphicFrameChg chg="add del mod">
          <ac:chgData name="Florentios Economou" userId="04e0d54a49535943" providerId="LiveId" clId="{5DBEE660-78C7-4662-AE02-FF0D91DE9291}" dt="2023-08-29T20:02:18.712" v="6224" actId="21"/>
          <ac:graphicFrameMkLst>
            <pc:docMk/>
            <pc:sldMk cId="1997556929" sldId="273"/>
            <ac:graphicFrameMk id="7" creationId="{8EDFB042-B44C-45A8-9137-9C0C440591D6}"/>
          </ac:graphicFrameMkLst>
        </pc:graphicFrameChg>
      </pc:sldChg>
      <pc:sldChg chg="addSp delSp modSp del mod">
        <pc:chgData name="Florentios Economou" userId="04e0d54a49535943" providerId="LiveId" clId="{5DBEE660-78C7-4662-AE02-FF0D91DE9291}" dt="2023-08-27T19:18:59.910" v="3270" actId="47"/>
        <pc:sldMkLst>
          <pc:docMk/>
          <pc:sldMk cId="2470441292" sldId="274"/>
        </pc:sldMkLst>
        <pc:spChg chg="mod">
          <ac:chgData name="Florentios Economou" userId="04e0d54a49535943" providerId="LiveId" clId="{5DBEE660-78C7-4662-AE02-FF0D91DE9291}" dt="2023-08-27T19:10:52.895" v="3102" actId="20577"/>
          <ac:spMkLst>
            <pc:docMk/>
            <pc:sldMk cId="2470441292" sldId="274"/>
            <ac:spMk id="2" creationId="{6EC9845A-67FB-4456-8BBE-98729E52FFE7}"/>
          </ac:spMkLst>
        </pc:spChg>
        <pc:spChg chg="del mod">
          <ac:chgData name="Florentios Economou" userId="04e0d54a49535943" providerId="LiveId" clId="{5DBEE660-78C7-4662-AE02-FF0D91DE9291}" dt="2023-08-27T19:00:15.273" v="2881" actId="1957"/>
          <ac:spMkLst>
            <pc:docMk/>
            <pc:sldMk cId="2470441292" sldId="274"/>
            <ac:spMk id="3" creationId="{1D17C3F3-15CC-4D94-8F42-54075E07730C}"/>
          </ac:spMkLst>
        </pc:spChg>
        <pc:graphicFrameChg chg="add mod">
          <ac:chgData name="Florentios Economou" userId="04e0d54a49535943" providerId="LiveId" clId="{5DBEE660-78C7-4662-AE02-FF0D91DE9291}" dt="2023-08-27T19:11:31.389" v="3144" actId="404"/>
          <ac:graphicFrameMkLst>
            <pc:docMk/>
            <pc:sldMk cId="2470441292" sldId="274"/>
            <ac:graphicFrameMk id="6" creationId="{F8143B0F-55C0-46BE-98A3-C1995D4B9C37}"/>
          </ac:graphicFrameMkLst>
        </pc:graphicFrameChg>
        <pc:graphicFrameChg chg="add mod">
          <ac:chgData name="Florentios Economou" userId="04e0d54a49535943" providerId="LiveId" clId="{5DBEE660-78C7-4662-AE02-FF0D91DE9291}" dt="2023-08-27T19:11:52.664" v="3190" actId="20577"/>
          <ac:graphicFrameMkLst>
            <pc:docMk/>
            <pc:sldMk cId="2470441292" sldId="274"/>
            <ac:graphicFrameMk id="9" creationId="{838C0791-3030-4585-8A7D-85491364D2BE}"/>
          </ac:graphicFrameMkLst>
        </pc:graphicFrameChg>
      </pc:sldChg>
      <pc:sldChg chg="addSp delSp modSp mod">
        <pc:chgData name="Florentios Economou" userId="04e0d54a49535943" providerId="LiveId" clId="{5DBEE660-78C7-4662-AE02-FF0D91DE9291}" dt="2023-08-29T20:58:05.830" v="7443" actId="27636"/>
        <pc:sldMkLst>
          <pc:docMk/>
          <pc:sldMk cId="1179873838" sldId="275"/>
        </pc:sldMkLst>
        <pc:spChg chg="mod">
          <ac:chgData name="Florentios Economou" userId="04e0d54a49535943" providerId="LiveId" clId="{5DBEE660-78C7-4662-AE02-FF0D91DE9291}" dt="2023-08-29T20:55:14.428" v="7352" actId="20577"/>
          <ac:spMkLst>
            <pc:docMk/>
            <pc:sldMk cId="1179873838" sldId="275"/>
            <ac:spMk id="2" creationId="{6C3E9371-F1B1-4180-9E1C-0B191D5DD723}"/>
          </ac:spMkLst>
        </pc:spChg>
        <pc:spChg chg="mod">
          <ac:chgData name="Florentios Economou" userId="04e0d54a49535943" providerId="LiveId" clId="{5DBEE660-78C7-4662-AE02-FF0D91DE9291}" dt="2023-08-29T20:58:05.830" v="7443" actId="27636"/>
          <ac:spMkLst>
            <pc:docMk/>
            <pc:sldMk cId="1179873838" sldId="275"/>
            <ac:spMk id="3" creationId="{82F6C9CB-ABAB-417D-8CE5-1470EDC75598}"/>
          </ac:spMkLst>
        </pc:spChg>
        <pc:spChg chg="add del">
          <ac:chgData name="Florentios Economou" userId="04e0d54a49535943" providerId="LiveId" clId="{5DBEE660-78C7-4662-AE02-FF0D91DE9291}" dt="2023-08-29T20:54:50.751" v="7326"/>
          <ac:spMkLst>
            <pc:docMk/>
            <pc:sldMk cId="1179873838" sldId="275"/>
            <ac:spMk id="5" creationId="{C1651B18-339C-4513-BDC6-6381DE0545B6}"/>
          </ac:spMkLst>
        </pc:spChg>
        <pc:picChg chg="add mod">
          <ac:chgData name="Florentios Economou" userId="04e0d54a49535943" providerId="LiveId" clId="{5DBEE660-78C7-4662-AE02-FF0D91DE9291}" dt="2023-08-27T18:23:41.300" v="1416" actId="1036"/>
          <ac:picMkLst>
            <pc:docMk/>
            <pc:sldMk cId="1179873838" sldId="275"/>
            <ac:picMk id="4" creationId="{7E875A97-B281-493E-B731-AB6C7871802C}"/>
          </ac:picMkLst>
        </pc:picChg>
      </pc:sldChg>
      <pc:sldChg chg="addSp modSp mod">
        <pc:chgData name="Florentios Economou" userId="04e0d54a49535943" providerId="LiveId" clId="{5DBEE660-78C7-4662-AE02-FF0D91DE9291}" dt="2023-08-29T21:05:50.897" v="7567" actId="27636"/>
        <pc:sldMkLst>
          <pc:docMk/>
          <pc:sldMk cId="2499773408" sldId="276"/>
        </pc:sldMkLst>
        <pc:spChg chg="mod">
          <ac:chgData name="Florentios Economou" userId="04e0d54a49535943" providerId="LiveId" clId="{5DBEE660-78C7-4662-AE02-FF0D91DE9291}" dt="2023-08-29T21:04:13.934" v="7553" actId="20577"/>
          <ac:spMkLst>
            <pc:docMk/>
            <pc:sldMk cId="2499773408" sldId="276"/>
            <ac:spMk id="2" creationId="{198C1AAF-5F76-4F72-9965-8FE345BBD8F7}"/>
          </ac:spMkLst>
        </pc:spChg>
        <pc:spChg chg="mod">
          <ac:chgData name="Florentios Economou" userId="04e0d54a49535943" providerId="LiveId" clId="{5DBEE660-78C7-4662-AE02-FF0D91DE9291}" dt="2023-08-29T21:05:50.897" v="7567" actId="27636"/>
          <ac:spMkLst>
            <pc:docMk/>
            <pc:sldMk cId="2499773408" sldId="276"/>
            <ac:spMk id="3" creationId="{AA02AEC6-2A5B-4FC1-ABDA-C0D91D85302D}"/>
          </ac:spMkLst>
        </pc:spChg>
        <pc:picChg chg="add mod">
          <ac:chgData name="Florentios Economou" userId="04e0d54a49535943" providerId="LiveId" clId="{5DBEE660-78C7-4662-AE02-FF0D91DE9291}" dt="2023-08-29T19:03:49.401" v="4877" actId="1076"/>
          <ac:picMkLst>
            <pc:docMk/>
            <pc:sldMk cId="2499773408" sldId="276"/>
            <ac:picMk id="4" creationId="{6ADFFDFF-D645-435C-BF8C-BCF3D8D9D1FD}"/>
          </ac:picMkLst>
        </pc:picChg>
      </pc:sldChg>
      <pc:sldChg chg="addSp modSp mod">
        <pc:chgData name="Florentios Economou" userId="04e0d54a49535943" providerId="LiveId" clId="{5DBEE660-78C7-4662-AE02-FF0D91DE9291}" dt="2023-08-29T21:17:24.272" v="7871" actId="20577"/>
        <pc:sldMkLst>
          <pc:docMk/>
          <pc:sldMk cId="1449212992" sldId="277"/>
        </pc:sldMkLst>
        <pc:spChg chg="mod">
          <ac:chgData name="Florentios Economou" userId="04e0d54a49535943" providerId="LiveId" clId="{5DBEE660-78C7-4662-AE02-FF0D91DE9291}" dt="2023-08-29T21:12:50.986" v="7720" actId="404"/>
          <ac:spMkLst>
            <pc:docMk/>
            <pc:sldMk cId="1449212992" sldId="277"/>
            <ac:spMk id="2" creationId="{2F1E2091-1ED0-4219-A06A-B621209D3BA4}"/>
          </ac:spMkLst>
        </pc:spChg>
        <pc:spChg chg="mod">
          <ac:chgData name="Florentios Economou" userId="04e0d54a49535943" providerId="LiveId" clId="{5DBEE660-78C7-4662-AE02-FF0D91DE9291}" dt="2023-08-29T21:17:24.272" v="7871" actId="20577"/>
          <ac:spMkLst>
            <pc:docMk/>
            <pc:sldMk cId="1449212992" sldId="277"/>
            <ac:spMk id="3" creationId="{6AFDEDB8-7B9F-4E89-9463-7A43E7760F4C}"/>
          </ac:spMkLst>
        </pc:spChg>
        <pc:picChg chg="add mod">
          <ac:chgData name="Florentios Economou" userId="04e0d54a49535943" providerId="LiveId" clId="{5DBEE660-78C7-4662-AE02-FF0D91DE9291}" dt="2023-08-29T19:54:48.994" v="6097" actId="1076"/>
          <ac:picMkLst>
            <pc:docMk/>
            <pc:sldMk cId="1449212992" sldId="277"/>
            <ac:picMk id="7170" creationId="{AAE6CBE9-80F8-4903-97EA-52183A75A528}"/>
          </ac:picMkLst>
        </pc:picChg>
      </pc:sldChg>
      <pc:sldChg chg="addSp delSp modSp mod modNotesTx">
        <pc:chgData name="Florentios Economou" userId="04e0d54a49535943" providerId="LiveId" clId="{5DBEE660-78C7-4662-AE02-FF0D91DE9291}" dt="2023-08-29T22:06:19.925" v="9267" actId="20577"/>
        <pc:sldMkLst>
          <pc:docMk/>
          <pc:sldMk cId="2373206532" sldId="278"/>
        </pc:sldMkLst>
        <pc:spChg chg="mod">
          <ac:chgData name="Florentios Economou" userId="04e0d54a49535943" providerId="LiveId" clId="{5DBEE660-78C7-4662-AE02-FF0D91DE9291}" dt="2023-08-29T22:04:10.240" v="9220" actId="20577"/>
          <ac:spMkLst>
            <pc:docMk/>
            <pc:sldMk cId="2373206532" sldId="278"/>
            <ac:spMk id="2" creationId="{3A1F9BAE-E210-4835-B463-3ADE1943DD95}"/>
          </ac:spMkLst>
        </pc:spChg>
        <pc:spChg chg="mod">
          <ac:chgData name="Florentios Economou" userId="04e0d54a49535943" providerId="LiveId" clId="{5DBEE660-78C7-4662-AE02-FF0D91DE9291}" dt="2023-08-29T22:06:19.925" v="9267" actId="20577"/>
          <ac:spMkLst>
            <pc:docMk/>
            <pc:sldMk cId="2373206532" sldId="278"/>
            <ac:spMk id="3" creationId="{B5329F88-F11E-455A-A804-69EA68E297EA}"/>
          </ac:spMkLst>
        </pc:spChg>
        <pc:picChg chg="add mod">
          <ac:chgData name="Florentios Economou" userId="04e0d54a49535943" providerId="LiveId" clId="{5DBEE660-78C7-4662-AE02-FF0D91DE9291}" dt="2023-08-29T21:21:38.368" v="8037" actId="1076"/>
          <ac:picMkLst>
            <pc:docMk/>
            <pc:sldMk cId="2373206532" sldId="278"/>
            <ac:picMk id="4" creationId="{9BCA1C4C-2513-4BAF-9A4F-D0B46624A813}"/>
          </ac:picMkLst>
        </pc:picChg>
        <pc:picChg chg="add del mod">
          <ac:chgData name="Florentios Economou" userId="04e0d54a49535943" providerId="LiveId" clId="{5DBEE660-78C7-4662-AE02-FF0D91DE9291}" dt="2023-08-29T21:21:45.686" v="8041"/>
          <ac:picMkLst>
            <pc:docMk/>
            <pc:sldMk cId="2373206532" sldId="278"/>
            <ac:picMk id="5" creationId="{89844A53-D94F-43C5-8182-E1F9456610DF}"/>
          </ac:picMkLst>
        </pc:picChg>
      </pc:sldChg>
      <pc:sldChg chg="addSp modSp mod">
        <pc:chgData name="Florentios Economou" userId="04e0d54a49535943" providerId="LiveId" clId="{5DBEE660-78C7-4662-AE02-FF0D91DE9291}" dt="2023-08-29T20:02:42.613" v="6226" actId="1076"/>
        <pc:sldMkLst>
          <pc:docMk/>
          <pc:sldMk cId="1796435968" sldId="279"/>
        </pc:sldMkLst>
        <pc:graphicFrameChg chg="mod modGraphic">
          <ac:chgData name="Florentios Economou" userId="04e0d54a49535943" providerId="LiveId" clId="{5DBEE660-78C7-4662-AE02-FF0D91DE9291}" dt="2023-08-28T19:34:46.157" v="4065" actId="20577"/>
          <ac:graphicFrameMkLst>
            <pc:docMk/>
            <pc:sldMk cId="1796435968" sldId="279"/>
            <ac:graphicFrameMk id="5" creationId="{16F9CF66-61BB-408B-9EE1-CE8FA52BEF4A}"/>
          </ac:graphicFrameMkLst>
        </pc:graphicFrameChg>
        <pc:graphicFrameChg chg="add mod">
          <ac:chgData name="Florentios Economou" userId="04e0d54a49535943" providerId="LiveId" clId="{5DBEE660-78C7-4662-AE02-FF0D91DE9291}" dt="2023-08-29T20:02:42.613" v="6226" actId="1076"/>
          <ac:graphicFrameMkLst>
            <pc:docMk/>
            <pc:sldMk cId="1796435968" sldId="279"/>
            <ac:graphicFrameMk id="6" creationId="{593BA456-CF7A-475A-ADA1-D788C6F7D449}"/>
          </ac:graphicFrameMkLst>
        </pc:graphicFrameChg>
      </pc:sldChg>
      <pc:sldChg chg="addSp delSp modSp mod ord">
        <pc:chgData name="Florentios Economou" userId="04e0d54a49535943" providerId="LiveId" clId="{5DBEE660-78C7-4662-AE02-FF0D91DE9291}" dt="2023-08-28T19:14:56.188" v="3683" actId="1076"/>
        <pc:sldMkLst>
          <pc:docMk/>
          <pc:sldMk cId="209217198" sldId="280"/>
        </pc:sldMkLst>
        <pc:spChg chg="mod">
          <ac:chgData name="Florentios Economou" userId="04e0d54a49535943" providerId="LiveId" clId="{5DBEE660-78C7-4662-AE02-FF0D91DE9291}" dt="2023-08-28T19:14:51.898" v="3682" actId="20577"/>
          <ac:spMkLst>
            <pc:docMk/>
            <pc:sldMk cId="209217198" sldId="280"/>
            <ac:spMk id="2" creationId="{266C748B-B327-84D5-3B83-E127D98CFA03}"/>
          </ac:spMkLst>
        </pc:spChg>
        <pc:spChg chg="mod">
          <ac:chgData name="Florentios Economou" userId="04e0d54a49535943" providerId="LiveId" clId="{5DBEE660-78C7-4662-AE02-FF0D91DE9291}" dt="2023-08-27T18:20:29.320" v="1366" actId="27636"/>
          <ac:spMkLst>
            <pc:docMk/>
            <pc:sldMk cId="209217198" sldId="280"/>
            <ac:spMk id="3" creationId="{E578F5D8-B833-D9F3-51FE-27840A0ACE6C}"/>
          </ac:spMkLst>
        </pc:spChg>
        <pc:spChg chg="add del">
          <ac:chgData name="Florentios Economou" userId="04e0d54a49535943" providerId="LiveId" clId="{5DBEE660-78C7-4662-AE02-FF0D91DE9291}" dt="2023-08-27T18:18:59.708" v="1331"/>
          <ac:spMkLst>
            <pc:docMk/>
            <pc:sldMk cId="209217198" sldId="280"/>
            <ac:spMk id="5" creationId="{7A6B8B6D-688E-456E-B5B9-3A5D9D3861E4}"/>
          </ac:spMkLst>
        </pc:spChg>
        <pc:picChg chg="mod">
          <ac:chgData name="Florentios Economou" userId="04e0d54a49535943" providerId="LiveId" clId="{5DBEE660-78C7-4662-AE02-FF0D91DE9291}" dt="2023-08-28T19:14:56.188" v="3683" actId="1076"/>
          <ac:picMkLst>
            <pc:docMk/>
            <pc:sldMk cId="209217198" sldId="280"/>
            <ac:picMk id="4" creationId="{556C5A7F-A462-4308-9197-F6B2A10C3FF3}"/>
          </ac:picMkLst>
        </pc:picChg>
      </pc:sldChg>
      <pc:sldChg chg="addSp delSp modSp add mod addCm delCm">
        <pc:chgData name="Florentios Economou" userId="04e0d54a49535943" providerId="LiveId" clId="{5DBEE660-78C7-4662-AE02-FF0D91DE9291}" dt="2023-08-29T21:13:16.894" v="7724" actId="20577"/>
        <pc:sldMkLst>
          <pc:docMk/>
          <pc:sldMk cId="2849656637" sldId="281"/>
        </pc:sldMkLst>
        <pc:spChg chg="mod">
          <ac:chgData name="Florentios Economou" userId="04e0d54a49535943" providerId="LiveId" clId="{5DBEE660-78C7-4662-AE02-FF0D91DE9291}" dt="2023-08-29T21:13:16.894" v="7724" actId="20577"/>
          <ac:spMkLst>
            <pc:docMk/>
            <pc:sldMk cId="2849656637" sldId="281"/>
            <ac:spMk id="2" creationId="{6C3E9371-F1B1-4180-9E1C-0B191D5DD723}"/>
          </ac:spMkLst>
        </pc:spChg>
        <pc:spChg chg="mod">
          <ac:chgData name="Florentios Economou" userId="04e0d54a49535943" providerId="LiveId" clId="{5DBEE660-78C7-4662-AE02-FF0D91DE9291}" dt="2023-08-29T21:00:54.591" v="7534" actId="27636"/>
          <ac:spMkLst>
            <pc:docMk/>
            <pc:sldMk cId="2849656637" sldId="281"/>
            <ac:spMk id="3" creationId="{82F6C9CB-ABAB-417D-8CE5-1470EDC75598}"/>
          </ac:spMkLst>
        </pc:spChg>
        <pc:spChg chg="add del">
          <ac:chgData name="Florentios Economou" userId="04e0d54a49535943" providerId="LiveId" clId="{5DBEE660-78C7-4662-AE02-FF0D91DE9291}" dt="2023-08-29T20:58:30.648" v="7446"/>
          <ac:spMkLst>
            <pc:docMk/>
            <pc:sldMk cId="2849656637" sldId="281"/>
            <ac:spMk id="5" creationId="{F90C4472-71BD-4786-949B-D922A87432F7}"/>
          </ac:spMkLst>
        </pc:spChg>
      </pc:sldChg>
      <pc:sldChg chg="new del">
        <pc:chgData name="Florentios Economou" userId="04e0d54a49535943" providerId="LiveId" clId="{5DBEE660-78C7-4662-AE02-FF0D91DE9291}" dt="2023-08-28T18:50:26.643" v="3394" actId="47"/>
        <pc:sldMkLst>
          <pc:docMk/>
          <pc:sldMk cId="597191413" sldId="282"/>
        </pc:sldMkLst>
      </pc:sldChg>
      <pc:sldChg chg="modSp add mod">
        <pc:chgData name="Florentios Economou" userId="04e0d54a49535943" providerId="LiveId" clId="{5DBEE660-78C7-4662-AE02-FF0D91DE9291}" dt="2023-08-27T19:18:57.959" v="3269"/>
        <pc:sldMkLst>
          <pc:docMk/>
          <pc:sldMk cId="74813653" sldId="283"/>
        </pc:sldMkLst>
        <pc:spChg chg="mod">
          <ac:chgData name="Florentios Economou" userId="04e0d54a49535943" providerId="LiveId" clId="{5DBEE660-78C7-4662-AE02-FF0D91DE9291}" dt="2023-08-27T19:18:57.959" v="3269"/>
          <ac:spMkLst>
            <pc:docMk/>
            <pc:sldMk cId="74813653" sldId="283"/>
            <ac:spMk id="2" creationId="{6EC9845A-67FB-4456-8BBE-98729E52FFE7}"/>
          </ac:spMkLst>
        </pc:spChg>
        <pc:graphicFrameChg chg="mod">
          <ac:chgData name="Florentios Economou" userId="04e0d54a49535943" providerId="LiveId" clId="{5DBEE660-78C7-4662-AE02-FF0D91DE9291}" dt="2023-08-27T19:17:37.870" v="3250" actId="20577"/>
          <ac:graphicFrameMkLst>
            <pc:docMk/>
            <pc:sldMk cId="74813653" sldId="283"/>
            <ac:graphicFrameMk id="5" creationId="{3C17DCF9-D811-4AC5-9D0E-345E36023902}"/>
          </ac:graphicFrameMkLst>
        </pc:graphicFrameChg>
        <pc:graphicFrameChg chg="mod">
          <ac:chgData name="Florentios Economou" userId="04e0d54a49535943" providerId="LiveId" clId="{5DBEE660-78C7-4662-AE02-FF0D91DE9291}" dt="2023-08-27T19:17:04.981" v="3202"/>
          <ac:graphicFrameMkLst>
            <pc:docMk/>
            <pc:sldMk cId="74813653" sldId="283"/>
            <ac:graphicFrameMk id="6" creationId="{F8143B0F-55C0-46BE-98A3-C1995D4B9C37}"/>
          </ac:graphicFrameMkLst>
        </pc:graphicFrameChg>
        <pc:graphicFrameChg chg="mod">
          <ac:chgData name="Florentios Economou" userId="04e0d54a49535943" providerId="LiveId" clId="{5DBEE660-78C7-4662-AE02-FF0D91DE9291}" dt="2023-08-27T19:17:16.183" v="3205" actId="404"/>
          <ac:graphicFrameMkLst>
            <pc:docMk/>
            <pc:sldMk cId="74813653" sldId="283"/>
            <ac:graphicFrameMk id="9" creationId="{838C0791-3030-4585-8A7D-85491364D2BE}"/>
          </ac:graphicFrameMkLst>
        </pc:graphicFrameChg>
      </pc:sldChg>
      <pc:sldChg chg="addSp delSp modSp new del mod">
        <pc:chgData name="Florentios Economou" userId="04e0d54a49535943" providerId="LiveId" clId="{5DBEE660-78C7-4662-AE02-FF0D91DE9291}" dt="2023-08-27T19:26:30.588" v="3393" actId="47"/>
        <pc:sldMkLst>
          <pc:docMk/>
          <pc:sldMk cId="2443586410" sldId="284"/>
        </pc:sldMkLst>
        <pc:spChg chg="del">
          <ac:chgData name="Florentios Economou" userId="04e0d54a49535943" providerId="LiveId" clId="{5DBEE660-78C7-4662-AE02-FF0D91DE9291}" dt="2023-08-27T19:19:50.417" v="3272" actId="3680"/>
          <ac:spMkLst>
            <pc:docMk/>
            <pc:sldMk cId="2443586410" sldId="284"/>
            <ac:spMk id="3" creationId="{4ADDAF50-46A7-44F7-BB05-E97CFB7EEE81}"/>
          </ac:spMkLst>
        </pc:spChg>
        <pc:graphicFrameChg chg="add mod ord modGraphic">
          <ac:chgData name="Florentios Economou" userId="04e0d54a49535943" providerId="LiveId" clId="{5DBEE660-78C7-4662-AE02-FF0D91DE9291}" dt="2023-08-27T19:19:50.417" v="3272" actId="3680"/>
          <ac:graphicFrameMkLst>
            <pc:docMk/>
            <pc:sldMk cId="2443586410" sldId="284"/>
            <ac:graphicFrameMk id="4" creationId="{DEEC1778-0EB8-49D8-B6B7-4FBE47AE1E54}"/>
          </ac:graphicFrameMkLst>
        </pc:graphicFrameChg>
        <pc:graphicFrameChg chg="add mod modGraphic">
          <ac:chgData name="Florentios Economou" userId="04e0d54a49535943" providerId="LiveId" clId="{5DBEE660-78C7-4662-AE02-FF0D91DE9291}" dt="2023-08-27T19:26:04.937" v="3389" actId="207"/>
          <ac:graphicFrameMkLst>
            <pc:docMk/>
            <pc:sldMk cId="2443586410" sldId="284"/>
            <ac:graphicFrameMk id="5" creationId="{C1C31738-E240-44BC-9DF4-D5D457F88D0F}"/>
          </ac:graphicFrameMkLst>
        </pc:graphicFrameChg>
      </pc:sldChg>
      <pc:sldChg chg="addSp delSp modSp add mod">
        <pc:chgData name="Florentios Economou" userId="04e0d54a49535943" providerId="LiveId" clId="{5DBEE660-78C7-4662-AE02-FF0D91DE9291}" dt="2023-08-29T20:02:53.560" v="6229" actId="1076"/>
        <pc:sldMkLst>
          <pc:docMk/>
          <pc:sldMk cId="1766889028" sldId="285"/>
        </pc:sldMkLst>
        <pc:spChg chg="del">
          <ac:chgData name="Florentios Economou" userId="04e0d54a49535943" providerId="LiveId" clId="{5DBEE660-78C7-4662-AE02-FF0D91DE9291}" dt="2023-08-27T19:26:21.120" v="3391" actId="478"/>
          <ac:spMkLst>
            <pc:docMk/>
            <pc:sldMk cId="1766889028" sldId="285"/>
            <ac:spMk id="3" creationId="{B5AED113-B7D8-4C5F-B96E-EF61E209DB1C}"/>
          </ac:spMkLst>
        </pc:spChg>
        <pc:spChg chg="add del mod">
          <ac:chgData name="Florentios Economou" userId="04e0d54a49535943" providerId="LiveId" clId="{5DBEE660-78C7-4662-AE02-FF0D91DE9291}" dt="2023-08-27T19:26:29.154" v="3392"/>
          <ac:spMkLst>
            <pc:docMk/>
            <pc:sldMk cId="1766889028" sldId="285"/>
            <ac:spMk id="6" creationId="{11EB4069-6659-4E7D-95E1-0AE8C32E5080}"/>
          </ac:spMkLst>
        </pc:spChg>
        <pc:graphicFrameChg chg="add mod modGraphic">
          <ac:chgData name="Florentios Economou" userId="04e0d54a49535943" providerId="LiveId" clId="{5DBEE660-78C7-4662-AE02-FF0D91DE9291}" dt="2023-08-28T19:24:52.209" v="3754" actId="20577"/>
          <ac:graphicFrameMkLst>
            <pc:docMk/>
            <pc:sldMk cId="1766889028" sldId="285"/>
            <ac:graphicFrameMk id="7" creationId="{B089BBD1-2737-479E-9CC2-55C0498046E7}"/>
          </ac:graphicFrameMkLst>
        </pc:graphicFrameChg>
        <pc:graphicFrameChg chg="add mod">
          <ac:chgData name="Florentios Economou" userId="04e0d54a49535943" providerId="LiveId" clId="{5DBEE660-78C7-4662-AE02-FF0D91DE9291}" dt="2023-08-29T20:02:53.560" v="6229" actId="1076"/>
          <ac:graphicFrameMkLst>
            <pc:docMk/>
            <pc:sldMk cId="1766889028" sldId="285"/>
            <ac:graphicFrameMk id="8" creationId="{4F79BD46-D9C6-4401-B791-7DBE692A2046}"/>
          </ac:graphicFrameMkLst>
        </pc:graphicFrameChg>
      </pc:sldChg>
      <pc:sldChg chg="addSp modSp new mod">
        <pc:chgData name="Florentios Economou" userId="04e0d54a49535943" providerId="LiveId" clId="{5DBEE660-78C7-4662-AE02-FF0D91DE9291}" dt="2023-08-29T19:00:31.299" v="4862"/>
        <pc:sldMkLst>
          <pc:docMk/>
          <pc:sldMk cId="2170658359" sldId="286"/>
        </pc:sldMkLst>
        <pc:spChg chg="mod">
          <ac:chgData name="Florentios Economou" userId="04e0d54a49535943" providerId="LiveId" clId="{5DBEE660-78C7-4662-AE02-FF0D91DE9291}" dt="2023-08-29T19:00:26.406" v="4861" actId="404"/>
          <ac:spMkLst>
            <pc:docMk/>
            <pc:sldMk cId="2170658359" sldId="286"/>
            <ac:spMk id="2" creationId="{C2983E7F-2894-428B-A2DF-A5B789243F6B}"/>
          </ac:spMkLst>
        </pc:spChg>
        <pc:spChg chg="mod">
          <ac:chgData name="Florentios Economou" userId="04e0d54a49535943" providerId="LiveId" clId="{5DBEE660-78C7-4662-AE02-FF0D91DE9291}" dt="2023-08-29T19:00:08.940" v="4857" actId="20577"/>
          <ac:spMkLst>
            <pc:docMk/>
            <pc:sldMk cId="2170658359" sldId="286"/>
            <ac:spMk id="3" creationId="{5C5519B9-2436-40F3-8A34-9936D0A42583}"/>
          </ac:spMkLst>
        </pc:spChg>
        <pc:picChg chg="add mod">
          <ac:chgData name="Florentios Economou" userId="04e0d54a49535943" providerId="LiveId" clId="{5DBEE660-78C7-4662-AE02-FF0D91DE9291}" dt="2023-08-29T19:00:31.299" v="4862"/>
          <ac:picMkLst>
            <pc:docMk/>
            <pc:sldMk cId="2170658359" sldId="286"/>
            <ac:picMk id="4" creationId="{1DDDB545-1F0F-48E1-A64D-EF30140A2A26}"/>
          </ac:picMkLst>
        </pc:picChg>
      </pc:sldChg>
      <pc:sldChg chg="modSp new mod">
        <pc:chgData name="Florentios Economou" userId="04e0d54a49535943" providerId="LiveId" clId="{5DBEE660-78C7-4662-AE02-FF0D91DE9291}" dt="2023-08-28T19:36:14.314" v="4097" actId="27636"/>
        <pc:sldMkLst>
          <pc:docMk/>
          <pc:sldMk cId="1323768513" sldId="287"/>
        </pc:sldMkLst>
        <pc:spChg chg="mod">
          <ac:chgData name="Florentios Economou" userId="04e0d54a49535943" providerId="LiveId" clId="{5DBEE660-78C7-4662-AE02-FF0D91DE9291}" dt="2023-08-28T19:36:14.314" v="4097" actId="27636"/>
          <ac:spMkLst>
            <pc:docMk/>
            <pc:sldMk cId="1323768513" sldId="287"/>
            <ac:spMk id="3" creationId="{FFF39D01-72CF-4E73-9CEE-2E1860512F06}"/>
          </ac:spMkLst>
        </pc:spChg>
      </pc:sldChg>
      <pc:sldChg chg="addSp delSp modSp new mod">
        <pc:chgData name="Florentios Economou" userId="04e0d54a49535943" providerId="LiveId" clId="{5DBEE660-78C7-4662-AE02-FF0D91DE9291}" dt="2023-08-29T20:03:04.241" v="6231" actId="1076"/>
        <pc:sldMkLst>
          <pc:docMk/>
          <pc:sldMk cId="1657272078" sldId="288"/>
        </pc:sldMkLst>
        <pc:spChg chg="mod">
          <ac:chgData name="Florentios Economou" userId="04e0d54a49535943" providerId="LiveId" clId="{5DBEE660-78C7-4662-AE02-FF0D91DE9291}" dt="2023-08-28T19:35:26.885" v="4066"/>
          <ac:spMkLst>
            <pc:docMk/>
            <pc:sldMk cId="1657272078" sldId="288"/>
            <ac:spMk id="2" creationId="{D469CA86-8A0D-4CCA-853C-56931A8DA803}"/>
          </ac:spMkLst>
        </pc:spChg>
        <pc:spChg chg="del">
          <ac:chgData name="Florentios Economou" userId="04e0d54a49535943" providerId="LiveId" clId="{5DBEE660-78C7-4662-AE02-FF0D91DE9291}" dt="2023-08-28T18:52:53.038" v="3398"/>
          <ac:spMkLst>
            <pc:docMk/>
            <pc:sldMk cId="1657272078" sldId="288"/>
            <ac:spMk id="3" creationId="{1316AE14-F549-4C20-BC4E-3D56F2885CE1}"/>
          </ac:spMkLst>
        </pc:spChg>
        <pc:graphicFrameChg chg="add mod modGraphic">
          <ac:chgData name="Florentios Economou" userId="04e0d54a49535943" providerId="LiveId" clId="{5DBEE660-78C7-4662-AE02-FF0D91DE9291}" dt="2023-08-28T19:02:48.879" v="3568" actId="207"/>
          <ac:graphicFrameMkLst>
            <pc:docMk/>
            <pc:sldMk cId="1657272078" sldId="288"/>
            <ac:graphicFrameMk id="4" creationId="{93D45277-4F2E-4567-BD5C-4F479BB12820}"/>
          </ac:graphicFrameMkLst>
        </pc:graphicFrameChg>
        <pc:graphicFrameChg chg="add mod">
          <ac:chgData name="Florentios Economou" userId="04e0d54a49535943" providerId="LiveId" clId="{5DBEE660-78C7-4662-AE02-FF0D91DE9291}" dt="2023-08-29T20:03:04.241" v="6231" actId="1076"/>
          <ac:graphicFrameMkLst>
            <pc:docMk/>
            <pc:sldMk cId="1657272078" sldId="288"/>
            <ac:graphicFrameMk id="6" creationId="{247C3D09-4AA7-4E55-93AC-83DF2F95C1FE}"/>
          </ac:graphicFrameMkLst>
        </pc:graphicFrameChg>
        <pc:picChg chg="add mod">
          <ac:chgData name="Florentios Economou" userId="04e0d54a49535943" providerId="LiveId" clId="{5DBEE660-78C7-4662-AE02-FF0D91DE9291}" dt="2023-08-28T19:35:32.218" v="4067"/>
          <ac:picMkLst>
            <pc:docMk/>
            <pc:sldMk cId="1657272078" sldId="288"/>
            <ac:picMk id="5" creationId="{6B43B0D3-5FC9-4BF1-8677-5372B849C08C}"/>
          </ac:picMkLst>
        </pc:picChg>
      </pc:sldChg>
      <pc:sldChg chg="addSp delSp modSp new mod">
        <pc:chgData name="Florentios Economou" userId="04e0d54a49535943" providerId="LiveId" clId="{5DBEE660-78C7-4662-AE02-FF0D91DE9291}" dt="2023-08-28T19:35:46.412" v="4094" actId="20577"/>
        <pc:sldMkLst>
          <pc:docMk/>
          <pc:sldMk cId="1453671047" sldId="289"/>
        </pc:sldMkLst>
        <pc:spChg chg="mod">
          <ac:chgData name="Florentios Economou" userId="04e0d54a49535943" providerId="LiveId" clId="{5DBEE660-78C7-4662-AE02-FF0D91DE9291}" dt="2023-08-28T19:35:46.412" v="4094" actId="20577"/>
          <ac:spMkLst>
            <pc:docMk/>
            <pc:sldMk cId="1453671047" sldId="289"/>
            <ac:spMk id="2" creationId="{E735AF34-D4CD-4675-8BC8-C9A39A7DF44F}"/>
          </ac:spMkLst>
        </pc:spChg>
        <pc:spChg chg="mod">
          <ac:chgData name="Florentios Economou" userId="04e0d54a49535943" providerId="LiveId" clId="{5DBEE660-78C7-4662-AE02-FF0D91DE9291}" dt="2023-08-28T19:13:39.755" v="3654" actId="6549"/>
          <ac:spMkLst>
            <pc:docMk/>
            <pc:sldMk cId="1453671047" sldId="289"/>
            <ac:spMk id="3" creationId="{B72DE491-B3AE-4140-A738-5E258030C51E}"/>
          </ac:spMkLst>
        </pc:spChg>
        <pc:spChg chg="add del">
          <ac:chgData name="Florentios Economou" userId="04e0d54a49535943" providerId="LiveId" clId="{5DBEE660-78C7-4662-AE02-FF0D91DE9291}" dt="2023-08-28T19:10:00.080" v="3613"/>
          <ac:spMkLst>
            <pc:docMk/>
            <pc:sldMk cId="1453671047" sldId="289"/>
            <ac:spMk id="4" creationId="{03358411-5990-4989-856B-56F3C0854B0B}"/>
          </ac:spMkLst>
        </pc:spChg>
        <pc:spChg chg="add del">
          <ac:chgData name="Florentios Economou" userId="04e0d54a49535943" providerId="LiveId" clId="{5DBEE660-78C7-4662-AE02-FF0D91DE9291}" dt="2023-08-28T19:11:13.564" v="3619"/>
          <ac:spMkLst>
            <pc:docMk/>
            <pc:sldMk cId="1453671047" sldId="289"/>
            <ac:spMk id="5" creationId="{96A7EDEE-1CC6-49B7-99E0-039066AA41FA}"/>
          </ac:spMkLst>
        </pc:spChg>
        <pc:spChg chg="add del">
          <ac:chgData name="Florentios Economou" userId="04e0d54a49535943" providerId="LiveId" clId="{5DBEE660-78C7-4662-AE02-FF0D91DE9291}" dt="2023-08-28T19:13:27.065" v="3645"/>
          <ac:spMkLst>
            <pc:docMk/>
            <pc:sldMk cId="1453671047" sldId="289"/>
            <ac:spMk id="6" creationId="{50E90A25-298B-4056-ABDE-041EC07DB39C}"/>
          </ac:spMkLst>
        </pc:spChg>
      </pc:sldChg>
      <pc:sldChg chg="addSp delSp modSp new mod">
        <pc:chgData name="Florentios Economou" userId="04e0d54a49535943" providerId="LiveId" clId="{5DBEE660-78C7-4662-AE02-FF0D91DE9291}" dt="2023-08-28T20:13:30.592" v="4204" actId="20577"/>
        <pc:sldMkLst>
          <pc:docMk/>
          <pc:sldMk cId="1344234339" sldId="290"/>
        </pc:sldMkLst>
        <pc:spChg chg="mod">
          <ac:chgData name="Florentios Economou" userId="04e0d54a49535943" providerId="LiveId" clId="{5DBEE660-78C7-4662-AE02-FF0D91DE9291}" dt="2023-08-28T20:13:30.592" v="4204" actId="20577"/>
          <ac:spMkLst>
            <pc:docMk/>
            <pc:sldMk cId="1344234339" sldId="290"/>
            <ac:spMk id="2" creationId="{E7B89F8D-A1EB-4B59-B2CD-2F67C224257C}"/>
          </ac:spMkLst>
        </pc:spChg>
        <pc:spChg chg="add del mod">
          <ac:chgData name="Florentios Economou" userId="04e0d54a49535943" providerId="LiveId" clId="{5DBEE660-78C7-4662-AE02-FF0D91DE9291}" dt="2023-08-28T20:13:08.345" v="4173" actId="27636"/>
          <ac:spMkLst>
            <pc:docMk/>
            <pc:sldMk cId="1344234339" sldId="290"/>
            <ac:spMk id="3" creationId="{1B7847DA-F593-4318-BFCB-4461AC3C2E57}"/>
          </ac:spMkLst>
        </pc:spChg>
        <pc:spChg chg="add del mod">
          <ac:chgData name="Florentios Economou" userId="04e0d54a49535943" providerId="LiveId" clId="{5DBEE660-78C7-4662-AE02-FF0D91DE9291}" dt="2023-08-28T20:12:11.082" v="4153"/>
          <ac:spMkLst>
            <pc:docMk/>
            <pc:sldMk cId="1344234339" sldId="290"/>
            <ac:spMk id="4" creationId="{1E1BA9E9-8E23-450F-B82F-88850D53A3D3}"/>
          </ac:spMkLst>
        </pc:spChg>
      </pc:sldChg>
      <pc:sldChg chg="modSp new del mod">
        <pc:chgData name="Florentios Economou" userId="04e0d54a49535943" providerId="LiveId" clId="{5DBEE660-78C7-4662-AE02-FF0D91DE9291}" dt="2023-08-29T18:36:07.358" v="4747" actId="2696"/>
        <pc:sldMkLst>
          <pc:docMk/>
          <pc:sldMk cId="3004061825" sldId="291"/>
        </pc:sldMkLst>
        <pc:spChg chg="mod">
          <ac:chgData name="Florentios Economou" userId="04e0d54a49535943" providerId="LiveId" clId="{5DBEE660-78C7-4662-AE02-FF0D91DE9291}" dt="2023-08-29T18:34:23.227" v="4719" actId="6549"/>
          <ac:spMkLst>
            <pc:docMk/>
            <pc:sldMk cId="3004061825" sldId="291"/>
            <ac:spMk id="3" creationId="{13053352-BA6E-4843-BFCF-5AEBAB1182BC}"/>
          </ac:spMkLst>
        </pc:spChg>
      </pc:sldChg>
      <pc:sldChg chg="addSp delSp modSp new mod">
        <pc:chgData name="Florentios Economou" userId="04e0d54a49535943" providerId="LiveId" clId="{5DBEE660-78C7-4662-AE02-FF0D91DE9291}" dt="2023-08-29T18:58:04.007" v="4774" actId="114"/>
        <pc:sldMkLst>
          <pc:docMk/>
          <pc:sldMk cId="3073771294" sldId="292"/>
        </pc:sldMkLst>
        <pc:spChg chg="mod">
          <ac:chgData name="Florentios Economou" userId="04e0d54a49535943" providerId="LiveId" clId="{5DBEE660-78C7-4662-AE02-FF0D91DE9291}" dt="2023-08-29T18:34:54.436" v="4724" actId="404"/>
          <ac:spMkLst>
            <pc:docMk/>
            <pc:sldMk cId="3073771294" sldId="292"/>
            <ac:spMk id="2" creationId="{AD7B690D-C794-46BE-81AD-A31EDAA12D88}"/>
          </ac:spMkLst>
        </pc:spChg>
        <pc:spChg chg="add del mod">
          <ac:chgData name="Florentios Economou" userId="04e0d54a49535943" providerId="LiveId" clId="{5DBEE660-78C7-4662-AE02-FF0D91DE9291}" dt="2023-08-29T18:58:04.007" v="4774" actId="114"/>
          <ac:spMkLst>
            <pc:docMk/>
            <pc:sldMk cId="3073771294" sldId="292"/>
            <ac:spMk id="3" creationId="{65FA143D-1B6D-43CF-9133-2B601E79CF8A}"/>
          </ac:spMkLst>
        </pc:spChg>
        <pc:spChg chg="add del mod">
          <ac:chgData name="Florentios Economou" userId="04e0d54a49535943" providerId="LiveId" clId="{5DBEE660-78C7-4662-AE02-FF0D91DE9291}" dt="2023-08-29T18:35:19.772" v="4727"/>
          <ac:spMkLst>
            <pc:docMk/>
            <pc:sldMk cId="3073771294" sldId="292"/>
            <ac:spMk id="5" creationId="{6A15A078-25C2-4668-B6DD-4749E17C44C7}"/>
          </ac:spMkLst>
        </pc:spChg>
        <pc:picChg chg="add mod">
          <ac:chgData name="Florentios Economou" userId="04e0d54a49535943" providerId="LiveId" clId="{5DBEE660-78C7-4662-AE02-FF0D91DE9291}" dt="2023-08-29T18:34:59.441" v="4725"/>
          <ac:picMkLst>
            <pc:docMk/>
            <pc:sldMk cId="3073771294" sldId="292"/>
            <ac:picMk id="4" creationId="{786DEDFF-3A43-40BF-888D-358ED8EABB25}"/>
          </ac:picMkLst>
        </pc:picChg>
      </pc:sldChg>
      <pc:sldChg chg="addSp delSp modSp add mod">
        <pc:chgData name="Florentios Economou" userId="04e0d54a49535943" providerId="LiveId" clId="{5DBEE660-78C7-4662-AE02-FF0D91DE9291}" dt="2023-08-29T21:11:42.099" v="7715" actId="27636"/>
        <pc:sldMkLst>
          <pc:docMk/>
          <pc:sldMk cId="2599564435" sldId="293"/>
        </pc:sldMkLst>
        <pc:spChg chg="mod">
          <ac:chgData name="Florentios Economou" userId="04e0d54a49535943" providerId="LiveId" clId="{5DBEE660-78C7-4662-AE02-FF0D91DE9291}" dt="2023-08-29T21:06:10.722" v="7594" actId="20577"/>
          <ac:spMkLst>
            <pc:docMk/>
            <pc:sldMk cId="2599564435" sldId="293"/>
            <ac:spMk id="2" creationId="{198C1AAF-5F76-4F72-9965-8FE345BBD8F7}"/>
          </ac:spMkLst>
        </pc:spChg>
        <pc:spChg chg="mod">
          <ac:chgData name="Florentios Economou" userId="04e0d54a49535943" providerId="LiveId" clId="{5DBEE660-78C7-4662-AE02-FF0D91DE9291}" dt="2023-08-29T21:11:42.099" v="7715" actId="27636"/>
          <ac:spMkLst>
            <pc:docMk/>
            <pc:sldMk cId="2599564435" sldId="293"/>
            <ac:spMk id="3" creationId="{AA02AEC6-2A5B-4FC1-ABDA-C0D91D85302D}"/>
          </ac:spMkLst>
        </pc:spChg>
        <pc:spChg chg="add del">
          <ac:chgData name="Florentios Economou" userId="04e0d54a49535943" providerId="LiveId" clId="{5DBEE660-78C7-4662-AE02-FF0D91DE9291}" dt="2023-08-29T21:06:51.412" v="7597"/>
          <ac:spMkLst>
            <pc:docMk/>
            <pc:sldMk cId="2599564435" sldId="293"/>
            <ac:spMk id="5" creationId="{28E19FF1-BC00-4844-B3EF-91BD9784F8FE}"/>
          </ac:spMkLst>
        </pc:spChg>
      </pc:sldChg>
      <pc:sldChg chg="modSp add mod">
        <pc:chgData name="Florentios Economou" userId="04e0d54a49535943" providerId="LiveId" clId="{5DBEE660-78C7-4662-AE02-FF0D91DE9291}" dt="2023-08-29T21:20:57.535" v="8003" actId="27636"/>
        <pc:sldMkLst>
          <pc:docMk/>
          <pc:sldMk cId="351430792" sldId="294"/>
        </pc:sldMkLst>
        <pc:spChg chg="mod">
          <ac:chgData name="Florentios Economou" userId="04e0d54a49535943" providerId="LiveId" clId="{5DBEE660-78C7-4662-AE02-FF0D91DE9291}" dt="2023-08-29T21:18:11.346" v="7897" actId="20577"/>
          <ac:spMkLst>
            <pc:docMk/>
            <pc:sldMk cId="351430792" sldId="294"/>
            <ac:spMk id="2" creationId="{2F1E2091-1ED0-4219-A06A-B621209D3BA4}"/>
          </ac:spMkLst>
        </pc:spChg>
        <pc:spChg chg="mod">
          <ac:chgData name="Florentios Economou" userId="04e0d54a49535943" providerId="LiveId" clId="{5DBEE660-78C7-4662-AE02-FF0D91DE9291}" dt="2023-08-29T21:20:57.535" v="8003" actId="27636"/>
          <ac:spMkLst>
            <pc:docMk/>
            <pc:sldMk cId="351430792" sldId="294"/>
            <ac:spMk id="3" creationId="{6AFDEDB8-7B9F-4E89-9463-7A43E7760F4C}"/>
          </ac:spMkLst>
        </pc:spChg>
      </pc:sldChg>
      <pc:sldChg chg="addSp delSp modSp new del mod">
        <pc:chgData name="Florentios Economou" userId="04e0d54a49535943" providerId="LiveId" clId="{5DBEE660-78C7-4662-AE02-FF0D91DE9291}" dt="2023-08-29T20:03:57.918" v="6232" actId="47"/>
        <pc:sldMkLst>
          <pc:docMk/>
          <pc:sldMk cId="1734118042" sldId="295"/>
        </pc:sldMkLst>
        <pc:spChg chg="del">
          <ac:chgData name="Florentios Economou" userId="04e0d54a49535943" providerId="LiveId" clId="{5DBEE660-78C7-4662-AE02-FF0D91DE9291}" dt="2023-08-29T19:55:36.834" v="6105" actId="3680"/>
          <ac:spMkLst>
            <pc:docMk/>
            <pc:sldMk cId="1734118042" sldId="295"/>
            <ac:spMk id="3" creationId="{53F7ED1D-6E91-48DE-9DCB-5988B39533A9}"/>
          </ac:spMkLst>
        </pc:spChg>
        <pc:graphicFrameChg chg="add mod ord modGraphic">
          <ac:chgData name="Florentios Economou" userId="04e0d54a49535943" providerId="LiveId" clId="{5DBEE660-78C7-4662-AE02-FF0D91DE9291}" dt="2023-08-29T19:57:52.834" v="6144" actId="14100"/>
          <ac:graphicFrameMkLst>
            <pc:docMk/>
            <pc:sldMk cId="1734118042" sldId="295"/>
            <ac:graphicFrameMk id="4" creationId="{341CE9D5-3B0E-4A5B-969A-D14B6EF11259}"/>
          </ac:graphicFrameMkLst>
        </pc:graphicFrameChg>
        <pc:graphicFrameChg chg="add mod modGraphic">
          <ac:chgData name="Florentios Economou" userId="04e0d54a49535943" providerId="LiveId" clId="{5DBEE660-78C7-4662-AE02-FF0D91DE9291}" dt="2023-08-29T20:00:04.982" v="6187" actId="14100"/>
          <ac:graphicFrameMkLst>
            <pc:docMk/>
            <pc:sldMk cId="1734118042" sldId="295"/>
            <ac:graphicFrameMk id="5" creationId="{0E5FB769-AA99-4014-BBBB-8B0D1CF32C92}"/>
          </ac:graphicFrameMkLst>
        </pc:graphicFrameChg>
        <pc:graphicFrameChg chg="add mod modGraphic">
          <ac:chgData name="Florentios Economou" userId="04e0d54a49535943" providerId="LiveId" clId="{5DBEE660-78C7-4662-AE02-FF0D91DE9291}" dt="2023-08-29T20:02:01.326" v="6221" actId="404"/>
          <ac:graphicFrameMkLst>
            <pc:docMk/>
            <pc:sldMk cId="1734118042" sldId="295"/>
            <ac:graphicFrameMk id="6" creationId="{ED9D1764-1052-40C3-8887-05F361BAAA84}"/>
          </ac:graphicFrameMkLst>
        </pc:graphicFrameChg>
      </pc:sldChg>
      <pc:sldChg chg="modSp add mod modNotesTx">
        <pc:chgData name="Florentios Economou" userId="04e0d54a49535943" providerId="LiveId" clId="{5DBEE660-78C7-4662-AE02-FF0D91DE9291}" dt="2023-08-29T22:09:47.950" v="9328" actId="27636"/>
        <pc:sldMkLst>
          <pc:docMk/>
          <pc:sldMk cId="2865820201" sldId="295"/>
        </pc:sldMkLst>
        <pc:spChg chg="mod">
          <ac:chgData name="Florentios Economou" userId="04e0d54a49535943" providerId="LiveId" clId="{5DBEE660-78C7-4662-AE02-FF0D91DE9291}" dt="2023-08-29T22:06:51.776" v="9274"/>
          <ac:spMkLst>
            <pc:docMk/>
            <pc:sldMk cId="2865820201" sldId="295"/>
            <ac:spMk id="2" creationId="{3A1F9BAE-E210-4835-B463-3ADE1943DD95}"/>
          </ac:spMkLst>
        </pc:spChg>
        <pc:spChg chg="mod">
          <ac:chgData name="Florentios Economou" userId="04e0d54a49535943" providerId="LiveId" clId="{5DBEE660-78C7-4662-AE02-FF0D91DE9291}" dt="2023-08-29T22:09:47.950" v="9328" actId="27636"/>
          <ac:spMkLst>
            <pc:docMk/>
            <pc:sldMk cId="2865820201" sldId="295"/>
            <ac:spMk id="3" creationId="{B5329F88-F11E-455A-A804-69EA68E297EA}"/>
          </ac:spMkLst>
        </pc:spChg>
      </pc:sldChg>
      <pc:sldChg chg="new del">
        <pc:chgData name="Florentios Economou" userId="04e0d54a49535943" providerId="LiveId" clId="{5DBEE660-78C7-4662-AE02-FF0D91DE9291}" dt="2023-08-29T22:06:23.531" v="9269" actId="680"/>
        <pc:sldMkLst>
          <pc:docMk/>
          <pc:sldMk cId="182727579" sldId="2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r>
              <a:rPr lang="el-GR" sz="1600" dirty="0"/>
              <a:t>Κατανάλωση Ενέργειας στην Γεωργία </a:t>
            </a:r>
            <a:r>
              <a:rPr lang="el-GR" sz="1600" dirty="0" smtClean="0"/>
              <a:t>          </a:t>
            </a:r>
          </a:p>
          <a:p>
            <a:pPr>
              <a:defRPr sz="1600"/>
            </a:pPr>
            <a:r>
              <a:rPr lang="el-GR" sz="1600" dirty="0" smtClean="0"/>
              <a:t>(</a:t>
            </a:r>
            <a:r>
              <a:rPr lang="el-GR" sz="1600" dirty="0"/>
              <a:t>1000 τόνοι πετρελαίου ισοδύναμα)</a:t>
            </a:r>
            <a:endParaRPr lang="en-US" sz="1600"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1"/>
        <c:ser>
          <c:idx val="0"/>
          <c:order val="0"/>
          <c:tx>
            <c:strRef>
              <c:f>Φύλλο1!$B$1</c:f>
              <c:strCache>
                <c:ptCount val="1"/>
                <c:pt idx="0">
                  <c:v>Σειρά 1</c:v>
                </c:pt>
              </c:strCache>
            </c:strRef>
          </c:tx>
          <c:invertIfNegative val="0"/>
          <c:dPt>
            <c:idx val="0"/>
            <c:invertIfNegative val="0"/>
            <c:bubble3D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dPt>
          <c:dPt>
            <c:idx val="1"/>
            <c:invertIfNegative val="0"/>
            <c:bubble3D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dPt>
          <c:dPt>
            <c:idx val="2"/>
            <c:invertIfNegative val="0"/>
            <c:bubble3D val="0"/>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dPt>
          <c:dPt>
            <c:idx val="3"/>
            <c:invertIfNegative val="0"/>
            <c:bubble3D val="0"/>
            <c:spPr>
              <a:gradFill>
                <a:gsLst>
                  <a:gs pos="0">
                    <a:schemeClr val="accent6">
                      <a:lumMod val="60000"/>
                    </a:schemeClr>
                  </a:gs>
                  <a:gs pos="100000">
                    <a:schemeClr val="accent6">
                      <a:lumMod val="60000"/>
                      <a:lumMod val="84000"/>
                    </a:schemeClr>
                  </a:gs>
                </a:gsLst>
                <a:lin ang="5400000" scaled="1"/>
              </a:gra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anchor="ctr" anchorCtr="1"/>
              <a:lstStyle/>
              <a:p>
                <a:pPr>
                  <a:defRPr sz="1330" b="1" i="0" u="none" strike="noStrike" kern="1200" baseline="0">
                    <a:solidFill>
                      <a:schemeClr val="lt1"/>
                    </a:solidFill>
                    <a:latin typeface="Cambria" panose="02040503050406030204" pitchFamily="18" charset="0"/>
                    <a:ea typeface="Cambria" panose="02040503050406030204" pitchFamily="18"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Φύλλο1!$A$2:$A$5</c:f>
              <c:strCache>
                <c:ptCount val="4"/>
                <c:pt idx="0">
                  <c:v>Κύπρος</c:v>
                </c:pt>
                <c:pt idx="1">
                  <c:v>Ελλάδα</c:v>
                </c:pt>
                <c:pt idx="2">
                  <c:v>Ιταλία</c:v>
                </c:pt>
                <c:pt idx="3">
                  <c:v>Ισπανία</c:v>
                </c:pt>
              </c:strCache>
            </c:strRef>
          </c:cat>
          <c:val>
            <c:numRef>
              <c:f>Φύλλο1!$B$2:$B$5</c:f>
              <c:numCache>
                <c:formatCode>General</c:formatCode>
                <c:ptCount val="4"/>
                <c:pt idx="0">
                  <c:v>1529</c:v>
                </c:pt>
                <c:pt idx="1">
                  <c:v>14483</c:v>
                </c:pt>
                <c:pt idx="2">
                  <c:v>103057</c:v>
                </c:pt>
                <c:pt idx="3">
                  <c:v>72323</c:v>
                </c:pt>
              </c:numCache>
            </c:numRef>
          </c:val>
          <c:extLst>
            <c:ext xmlns:c16="http://schemas.microsoft.com/office/drawing/2014/chart" uri="{C3380CC4-5D6E-409C-BE32-E72D297353CC}">
              <c16:uniqueId val="{00000000-623D-46EA-8BFA-BDE90428A23D}"/>
            </c:ext>
          </c:extLst>
        </c:ser>
        <c:dLbls>
          <c:dLblPos val="inEnd"/>
          <c:showLegendKey val="0"/>
          <c:showVal val="1"/>
          <c:showCatName val="0"/>
          <c:showSerName val="0"/>
          <c:showPercent val="0"/>
          <c:showBubbleSize val="0"/>
        </c:dLbls>
        <c:gapWidth val="41"/>
        <c:axId val="1096325552"/>
        <c:axId val="1096320144"/>
      </c:barChart>
      <c:catAx>
        <c:axId val="1096325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endParaRPr lang="en-US"/>
          </a:p>
        </c:txPr>
        <c:crossAx val="1096320144"/>
        <c:crosses val="autoZero"/>
        <c:auto val="1"/>
        <c:lblAlgn val="ctr"/>
        <c:lblOffset val="100"/>
        <c:noMultiLvlLbl val="0"/>
      </c:catAx>
      <c:valAx>
        <c:axId val="1096320144"/>
        <c:scaling>
          <c:orientation val="minMax"/>
        </c:scaling>
        <c:delete val="1"/>
        <c:axPos val="l"/>
        <c:numFmt formatCode="General" sourceLinked="1"/>
        <c:majorTickMark val="none"/>
        <c:minorTickMark val="none"/>
        <c:tickLblPos val="nextTo"/>
        <c:crossAx val="1096325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r>
              <a:rPr lang="el-GR" sz="1600"/>
              <a:t>Ποσοστό (%) της συνολικής κατανάλωσης ρεύματος</a:t>
            </a:r>
            <a:endParaRPr lang="en-US" sz="160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2.0766538728981543E-2"/>
          <c:y val="0.33917655373853789"/>
          <c:w val="0.9428920184953008"/>
          <c:h val="0.48438100437781445"/>
        </c:manualLayout>
      </c:layout>
      <c:barChart>
        <c:barDir val="col"/>
        <c:grouping val="clustered"/>
        <c:varyColors val="1"/>
        <c:ser>
          <c:idx val="0"/>
          <c:order val="0"/>
          <c:tx>
            <c:strRef>
              <c:f>Φύλλο1!$B$1</c:f>
              <c:strCache>
                <c:ptCount val="1"/>
                <c:pt idx="0">
                  <c:v>Σειρά 2</c:v>
                </c:pt>
              </c:strCache>
            </c:strRef>
          </c:tx>
          <c:invertIfNegative val="0"/>
          <c:dPt>
            <c:idx val="0"/>
            <c:invertIfNegative val="0"/>
            <c:bubble3D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dPt>
          <c:dPt>
            <c:idx val="1"/>
            <c:invertIfNegative val="0"/>
            <c:bubble3D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dPt>
          <c:dPt>
            <c:idx val="2"/>
            <c:invertIfNegative val="0"/>
            <c:bubble3D val="0"/>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dPt>
          <c:dPt>
            <c:idx val="3"/>
            <c:invertIfNegative val="0"/>
            <c:bubble3D val="0"/>
            <c:spPr>
              <a:gradFill>
                <a:gsLst>
                  <a:gs pos="0">
                    <a:schemeClr val="accent6">
                      <a:lumMod val="60000"/>
                    </a:schemeClr>
                  </a:gs>
                  <a:gs pos="100000">
                    <a:schemeClr val="accent6">
                      <a:lumMod val="60000"/>
                      <a:lumMod val="84000"/>
                    </a:schemeClr>
                  </a:gs>
                </a:gsLst>
                <a:lin ang="5400000" scaled="1"/>
              </a:gra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anchor="ctr" anchorCtr="1"/>
              <a:lstStyle/>
              <a:p>
                <a:pPr>
                  <a:defRPr sz="1330" b="1" i="0" u="none" strike="noStrike" kern="1200" baseline="0">
                    <a:solidFill>
                      <a:schemeClr val="lt1"/>
                    </a:solidFill>
                    <a:latin typeface="Cambria" panose="02040503050406030204" pitchFamily="18" charset="0"/>
                    <a:ea typeface="Cambria" panose="02040503050406030204" pitchFamily="18"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Φύλλο1!$A$2:$A$5</c:f>
              <c:strCache>
                <c:ptCount val="4"/>
                <c:pt idx="0">
                  <c:v>Κύπρος</c:v>
                </c:pt>
                <c:pt idx="1">
                  <c:v>Ελλάδα</c:v>
                </c:pt>
                <c:pt idx="2">
                  <c:v>Ιταλία</c:v>
                </c:pt>
                <c:pt idx="3">
                  <c:v>Ισπανία</c:v>
                </c:pt>
              </c:strCache>
            </c:strRef>
          </c:cat>
          <c:val>
            <c:numRef>
              <c:f>Φύλλο1!$B$2:$B$5</c:f>
              <c:numCache>
                <c:formatCode>General</c:formatCode>
                <c:ptCount val="4"/>
                <c:pt idx="0">
                  <c:v>2.7</c:v>
                </c:pt>
                <c:pt idx="1">
                  <c:v>1.9</c:v>
                </c:pt>
                <c:pt idx="2">
                  <c:v>2.9</c:v>
                </c:pt>
                <c:pt idx="3">
                  <c:v>3.8</c:v>
                </c:pt>
              </c:numCache>
            </c:numRef>
          </c:val>
          <c:extLst>
            <c:ext xmlns:c16="http://schemas.microsoft.com/office/drawing/2014/chart" uri="{C3380CC4-5D6E-409C-BE32-E72D297353CC}">
              <c16:uniqueId val="{00000000-A403-477B-B9DD-1F173D552D89}"/>
            </c:ext>
          </c:extLst>
        </c:ser>
        <c:dLbls>
          <c:dLblPos val="inEnd"/>
          <c:showLegendKey val="0"/>
          <c:showVal val="1"/>
          <c:showCatName val="0"/>
          <c:showSerName val="0"/>
          <c:showPercent val="0"/>
          <c:showBubbleSize val="0"/>
        </c:dLbls>
        <c:gapWidth val="41"/>
        <c:axId val="988555872"/>
        <c:axId val="988559616"/>
      </c:barChart>
      <c:catAx>
        <c:axId val="988555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endParaRPr lang="en-US"/>
          </a:p>
        </c:txPr>
        <c:crossAx val="988559616"/>
        <c:crosses val="autoZero"/>
        <c:auto val="1"/>
        <c:lblAlgn val="ctr"/>
        <c:lblOffset val="100"/>
        <c:noMultiLvlLbl val="0"/>
      </c:catAx>
      <c:valAx>
        <c:axId val="988559616"/>
        <c:scaling>
          <c:orientation val="minMax"/>
        </c:scaling>
        <c:delete val="1"/>
        <c:axPos val="l"/>
        <c:numFmt formatCode="General" sourceLinked="1"/>
        <c:majorTickMark val="none"/>
        <c:minorTickMark val="none"/>
        <c:tickLblPos val="nextTo"/>
        <c:crossAx val="988555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r>
              <a:rPr lang="el-GR" sz="1600"/>
              <a:t>Ποσοστό</a:t>
            </a:r>
            <a:r>
              <a:rPr lang="en-US" sz="1600"/>
              <a:t> (%)</a:t>
            </a:r>
            <a:r>
              <a:rPr lang="el-GR" sz="1600"/>
              <a:t> της ανανεώσιμης ενέργειας</a:t>
            </a:r>
          </a:p>
        </c:rich>
      </c:tx>
      <c:layout>
        <c:manualLayout>
          <c:xMode val="edge"/>
          <c:yMode val="edge"/>
          <c:x val="0.12439810762871882"/>
          <c:y val="5.8228252247956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1"/>
        <c:ser>
          <c:idx val="0"/>
          <c:order val="0"/>
          <c:tx>
            <c:strRef>
              <c:f>Φύλλο1!$B$1</c:f>
              <c:strCache>
                <c:ptCount val="1"/>
                <c:pt idx="0">
                  <c:v>Σειρά 2</c:v>
                </c:pt>
              </c:strCache>
            </c:strRef>
          </c:tx>
          <c:invertIfNegative val="0"/>
          <c:dPt>
            <c:idx val="0"/>
            <c:invertIfNegative val="0"/>
            <c:bubble3D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dPt>
          <c:dPt>
            <c:idx val="1"/>
            <c:invertIfNegative val="0"/>
            <c:bubble3D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dPt>
          <c:dPt>
            <c:idx val="2"/>
            <c:invertIfNegative val="0"/>
            <c:bubble3D val="0"/>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dPt>
          <c:dPt>
            <c:idx val="3"/>
            <c:invertIfNegative val="0"/>
            <c:bubble3D val="0"/>
            <c:spPr>
              <a:gradFill>
                <a:gsLst>
                  <a:gs pos="0">
                    <a:schemeClr val="accent6">
                      <a:lumMod val="60000"/>
                    </a:schemeClr>
                  </a:gs>
                  <a:gs pos="100000">
                    <a:schemeClr val="accent6">
                      <a:lumMod val="60000"/>
                      <a:lumMod val="84000"/>
                    </a:schemeClr>
                  </a:gs>
                </a:gsLst>
                <a:lin ang="5400000" scaled="1"/>
              </a:gra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anchor="ctr" anchorCtr="1"/>
              <a:lstStyle/>
              <a:p>
                <a:pPr>
                  <a:defRPr sz="1330" b="1" i="0" u="none" strike="noStrike" kern="1200" baseline="0">
                    <a:solidFill>
                      <a:schemeClr val="lt1"/>
                    </a:solidFill>
                    <a:latin typeface="Cambria" panose="02040503050406030204" pitchFamily="18" charset="0"/>
                    <a:ea typeface="Cambria" panose="02040503050406030204" pitchFamily="18"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Φύλλο1!$A$2:$A$5</c:f>
              <c:strCache>
                <c:ptCount val="4"/>
                <c:pt idx="0">
                  <c:v>Κύπρος</c:v>
                </c:pt>
                <c:pt idx="1">
                  <c:v>Ελλάδα</c:v>
                </c:pt>
                <c:pt idx="2">
                  <c:v>Ιταλία</c:v>
                </c:pt>
                <c:pt idx="3">
                  <c:v>Ισπανία</c:v>
                </c:pt>
              </c:strCache>
            </c:strRef>
          </c:cat>
          <c:val>
            <c:numRef>
              <c:f>Φύλλο1!$B$2:$B$5</c:f>
              <c:numCache>
                <c:formatCode>General</c:formatCode>
                <c:ptCount val="4"/>
                <c:pt idx="0">
                  <c:v>12</c:v>
                </c:pt>
                <c:pt idx="1">
                  <c:v>18.5</c:v>
                </c:pt>
                <c:pt idx="2">
                  <c:v>17.3</c:v>
                </c:pt>
                <c:pt idx="3">
                  <c:v>17.3</c:v>
                </c:pt>
              </c:numCache>
            </c:numRef>
          </c:val>
          <c:extLst>
            <c:ext xmlns:c16="http://schemas.microsoft.com/office/drawing/2014/chart" uri="{C3380CC4-5D6E-409C-BE32-E72D297353CC}">
              <c16:uniqueId val="{00000000-6E1C-4C6F-9F03-B4560BEB78FD}"/>
            </c:ext>
          </c:extLst>
        </c:ser>
        <c:dLbls>
          <c:dLblPos val="inEnd"/>
          <c:showLegendKey val="0"/>
          <c:showVal val="1"/>
          <c:showCatName val="0"/>
          <c:showSerName val="0"/>
          <c:showPercent val="0"/>
          <c:showBubbleSize val="0"/>
        </c:dLbls>
        <c:gapWidth val="41"/>
        <c:axId val="988555872"/>
        <c:axId val="988559616"/>
      </c:barChart>
      <c:catAx>
        <c:axId val="988555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Cambria" panose="02040503050406030204" pitchFamily="18" charset="0"/>
                <a:ea typeface="Cambria" panose="02040503050406030204" pitchFamily="18" charset="0"/>
                <a:cs typeface="+mn-cs"/>
              </a:defRPr>
            </a:pPr>
            <a:endParaRPr lang="en-US"/>
          </a:p>
        </c:txPr>
        <c:crossAx val="988559616"/>
        <c:crosses val="autoZero"/>
        <c:auto val="1"/>
        <c:lblAlgn val="ctr"/>
        <c:lblOffset val="100"/>
        <c:noMultiLvlLbl val="0"/>
      </c:catAx>
      <c:valAx>
        <c:axId val="988559616"/>
        <c:scaling>
          <c:orientation val="minMax"/>
        </c:scaling>
        <c:delete val="1"/>
        <c:axPos val="l"/>
        <c:numFmt formatCode="General" sourceLinked="1"/>
        <c:majorTickMark val="none"/>
        <c:minorTickMark val="none"/>
        <c:tickLblPos val="nextTo"/>
        <c:crossAx val="988555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4750E-6A98-4CE4-ABAF-5AF3D3EE8815}" type="datetimeFigureOut">
              <a:rPr lang="en-US" smtClean="0"/>
              <a:t>9/17/2023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16DC6-48BD-4180-87F8-441E70D97CB7}" type="slidenum">
              <a:rPr lang="en-US" smtClean="0"/>
              <a:t>‹#›</a:t>
            </a:fld>
            <a:endParaRPr lang="en-US"/>
          </a:p>
        </p:txBody>
      </p:sp>
    </p:spTree>
    <p:extLst>
      <p:ext uri="{BB962C8B-B14F-4D97-AF65-F5344CB8AC3E}">
        <p14:creationId xmlns:p14="http://schemas.microsoft.com/office/powerpoint/2010/main" val="304815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1</a:t>
            </a:fld>
            <a:endParaRPr lang="en-US"/>
          </a:p>
        </p:txBody>
      </p:sp>
    </p:spTree>
    <p:extLst>
      <p:ext uri="{BB962C8B-B14F-4D97-AF65-F5344CB8AC3E}">
        <p14:creationId xmlns:p14="http://schemas.microsoft.com/office/powerpoint/2010/main" val="410944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2</a:t>
            </a:fld>
            <a:endParaRPr lang="en-US"/>
          </a:p>
        </p:txBody>
      </p:sp>
    </p:spTree>
    <p:extLst>
      <p:ext uri="{BB962C8B-B14F-4D97-AF65-F5344CB8AC3E}">
        <p14:creationId xmlns:p14="http://schemas.microsoft.com/office/powerpoint/2010/main" val="108483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7</a:t>
            </a:fld>
            <a:endParaRPr lang="en-US"/>
          </a:p>
        </p:txBody>
      </p:sp>
    </p:spTree>
    <p:extLst>
      <p:ext uri="{BB962C8B-B14F-4D97-AF65-F5344CB8AC3E}">
        <p14:creationId xmlns:p14="http://schemas.microsoft.com/office/powerpoint/2010/main" val="189939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21</a:t>
            </a:fld>
            <a:endParaRPr lang="en-US"/>
          </a:p>
        </p:txBody>
      </p:sp>
    </p:spTree>
    <p:extLst>
      <p:ext uri="{BB962C8B-B14F-4D97-AF65-F5344CB8AC3E}">
        <p14:creationId xmlns:p14="http://schemas.microsoft.com/office/powerpoint/2010/main" val="237731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22</a:t>
            </a:fld>
            <a:endParaRPr lang="en-US"/>
          </a:p>
        </p:txBody>
      </p:sp>
    </p:spTree>
    <p:extLst>
      <p:ext uri="{BB962C8B-B14F-4D97-AF65-F5344CB8AC3E}">
        <p14:creationId xmlns:p14="http://schemas.microsoft.com/office/powerpoint/2010/main" val="11363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17/9/2023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17/9/2023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17/9/2023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17/9/2023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200329"/>
          </a:xfrm>
          <a:prstGeom prst="rect">
            <a:avLst/>
          </a:prstGeom>
          <a:noFill/>
        </p:spPr>
        <p:txBody>
          <a:bodyPr wrap="square">
            <a:spAutoFit/>
          </a:bodyPr>
          <a:lstStyle/>
          <a:p>
            <a:pPr algn="ctr"/>
            <a:r>
              <a:rPr kumimoji="0" lang="el-GR"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Στόχοι Βιώσιμης Ανάπτυξης </a:t>
            </a:r>
            <a:r>
              <a:rPr lang="el-GR" sz="3600" b="1" noProof="0" dirty="0">
                <a:latin typeface="Cambria" panose="02040503050406030204" pitchFamily="18" charset="0"/>
                <a:ea typeface="Cambria" panose="02040503050406030204" pitchFamily="18" charset="0"/>
                <a:cs typeface="Calibri" panose="020F0502020204030204" pitchFamily="34" charset="0"/>
              </a:rPr>
              <a:t>και</a:t>
            </a:r>
            <a:r>
              <a:rPr kumimoji="0" lang="el-GR"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Γεωργία</a:t>
            </a: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E9371-F1B1-4180-9E1C-0B191D5DD723}"/>
              </a:ext>
            </a:extLst>
          </p:cNvPr>
          <p:cNvSpPr>
            <a:spLocks noGrp="1"/>
          </p:cNvSpPr>
          <p:nvPr>
            <p:ph type="title"/>
          </p:nvPr>
        </p:nvSpPr>
        <p:spPr>
          <a:xfrm>
            <a:off x="1097280" y="87720"/>
            <a:ext cx="10058400" cy="1450757"/>
          </a:xfrm>
        </p:spPr>
        <p:txBody>
          <a:bodyPr>
            <a:normAutofit/>
          </a:bodyPr>
          <a:lstStyle/>
          <a:p>
            <a:pPr algn="ctr"/>
            <a:r>
              <a:rPr lang="en-US" sz="4400" dirty="0"/>
              <a:t>SDG 3: </a:t>
            </a:r>
            <a:r>
              <a:rPr lang="el-GR" sz="4400" dirty="0"/>
              <a:t>Καλή Υγεία και Ευημερία</a:t>
            </a:r>
            <a:endParaRPr lang="en-US" sz="4400" dirty="0"/>
          </a:p>
        </p:txBody>
      </p:sp>
      <p:sp>
        <p:nvSpPr>
          <p:cNvPr id="3" name="Θέση περιεχομένου 2">
            <a:extLst>
              <a:ext uri="{FF2B5EF4-FFF2-40B4-BE49-F238E27FC236}">
                <a16:creationId xmlns:a16="http://schemas.microsoft.com/office/drawing/2014/main" id="{82F6C9CB-ABAB-417D-8CE5-1470EDC75598}"/>
              </a:ext>
            </a:extLst>
          </p:cNvPr>
          <p:cNvSpPr>
            <a:spLocks noGrp="1"/>
          </p:cNvSpPr>
          <p:nvPr>
            <p:ph idx="1"/>
          </p:nvPr>
        </p:nvSpPr>
        <p:spPr>
          <a:xfrm>
            <a:off x="1097280" y="1845733"/>
            <a:ext cx="10058400" cy="4684275"/>
          </a:xfrm>
        </p:spPr>
        <p:txBody>
          <a:bodyPr>
            <a:normAutofit fontScale="92500" lnSpcReduction="10000"/>
          </a:bodyPr>
          <a:lstStyle/>
          <a:p>
            <a:pPr marL="0" indent="0" algn="just">
              <a:lnSpc>
                <a:spcPct val="130000"/>
              </a:lnSpc>
              <a:spcBef>
                <a:spcPts val="0"/>
              </a:spcBef>
              <a:spcAft>
                <a:spcPts val="0"/>
              </a:spcAft>
              <a:buNone/>
            </a:pPr>
            <a:r>
              <a:rPr lang="el-GR" sz="1700" b="1" dirty="0" err="1">
                <a:solidFill>
                  <a:schemeClr val="accent3">
                    <a:lumMod val="75000"/>
                  </a:schemeClr>
                </a:solidFill>
              </a:rPr>
              <a:t>SDG</a:t>
            </a:r>
            <a:r>
              <a:rPr lang="el-GR" sz="1700" b="1" dirty="0">
                <a:solidFill>
                  <a:schemeClr val="accent3">
                    <a:lumMod val="75000"/>
                  </a:schemeClr>
                </a:solidFill>
              </a:rPr>
              <a:t> 3: Διασφάλιση υγιούς ζωής και προώθηση της ευημερίας για όλους σε όλες τις ηλικίες</a:t>
            </a:r>
          </a:p>
          <a:p>
            <a:pPr marL="0" indent="0" algn="just">
              <a:lnSpc>
                <a:spcPct val="130000"/>
              </a:lnSpc>
              <a:spcBef>
                <a:spcPts val="0"/>
              </a:spcBef>
              <a:spcAft>
                <a:spcPts val="0"/>
              </a:spcAft>
              <a:buNone/>
            </a:pPr>
            <a:endParaRPr lang="el-GR" sz="1600" b="1" dirty="0"/>
          </a:p>
          <a:p>
            <a:pPr marL="0" indent="0" algn="just">
              <a:lnSpc>
                <a:spcPct val="130000"/>
              </a:lnSpc>
              <a:spcBef>
                <a:spcPts val="0"/>
              </a:spcBef>
              <a:spcAft>
                <a:spcPts val="0"/>
              </a:spcAft>
              <a:buNone/>
            </a:pPr>
            <a:r>
              <a:rPr lang="el-GR" sz="1700" b="1" dirty="0"/>
              <a:t>Στόχος 3.9: </a:t>
            </a:r>
            <a:r>
              <a:rPr lang="el-GR" sz="1700" i="1" dirty="0"/>
              <a:t>Μέχρι το 2030, να μειωθεί σημαντικά ο αριθμός των θανάτων και των ασθενειών από επικίνδυνες χημικές ουσίες και τη ρύπανση και τη μόλυνση του αέρα, των υδάτων και του εδάφους.</a:t>
            </a:r>
          </a:p>
          <a:p>
            <a:pPr marL="0" indent="0" algn="just">
              <a:lnSpc>
                <a:spcPct val="130000"/>
              </a:lnSpc>
              <a:spcBef>
                <a:spcPts val="0"/>
              </a:spcBef>
              <a:spcAft>
                <a:spcPts val="0"/>
              </a:spcAft>
              <a:buNone/>
            </a:pPr>
            <a:endParaRPr lang="el-GR" sz="1700" dirty="0"/>
          </a:p>
          <a:p>
            <a:pPr marL="0" indent="0" algn="just">
              <a:lnSpc>
                <a:spcPct val="130000"/>
              </a:lnSpc>
              <a:spcBef>
                <a:spcPts val="0"/>
              </a:spcBef>
              <a:spcAft>
                <a:spcPts val="0"/>
              </a:spcAft>
              <a:buNone/>
            </a:pPr>
            <a:r>
              <a:rPr lang="el-GR" sz="1700" dirty="0"/>
              <a:t>Ο αριθμός των θανάτων που μπορούν να προληφθούν από τη μείωση των χημικών ουσιών στο περιβάλλον εκτιμάται ότι είναι 1,6 εκατομμύρια άνθρωποι.</a:t>
            </a:r>
          </a:p>
          <a:p>
            <a:pPr marL="0" indent="0" algn="just">
              <a:lnSpc>
                <a:spcPct val="130000"/>
              </a:lnSpc>
              <a:spcBef>
                <a:spcPts val="0"/>
              </a:spcBef>
              <a:spcAft>
                <a:spcPts val="0"/>
              </a:spcAft>
              <a:buNone/>
            </a:pPr>
            <a:endParaRPr lang="el-GR" sz="1700" dirty="0"/>
          </a:p>
          <a:p>
            <a:pPr marL="0" indent="0" algn="just">
              <a:lnSpc>
                <a:spcPct val="130000"/>
              </a:lnSpc>
              <a:spcBef>
                <a:spcPts val="0"/>
              </a:spcBef>
              <a:spcAft>
                <a:spcPts val="0"/>
              </a:spcAft>
              <a:buNone/>
            </a:pPr>
            <a:r>
              <a:rPr lang="el-GR" sz="1700" dirty="0"/>
              <a:t>Η χρήση χημικών ουσιών και λιπασμάτων μπορεί να έχει σοβαρές επιπτώσεις στο περιβάλλον και στην υγεία, μολύνοντας τα τρόφιμα, τις πηγές γλυκού νερού και τον αέρα. Η κύρια οδός για τις επικίνδυνες χημικές ουσίες είναι μέσω της πρόσληψης τροφής και υγρών. Αιτίες θανάτου αποδίδονται κυρίως σε καρδιαγγειακά νοσήματα, χρόνια νεφρική νόσο και δηλητηρίαση.</a:t>
            </a:r>
          </a:p>
          <a:p>
            <a:pPr marL="0" indent="0" algn="just">
              <a:lnSpc>
                <a:spcPct val="130000"/>
              </a:lnSpc>
              <a:spcBef>
                <a:spcPts val="0"/>
              </a:spcBef>
              <a:spcAft>
                <a:spcPts val="0"/>
              </a:spcAft>
              <a:buNone/>
            </a:pPr>
            <a:endParaRPr lang="el-GR" sz="1700" dirty="0"/>
          </a:p>
          <a:p>
            <a:pPr marL="0" indent="0" algn="just">
              <a:lnSpc>
                <a:spcPct val="130000"/>
              </a:lnSpc>
              <a:spcBef>
                <a:spcPts val="0"/>
              </a:spcBef>
              <a:spcAft>
                <a:spcPts val="0"/>
              </a:spcAft>
              <a:buNone/>
            </a:pPr>
            <a:r>
              <a:rPr lang="el-GR" sz="1700" dirty="0"/>
              <a:t>Τα ζώα αποτελούν τον κίνδυνο μεταφοράς και εξάπλωσης </a:t>
            </a:r>
            <a:r>
              <a:rPr lang="el-GR" sz="1700" dirty="0" err="1"/>
              <a:t>ζωονοσογόνων</a:t>
            </a:r>
            <a:r>
              <a:rPr lang="el-GR" sz="1700" dirty="0"/>
              <a:t> ασθενειών στον άνθρωπο που μπορεί να έχουν σοβαρές επιπτώσεις στην υγεία και με ορισμένα από αυτά να μετατραπούν σε θανατηφόρα (π.χ. H1N1)</a:t>
            </a:r>
            <a:endParaRPr lang="en-US" sz="1700" dirty="0"/>
          </a:p>
          <a:p>
            <a:pPr marL="0" indent="0" algn="just">
              <a:lnSpc>
                <a:spcPct val="130000"/>
              </a:lnSpc>
              <a:spcBef>
                <a:spcPts val="0"/>
              </a:spcBef>
              <a:spcAft>
                <a:spcPts val="0"/>
              </a:spcAft>
              <a:buNone/>
            </a:pPr>
            <a:endParaRPr lang="en-US" sz="1600" dirty="0"/>
          </a:p>
        </p:txBody>
      </p:sp>
      <p:pic>
        <p:nvPicPr>
          <p:cNvPr id="4" name="Picture 2" descr="Sustainable Development Goal 3 - Wikipedia">
            <a:extLst>
              <a:ext uri="{FF2B5EF4-FFF2-40B4-BE49-F238E27FC236}">
                <a16:creationId xmlns:a16="http://schemas.microsoft.com/office/drawing/2014/main" id="{7E875A97-B281-493E-B731-AB6C787180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31419" y="813099"/>
            <a:ext cx="818851" cy="818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7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E9371-F1B1-4180-9E1C-0B191D5DD723}"/>
              </a:ext>
            </a:extLst>
          </p:cNvPr>
          <p:cNvSpPr>
            <a:spLocks noGrp="1"/>
          </p:cNvSpPr>
          <p:nvPr>
            <p:ph type="title"/>
          </p:nvPr>
        </p:nvSpPr>
        <p:spPr>
          <a:xfrm>
            <a:off x="1097280" y="286603"/>
            <a:ext cx="10058400" cy="1205313"/>
          </a:xfrm>
        </p:spPr>
        <p:txBody>
          <a:bodyPr>
            <a:normAutofit/>
          </a:bodyPr>
          <a:lstStyle/>
          <a:p>
            <a:pPr algn="ctr"/>
            <a:r>
              <a:rPr lang="en-US" sz="4400" dirty="0"/>
              <a:t>SDG 3: </a:t>
            </a:r>
            <a:r>
              <a:rPr lang="el-GR" sz="4400" dirty="0"/>
              <a:t>Καλή Υγεία και Ευημερία</a:t>
            </a:r>
            <a:endParaRPr lang="en-US" sz="4400" dirty="0"/>
          </a:p>
        </p:txBody>
      </p:sp>
      <p:sp>
        <p:nvSpPr>
          <p:cNvPr id="3" name="Θέση περιεχομένου 2">
            <a:extLst>
              <a:ext uri="{FF2B5EF4-FFF2-40B4-BE49-F238E27FC236}">
                <a16:creationId xmlns:a16="http://schemas.microsoft.com/office/drawing/2014/main" id="{82F6C9CB-ABAB-417D-8CE5-1470EDC75598}"/>
              </a:ext>
            </a:extLst>
          </p:cNvPr>
          <p:cNvSpPr>
            <a:spLocks noGrp="1"/>
          </p:cNvSpPr>
          <p:nvPr>
            <p:ph idx="1"/>
          </p:nvPr>
        </p:nvSpPr>
        <p:spPr>
          <a:xfrm>
            <a:off x="1097280" y="1845734"/>
            <a:ext cx="10058400" cy="4360756"/>
          </a:xfrm>
        </p:spPr>
        <p:txBody>
          <a:bodyPr>
            <a:normAutofit fontScale="92500" lnSpcReduction="20000"/>
          </a:bodyPr>
          <a:lstStyle/>
          <a:p>
            <a:pPr marL="0" indent="0" algn="just">
              <a:lnSpc>
                <a:spcPct val="130000"/>
              </a:lnSpc>
              <a:spcBef>
                <a:spcPts val="0"/>
              </a:spcBef>
              <a:spcAft>
                <a:spcPts val="0"/>
              </a:spcAft>
              <a:buNone/>
            </a:pPr>
            <a:r>
              <a:rPr lang="el-GR" dirty="0"/>
              <a:t>Οι γεωργικές πρακτικές μπορούν να επηρεάσουν την ασφάλεια της εφοδιαστικής αλυσίδας των τροφίμων. Η εφαρμογή κατάλληλων γεωργικών πρακτικών και μέτρων ασφάλειας των τροφίμων κατά την παραγωγή, μεταποίηση και διανομή είναι απαραίτητη για την αποφυγή της εξάπλωσης ασθενειών και την προαγωγή της δημόσιας υγείας. Τα προστατευτικά μέτρα περιλαμβάνουν:</a:t>
            </a:r>
          </a:p>
          <a:p>
            <a:pPr marL="457200" indent="-457200" algn="just">
              <a:lnSpc>
                <a:spcPct val="130000"/>
              </a:lnSpc>
              <a:spcBef>
                <a:spcPts val="0"/>
              </a:spcBef>
              <a:spcAft>
                <a:spcPts val="0"/>
              </a:spcAft>
              <a:buClr>
                <a:srgbClr val="339933"/>
              </a:buClr>
              <a:buFont typeface="+mj-lt"/>
              <a:buAutoNum type="arabicPeriod"/>
            </a:pPr>
            <a:r>
              <a:rPr lang="el-GR" dirty="0"/>
              <a:t>Ελαχιστοποίηση της χρήσης φυτοφαρμάκων εφαρμόζοντας ολοκληρωμένη διαχείριση παρασίτων</a:t>
            </a:r>
          </a:p>
          <a:p>
            <a:pPr marL="457200" indent="-457200" algn="just">
              <a:lnSpc>
                <a:spcPct val="130000"/>
              </a:lnSpc>
              <a:spcBef>
                <a:spcPts val="0"/>
              </a:spcBef>
              <a:spcAft>
                <a:spcPts val="0"/>
              </a:spcAft>
              <a:buClr>
                <a:srgbClr val="339933"/>
              </a:buClr>
              <a:buFont typeface="+mj-lt"/>
              <a:buAutoNum type="arabicPeriod"/>
            </a:pPr>
            <a:r>
              <a:rPr lang="el-GR" dirty="0"/>
              <a:t>Εφαρμογή πρακτικών που βελτιστοποιούν τη χρήση λιπασμάτων και αποτρέπουν τη μόλυνση του νερού, όπως η γεωργία ακριβείας και τα λιπάσματα βραδείας απελευθέρωσης</a:t>
            </a:r>
          </a:p>
          <a:p>
            <a:pPr marL="457200" indent="-457200" algn="just">
              <a:lnSpc>
                <a:spcPct val="130000"/>
              </a:lnSpc>
              <a:spcBef>
                <a:spcPts val="0"/>
              </a:spcBef>
              <a:spcAft>
                <a:spcPts val="0"/>
              </a:spcAft>
              <a:buClr>
                <a:srgbClr val="339933"/>
              </a:buClr>
              <a:buFont typeface="+mj-lt"/>
              <a:buAutoNum type="arabicPeriod"/>
            </a:pPr>
            <a:r>
              <a:rPr lang="el-GR" dirty="0"/>
              <a:t>Παροχή πρόσβασης σε υπηρεσίες υγειονομικής περίθαλψης και αντιμετώπιση των κινδύνων για την υγεία στην εργασία στον αγροτικό τομέα</a:t>
            </a:r>
          </a:p>
          <a:p>
            <a:pPr marL="457200" indent="-457200" algn="just">
              <a:lnSpc>
                <a:spcPct val="130000"/>
              </a:lnSpc>
              <a:spcBef>
                <a:spcPts val="0"/>
              </a:spcBef>
              <a:spcAft>
                <a:spcPts val="0"/>
              </a:spcAft>
              <a:buClr>
                <a:srgbClr val="339933"/>
              </a:buClr>
              <a:buFont typeface="+mj-lt"/>
              <a:buAutoNum type="arabicPeriod"/>
            </a:pPr>
            <a:r>
              <a:rPr lang="el-GR" dirty="0"/>
              <a:t>Προώθηση της σημασίας της υγιεινής για τον άνθρωπο και τα ζώα για την πρόληψη της εξάπλωσης ασθενειών</a:t>
            </a:r>
            <a:endParaRPr lang="en-US" dirty="0"/>
          </a:p>
        </p:txBody>
      </p:sp>
      <p:pic>
        <p:nvPicPr>
          <p:cNvPr id="4" name="Picture 2" descr="Sustainable Development Goal 3 - Wikipedia">
            <a:extLst>
              <a:ext uri="{FF2B5EF4-FFF2-40B4-BE49-F238E27FC236}">
                <a16:creationId xmlns:a16="http://schemas.microsoft.com/office/drawing/2014/main" id="{7E875A97-B281-493E-B731-AB6C787180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79545" y="675935"/>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5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C1AAF-5F76-4F72-9965-8FE345BBD8F7}"/>
              </a:ext>
            </a:extLst>
          </p:cNvPr>
          <p:cNvSpPr>
            <a:spLocks noGrp="1"/>
          </p:cNvSpPr>
          <p:nvPr>
            <p:ph type="title"/>
          </p:nvPr>
        </p:nvSpPr>
        <p:spPr>
          <a:xfrm>
            <a:off x="1097280" y="484969"/>
            <a:ext cx="10058400" cy="1080184"/>
          </a:xfrm>
        </p:spPr>
        <p:txBody>
          <a:bodyPr>
            <a:normAutofit/>
          </a:bodyPr>
          <a:lstStyle/>
          <a:p>
            <a:pPr algn="ctr"/>
            <a:r>
              <a:rPr lang="en-US" sz="4400" dirty="0"/>
              <a:t>SDG 5: </a:t>
            </a:r>
            <a:r>
              <a:rPr lang="el-GR" sz="4400" dirty="0"/>
              <a:t>Ισότητα Φύλων</a:t>
            </a:r>
            <a:endParaRPr lang="en-US" sz="4400" dirty="0"/>
          </a:p>
        </p:txBody>
      </p:sp>
      <p:sp>
        <p:nvSpPr>
          <p:cNvPr id="3" name="Θέση περιεχομένου 2">
            <a:extLst>
              <a:ext uri="{FF2B5EF4-FFF2-40B4-BE49-F238E27FC236}">
                <a16:creationId xmlns:a16="http://schemas.microsoft.com/office/drawing/2014/main" id="{AA02AEC6-2A5B-4FC1-ABDA-C0D91D85302D}"/>
              </a:ext>
            </a:extLst>
          </p:cNvPr>
          <p:cNvSpPr>
            <a:spLocks noGrp="1"/>
          </p:cNvSpPr>
          <p:nvPr>
            <p:ph idx="1"/>
          </p:nvPr>
        </p:nvSpPr>
        <p:spPr/>
        <p:txBody>
          <a:bodyPr>
            <a:normAutofit fontScale="92500" lnSpcReduction="20000"/>
          </a:bodyPr>
          <a:lstStyle/>
          <a:p>
            <a:r>
              <a:rPr lang="el-GR" b="1" dirty="0" err="1">
                <a:solidFill>
                  <a:srgbClr val="FF0000"/>
                </a:solidFill>
              </a:rPr>
              <a:t>SDG</a:t>
            </a:r>
            <a:r>
              <a:rPr lang="el-GR" b="1" dirty="0">
                <a:solidFill>
                  <a:srgbClr val="FF0000"/>
                </a:solidFill>
              </a:rPr>
              <a:t> 5: Επίτευξη της ισότητας των φύλων και ενδυνάμωση όλων των γυναικών και των κοριτσιών</a:t>
            </a:r>
          </a:p>
          <a:p>
            <a:pPr algn="just">
              <a:lnSpc>
                <a:spcPct val="120000"/>
              </a:lnSpc>
              <a:spcBef>
                <a:spcPts val="0"/>
              </a:spcBef>
              <a:spcAft>
                <a:spcPts val="0"/>
              </a:spcAft>
            </a:pPr>
            <a:r>
              <a:rPr lang="el-GR" dirty="0" smtClean="0"/>
              <a:t>Η ισότητα των φύλων αναφέρεται στα </a:t>
            </a:r>
            <a:r>
              <a:rPr lang="el-GR" b="1" dirty="0" smtClean="0"/>
              <a:t>ίσα δικαιώματα και ευκαιρίες γυναικών και ανδρών και κοριτσιών και αγοριών</a:t>
            </a:r>
            <a:r>
              <a:rPr lang="el-GR" dirty="0" smtClean="0"/>
              <a:t>, να ζουν χωρίς διακρίσεις, συμπεριλαμβανομένου του χώρου εργασίας ή οποιασδήποτε βίας. Είναι ζωτικής σημασίας να ενδυναμωθούν οι γυναίκες να συμμετέχουν σε ηγετικές θέσεις σε όλα τα επίπεδα λήψης αποφάσεων (πολιτικό, κοινωνικό και οικονομικό). </a:t>
            </a:r>
          </a:p>
          <a:p>
            <a:pPr algn="just">
              <a:lnSpc>
                <a:spcPct val="120000"/>
              </a:lnSpc>
              <a:spcBef>
                <a:spcPts val="0"/>
              </a:spcBef>
              <a:spcAft>
                <a:spcPts val="0"/>
              </a:spcAft>
            </a:pPr>
            <a:endParaRPr lang="el-GR" dirty="0" smtClean="0"/>
          </a:p>
          <a:p>
            <a:pPr marL="700087" indent="-342900" algn="just">
              <a:lnSpc>
                <a:spcPct val="120000"/>
              </a:lnSpc>
              <a:spcBef>
                <a:spcPts val="0"/>
              </a:spcBef>
              <a:spcAft>
                <a:spcPts val="0"/>
              </a:spcAft>
              <a:buClr>
                <a:srgbClr val="C00000"/>
              </a:buClr>
              <a:buFont typeface="Wingdings" panose="05000000000000000000" pitchFamily="2" charset="2"/>
              <a:buChar char="q"/>
            </a:pPr>
            <a:r>
              <a:rPr lang="el-GR" dirty="0" smtClean="0"/>
              <a:t>Οι γυναίκες κερδίζουν 77 σεντς για κάθε δολάριο που παίρνει ένας άντρας για την ίδια δουλειά</a:t>
            </a:r>
          </a:p>
          <a:p>
            <a:pPr marL="700087" indent="-342900" algn="just">
              <a:lnSpc>
                <a:spcPct val="120000"/>
              </a:lnSpc>
              <a:spcBef>
                <a:spcPts val="0"/>
              </a:spcBef>
              <a:spcAft>
                <a:spcPts val="0"/>
              </a:spcAft>
              <a:buClr>
                <a:srgbClr val="C00000"/>
              </a:buClr>
              <a:buFont typeface="Wingdings" panose="05000000000000000000" pitchFamily="2" charset="2"/>
              <a:buChar char="q"/>
            </a:pPr>
            <a:r>
              <a:rPr lang="el-GR" dirty="0" smtClean="0"/>
              <a:t>Οι </a:t>
            </a:r>
            <a:r>
              <a:rPr lang="el-GR" dirty="0"/>
              <a:t>γυναίκες αντιπροσωπεύουν μόλις το 13% των ιδιοκτητών γεωργικών εκτάσεων</a:t>
            </a:r>
          </a:p>
          <a:p>
            <a:pPr marL="700087" indent="-342900" algn="just">
              <a:lnSpc>
                <a:spcPct val="120000"/>
              </a:lnSpc>
              <a:spcBef>
                <a:spcPts val="0"/>
              </a:spcBef>
              <a:spcAft>
                <a:spcPts val="0"/>
              </a:spcAft>
              <a:buClr>
                <a:srgbClr val="C00000"/>
              </a:buClr>
              <a:buFont typeface="Wingdings" panose="05000000000000000000" pitchFamily="2" charset="2"/>
              <a:buChar char="q"/>
            </a:pPr>
            <a:r>
              <a:rPr lang="el-GR" dirty="0"/>
              <a:t>Τα δύο τρίτα των αναπτυσσόμενων χωρών έχουν επιτύχει την ισότητα των φύλων στην πρωτοβάθμια </a:t>
            </a:r>
            <a:r>
              <a:rPr lang="el-GR" dirty="0" smtClean="0"/>
              <a:t>εκπαίδευση</a:t>
            </a:r>
            <a:endParaRPr lang="el-GR" dirty="0"/>
          </a:p>
        </p:txBody>
      </p:sp>
      <p:pic>
        <p:nvPicPr>
          <p:cNvPr id="4" name="Εικόνα 3">
            <a:extLst>
              <a:ext uri="{FF2B5EF4-FFF2-40B4-BE49-F238E27FC236}">
                <a16:creationId xmlns:a16="http://schemas.microsoft.com/office/drawing/2014/main" id="{6ADFFDFF-D645-435C-BF8C-BCF3D8D9D1FD}"/>
              </a:ext>
            </a:extLst>
          </p:cNvPr>
          <p:cNvPicPr>
            <a:picLocks noChangeAspect="1"/>
          </p:cNvPicPr>
          <p:nvPr/>
        </p:nvPicPr>
        <p:blipFill>
          <a:blip r:embed="rId2"/>
          <a:stretch>
            <a:fillRect/>
          </a:stretch>
        </p:blipFill>
        <p:spPr>
          <a:xfrm>
            <a:off x="9445800" y="631019"/>
            <a:ext cx="1006948" cy="1006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977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C1AAF-5F76-4F72-9965-8FE345BBD8F7}"/>
              </a:ext>
            </a:extLst>
          </p:cNvPr>
          <p:cNvSpPr>
            <a:spLocks noGrp="1"/>
          </p:cNvSpPr>
          <p:nvPr>
            <p:ph type="title"/>
          </p:nvPr>
        </p:nvSpPr>
        <p:spPr>
          <a:xfrm>
            <a:off x="519764" y="177273"/>
            <a:ext cx="10058400" cy="1450757"/>
          </a:xfrm>
        </p:spPr>
        <p:txBody>
          <a:bodyPr>
            <a:normAutofit/>
          </a:bodyPr>
          <a:lstStyle/>
          <a:p>
            <a:pPr algn="ctr"/>
            <a:r>
              <a:rPr lang="en-US" sz="4400" dirty="0"/>
              <a:t>SDG 5: </a:t>
            </a:r>
            <a:r>
              <a:rPr lang="el-GR" sz="4400" dirty="0"/>
              <a:t>Συνεισφορά </a:t>
            </a:r>
            <a:r>
              <a:rPr lang="el-GR" sz="4400" dirty="0" smtClean="0"/>
              <a:t>του Γεωργικού Τομέα</a:t>
            </a:r>
            <a:endParaRPr lang="en-US" sz="4400" dirty="0"/>
          </a:p>
        </p:txBody>
      </p:sp>
      <p:sp>
        <p:nvSpPr>
          <p:cNvPr id="3" name="Θέση περιεχομένου 2">
            <a:extLst>
              <a:ext uri="{FF2B5EF4-FFF2-40B4-BE49-F238E27FC236}">
                <a16:creationId xmlns:a16="http://schemas.microsoft.com/office/drawing/2014/main" id="{AA02AEC6-2A5B-4FC1-ABDA-C0D91D85302D}"/>
              </a:ext>
            </a:extLst>
          </p:cNvPr>
          <p:cNvSpPr>
            <a:spLocks noGrp="1"/>
          </p:cNvSpPr>
          <p:nvPr>
            <p:ph idx="1"/>
          </p:nvPr>
        </p:nvSpPr>
        <p:spPr/>
        <p:txBody>
          <a:bodyPr>
            <a:normAutofit lnSpcReduction="10000"/>
          </a:bodyPr>
          <a:lstStyle/>
          <a:p>
            <a:pPr marL="269875" indent="-269875" algn="just">
              <a:lnSpc>
                <a:spcPct val="120000"/>
              </a:lnSpc>
              <a:spcBef>
                <a:spcPts val="0"/>
              </a:spcBef>
              <a:spcAft>
                <a:spcPts val="0"/>
              </a:spcAft>
              <a:buClr>
                <a:srgbClr val="C00000"/>
              </a:buClr>
              <a:buFont typeface="Wingdings" panose="05000000000000000000" pitchFamily="2" charset="2"/>
              <a:buChar char="q"/>
            </a:pPr>
            <a:r>
              <a:rPr lang="el-GR" dirty="0" smtClean="0"/>
              <a:t> </a:t>
            </a:r>
            <a:r>
              <a:rPr lang="el-GR" dirty="0"/>
              <a:t>Έ</a:t>
            </a:r>
            <a:r>
              <a:rPr lang="el-GR" dirty="0" smtClean="0"/>
              <a:t>χει υπολογιστεί </a:t>
            </a:r>
            <a:r>
              <a:rPr lang="el-GR" dirty="0"/>
              <a:t>ότι οι γυναίκες μπορούν να αυξήσουν την παραγωγικότητα των καλλιεργειών κατά 20-30% εάν τους παρέχεται η ίδια πρόσβαση σε οικονομικούς και γεωργικούς πόρους με τους </a:t>
            </a:r>
            <a:r>
              <a:rPr lang="el-GR" dirty="0" smtClean="0"/>
              <a:t>άνδρες,</a:t>
            </a:r>
          </a:p>
          <a:p>
            <a:pPr marL="269875" indent="-269875" algn="just">
              <a:lnSpc>
                <a:spcPct val="120000"/>
              </a:lnSpc>
              <a:spcBef>
                <a:spcPts val="0"/>
              </a:spcBef>
              <a:spcAft>
                <a:spcPts val="0"/>
              </a:spcAft>
              <a:buClr>
                <a:srgbClr val="C00000"/>
              </a:buClr>
              <a:buFont typeface="Wingdings" panose="05000000000000000000" pitchFamily="2" charset="2"/>
              <a:buChar char="q"/>
            </a:pPr>
            <a:endParaRPr lang="el-GR" dirty="0"/>
          </a:p>
          <a:p>
            <a:pPr marL="269875" indent="-269875" algn="just">
              <a:lnSpc>
                <a:spcPct val="120000"/>
              </a:lnSpc>
              <a:spcBef>
                <a:spcPts val="0"/>
              </a:spcBef>
              <a:spcAft>
                <a:spcPts val="0"/>
              </a:spcAft>
              <a:buClr>
                <a:srgbClr val="C00000"/>
              </a:buClr>
              <a:buFont typeface="Wingdings" panose="05000000000000000000" pitchFamily="2" charset="2"/>
              <a:buChar char="q"/>
            </a:pPr>
            <a:r>
              <a:rPr lang="el-GR" dirty="0"/>
              <a:t>Η ισότητα των φύλων ενθαρρύνει τις νέες γυναίκες και τα κορίτσια να ακολουθήσουν σταδιοδρομία στη γεωργία και τις αγροτικές επιχειρήσεις, συμβάλλοντας στη ζωτικότητα και την καινοτομία του </a:t>
            </a:r>
            <a:r>
              <a:rPr lang="el-GR" dirty="0" smtClean="0"/>
              <a:t>κλάδου,</a:t>
            </a:r>
          </a:p>
          <a:p>
            <a:pPr marL="269875" indent="-269875" algn="just">
              <a:lnSpc>
                <a:spcPct val="120000"/>
              </a:lnSpc>
              <a:spcBef>
                <a:spcPts val="0"/>
              </a:spcBef>
              <a:spcAft>
                <a:spcPts val="0"/>
              </a:spcAft>
              <a:buClr>
                <a:srgbClr val="C00000"/>
              </a:buClr>
              <a:buFont typeface="Wingdings" panose="05000000000000000000" pitchFamily="2" charset="2"/>
              <a:buChar char="q"/>
            </a:pPr>
            <a:endParaRPr lang="el-GR" dirty="0"/>
          </a:p>
          <a:p>
            <a:pPr marL="269875" indent="-269875" algn="just">
              <a:lnSpc>
                <a:spcPct val="120000"/>
              </a:lnSpc>
              <a:spcBef>
                <a:spcPts val="0"/>
              </a:spcBef>
              <a:spcAft>
                <a:spcPts val="0"/>
              </a:spcAft>
              <a:buClr>
                <a:srgbClr val="C00000"/>
              </a:buClr>
              <a:buFont typeface="Wingdings" panose="05000000000000000000" pitchFamily="2" charset="2"/>
              <a:buChar char="q"/>
            </a:pPr>
            <a:r>
              <a:rPr lang="el-GR" dirty="0"/>
              <a:t>Οι γυναίκες έχουν συχνά παραδοσιακές γνώσεις και πρακτικές που σχετίζονται με τη βιώσιμη γεωργία, την εξοικονόμηση σπόρων, τα καιρικά μοτίβα και τη διαχείριση των φυσικών πόρων. </a:t>
            </a:r>
            <a:endParaRPr lang="el-GR" dirty="0" smtClean="0"/>
          </a:p>
          <a:p>
            <a:pPr marL="0" indent="0" algn="just">
              <a:lnSpc>
                <a:spcPct val="120000"/>
              </a:lnSpc>
              <a:spcBef>
                <a:spcPts val="0"/>
              </a:spcBef>
              <a:spcAft>
                <a:spcPts val="0"/>
              </a:spcAft>
              <a:buClr>
                <a:srgbClr val="C00000"/>
              </a:buClr>
              <a:buNone/>
            </a:pPr>
            <a:endParaRPr lang="el-GR" b="1" u="sng" dirty="0"/>
          </a:p>
        </p:txBody>
      </p:sp>
      <p:pic>
        <p:nvPicPr>
          <p:cNvPr id="4" name="Εικόνα 3">
            <a:extLst>
              <a:ext uri="{FF2B5EF4-FFF2-40B4-BE49-F238E27FC236}">
                <a16:creationId xmlns:a16="http://schemas.microsoft.com/office/drawing/2014/main" id="{6ADFFDFF-D645-435C-BF8C-BCF3D8D9D1FD}"/>
              </a:ext>
            </a:extLst>
          </p:cNvPr>
          <p:cNvPicPr>
            <a:picLocks noChangeAspect="1"/>
          </p:cNvPicPr>
          <p:nvPr/>
        </p:nvPicPr>
        <p:blipFill>
          <a:blip r:embed="rId2"/>
          <a:stretch>
            <a:fillRect/>
          </a:stretch>
        </p:blipFill>
        <p:spPr>
          <a:xfrm>
            <a:off x="10674626" y="665922"/>
            <a:ext cx="962108" cy="962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956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C1AAF-5F76-4F72-9965-8FE345BBD8F7}"/>
              </a:ext>
            </a:extLst>
          </p:cNvPr>
          <p:cNvSpPr>
            <a:spLocks noGrp="1"/>
          </p:cNvSpPr>
          <p:nvPr>
            <p:ph type="title"/>
          </p:nvPr>
        </p:nvSpPr>
        <p:spPr>
          <a:xfrm>
            <a:off x="616226" y="177273"/>
            <a:ext cx="10058400" cy="1450757"/>
          </a:xfrm>
        </p:spPr>
        <p:txBody>
          <a:bodyPr>
            <a:normAutofit/>
          </a:bodyPr>
          <a:lstStyle/>
          <a:p>
            <a:pPr algn="ctr"/>
            <a:r>
              <a:rPr lang="en-US" sz="4400" dirty="0"/>
              <a:t>SDG 5: </a:t>
            </a:r>
            <a:r>
              <a:rPr lang="el-GR" sz="4400" dirty="0" smtClean="0"/>
              <a:t>Συνεισφορά του Γεωργικού Τομέα</a:t>
            </a:r>
            <a:endParaRPr lang="en-US" sz="4400" dirty="0"/>
          </a:p>
        </p:txBody>
      </p:sp>
      <p:sp>
        <p:nvSpPr>
          <p:cNvPr id="3" name="Θέση περιεχομένου 2">
            <a:extLst>
              <a:ext uri="{FF2B5EF4-FFF2-40B4-BE49-F238E27FC236}">
                <a16:creationId xmlns:a16="http://schemas.microsoft.com/office/drawing/2014/main" id="{AA02AEC6-2A5B-4FC1-ABDA-C0D91D85302D}"/>
              </a:ext>
            </a:extLst>
          </p:cNvPr>
          <p:cNvSpPr>
            <a:spLocks noGrp="1"/>
          </p:cNvSpPr>
          <p:nvPr>
            <p:ph idx="1"/>
          </p:nvPr>
        </p:nvSpPr>
        <p:spPr/>
        <p:txBody>
          <a:bodyPr>
            <a:normAutofit/>
          </a:bodyPr>
          <a:lstStyle/>
          <a:p>
            <a:pPr marL="0" indent="0" algn="just">
              <a:lnSpc>
                <a:spcPct val="120000"/>
              </a:lnSpc>
              <a:spcBef>
                <a:spcPts val="0"/>
              </a:spcBef>
              <a:spcAft>
                <a:spcPts val="0"/>
              </a:spcAft>
              <a:buClr>
                <a:srgbClr val="C00000"/>
              </a:buClr>
              <a:buNone/>
            </a:pPr>
            <a:r>
              <a:rPr lang="el-GR" b="1" u="sng" dirty="0" smtClean="0"/>
              <a:t>Τι </a:t>
            </a:r>
            <a:r>
              <a:rPr lang="el-GR" b="1" u="sng" dirty="0"/>
              <a:t>μπορεί να γίνει?</a:t>
            </a:r>
          </a:p>
          <a:p>
            <a:pPr marL="355600" indent="-355600" algn="just">
              <a:lnSpc>
                <a:spcPct val="120000"/>
              </a:lnSpc>
              <a:spcBef>
                <a:spcPts val="0"/>
              </a:spcBef>
              <a:spcAft>
                <a:spcPts val="0"/>
              </a:spcAft>
              <a:buClr>
                <a:srgbClr val="C00000"/>
              </a:buClr>
              <a:buFont typeface="Wingdings" panose="05000000000000000000" pitchFamily="2" charset="2"/>
              <a:buChar char="q"/>
            </a:pPr>
            <a:r>
              <a:rPr lang="el-GR" b="1" dirty="0">
                <a:solidFill>
                  <a:srgbClr val="FF0000"/>
                </a:solidFill>
              </a:rPr>
              <a:t>Ανάπτυξη </a:t>
            </a:r>
            <a:r>
              <a:rPr lang="el-GR" dirty="0"/>
              <a:t>και </a:t>
            </a:r>
            <a:r>
              <a:rPr lang="el-GR" b="1" dirty="0">
                <a:solidFill>
                  <a:srgbClr val="FF0000"/>
                </a:solidFill>
              </a:rPr>
              <a:t>εφαρμογή</a:t>
            </a:r>
            <a:r>
              <a:rPr lang="el-GR" dirty="0"/>
              <a:t> γεωργικών πολιτικών που να σχετίζονται με το φύλο και ανταποκρίνονται στις ανάγκες και τα δικαιώματα των </a:t>
            </a:r>
            <a:r>
              <a:rPr lang="el-GR" dirty="0" smtClean="0"/>
              <a:t>γυναικών</a:t>
            </a:r>
            <a:r>
              <a:rPr lang="el-GR" dirty="0" smtClean="0"/>
              <a:t>,</a:t>
            </a:r>
          </a:p>
          <a:p>
            <a:pPr marL="355600" indent="-355600" algn="just">
              <a:lnSpc>
                <a:spcPct val="120000"/>
              </a:lnSpc>
              <a:spcBef>
                <a:spcPts val="0"/>
              </a:spcBef>
              <a:spcAft>
                <a:spcPts val="0"/>
              </a:spcAft>
              <a:buClr>
                <a:srgbClr val="C00000"/>
              </a:buClr>
              <a:buFont typeface="Wingdings" panose="05000000000000000000" pitchFamily="2" charset="2"/>
              <a:buChar char="q"/>
            </a:pPr>
            <a:endParaRPr lang="el-GR" dirty="0"/>
          </a:p>
          <a:p>
            <a:pPr marL="355600" indent="-355600" algn="just">
              <a:lnSpc>
                <a:spcPct val="120000"/>
              </a:lnSpc>
              <a:spcBef>
                <a:spcPts val="0"/>
              </a:spcBef>
              <a:spcAft>
                <a:spcPts val="0"/>
              </a:spcAft>
              <a:buClr>
                <a:srgbClr val="C00000"/>
              </a:buClr>
              <a:buFont typeface="Wingdings" panose="05000000000000000000" pitchFamily="2" charset="2"/>
              <a:buChar char="q"/>
            </a:pPr>
            <a:r>
              <a:rPr lang="el-GR" dirty="0" smtClean="0"/>
              <a:t> </a:t>
            </a:r>
            <a:r>
              <a:rPr lang="el-GR" b="1" dirty="0">
                <a:solidFill>
                  <a:srgbClr val="FF0000"/>
                </a:solidFill>
              </a:rPr>
              <a:t>Διευκόλυνση </a:t>
            </a:r>
            <a:r>
              <a:rPr lang="el-GR" b="1" dirty="0">
                <a:solidFill>
                  <a:srgbClr val="FF0000"/>
                </a:solidFill>
              </a:rPr>
              <a:t>της πρόσβασης </a:t>
            </a:r>
            <a:r>
              <a:rPr lang="el-GR" dirty="0"/>
              <a:t>των γυναικών σε αγορές, χρηματοοικονομικές υπηρεσίες, εγκαταστάσεις μεταποίησης και αλυσίδες </a:t>
            </a:r>
            <a:r>
              <a:rPr lang="en-US" dirty="0"/>
              <a:t> </a:t>
            </a:r>
            <a:r>
              <a:rPr lang="el-GR" dirty="0"/>
              <a:t>προσθήκης αξίας προϊόντων, επιτρέποντάς τους να κερδίσουν δίκαιες τιμές για τα προϊόντα </a:t>
            </a:r>
            <a:r>
              <a:rPr lang="el-GR" dirty="0" smtClean="0"/>
              <a:t>τους,</a:t>
            </a:r>
          </a:p>
          <a:p>
            <a:pPr marL="355600" indent="-355600" algn="just">
              <a:lnSpc>
                <a:spcPct val="120000"/>
              </a:lnSpc>
              <a:spcBef>
                <a:spcPts val="0"/>
              </a:spcBef>
              <a:spcAft>
                <a:spcPts val="0"/>
              </a:spcAft>
              <a:buClr>
                <a:srgbClr val="C00000"/>
              </a:buClr>
              <a:buFont typeface="Wingdings" panose="05000000000000000000" pitchFamily="2" charset="2"/>
              <a:buChar char="q"/>
            </a:pPr>
            <a:endParaRPr lang="el-GR" dirty="0"/>
          </a:p>
          <a:p>
            <a:pPr marL="355600" indent="-355600" algn="just">
              <a:lnSpc>
                <a:spcPct val="120000"/>
              </a:lnSpc>
              <a:spcBef>
                <a:spcPts val="0"/>
              </a:spcBef>
              <a:spcAft>
                <a:spcPts val="0"/>
              </a:spcAft>
              <a:buClr>
                <a:srgbClr val="C00000"/>
              </a:buClr>
              <a:buFont typeface="Wingdings" panose="05000000000000000000" pitchFamily="2" charset="2"/>
              <a:buChar char="q"/>
            </a:pPr>
            <a:r>
              <a:rPr lang="el-GR" b="1" dirty="0">
                <a:solidFill>
                  <a:srgbClr val="FF0000"/>
                </a:solidFill>
              </a:rPr>
              <a:t>Ευαισθητοποίηση</a:t>
            </a:r>
            <a:r>
              <a:rPr lang="el-GR" dirty="0"/>
              <a:t> και προσπάθεια για τη μείωση της βίας λόγω φύλου στις αγροτικές κοινότητες, δημιουργώντας ασφαλή περιβάλλον με σεβασμό για τις </a:t>
            </a:r>
            <a:r>
              <a:rPr lang="el-GR" dirty="0" smtClean="0"/>
              <a:t>γυναίκες.</a:t>
            </a:r>
            <a:endParaRPr lang="en-US" dirty="0"/>
          </a:p>
        </p:txBody>
      </p:sp>
      <p:pic>
        <p:nvPicPr>
          <p:cNvPr id="4" name="Εικόνα 3">
            <a:extLst>
              <a:ext uri="{FF2B5EF4-FFF2-40B4-BE49-F238E27FC236}">
                <a16:creationId xmlns:a16="http://schemas.microsoft.com/office/drawing/2014/main" id="{6ADFFDFF-D645-435C-BF8C-BCF3D8D9D1FD}"/>
              </a:ext>
            </a:extLst>
          </p:cNvPr>
          <p:cNvPicPr>
            <a:picLocks noChangeAspect="1"/>
          </p:cNvPicPr>
          <p:nvPr/>
        </p:nvPicPr>
        <p:blipFill>
          <a:blip r:embed="rId2"/>
          <a:stretch>
            <a:fillRect/>
          </a:stretch>
        </p:blipFill>
        <p:spPr>
          <a:xfrm>
            <a:off x="10674626" y="665922"/>
            <a:ext cx="962108" cy="962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562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D933F-7615-47BF-BE9C-A0344EC28781}"/>
              </a:ext>
            </a:extLst>
          </p:cNvPr>
          <p:cNvSpPr>
            <a:spLocks noGrp="1"/>
          </p:cNvSpPr>
          <p:nvPr>
            <p:ph type="title"/>
          </p:nvPr>
        </p:nvSpPr>
        <p:spPr>
          <a:xfrm>
            <a:off x="1097280" y="286604"/>
            <a:ext cx="10058400" cy="1320816"/>
          </a:xfrm>
        </p:spPr>
        <p:txBody>
          <a:bodyPr/>
          <a:lstStyle/>
          <a:p>
            <a:pPr algn="ctr"/>
            <a:r>
              <a:rPr lang="en-US" sz="4400" dirty="0"/>
              <a:t>SDG 6:	</a:t>
            </a:r>
            <a:r>
              <a:rPr lang="el-GR" sz="4400" dirty="0"/>
              <a:t>Καθαρό Νερό και Αποχέτ</a:t>
            </a:r>
            <a:r>
              <a:rPr lang="el-GR" dirty="0"/>
              <a:t>ευση</a:t>
            </a:r>
            <a:endParaRPr lang="en-US" dirty="0"/>
          </a:p>
        </p:txBody>
      </p:sp>
      <p:sp>
        <p:nvSpPr>
          <p:cNvPr id="3" name="Θέση περιεχομένου 2">
            <a:extLst>
              <a:ext uri="{FF2B5EF4-FFF2-40B4-BE49-F238E27FC236}">
                <a16:creationId xmlns:a16="http://schemas.microsoft.com/office/drawing/2014/main" id="{B5AED113-B7D8-4C5F-B96E-EF61E209DB1C}"/>
              </a:ext>
            </a:extLst>
          </p:cNvPr>
          <p:cNvSpPr>
            <a:spLocks noGrp="1"/>
          </p:cNvSpPr>
          <p:nvPr>
            <p:ph idx="1"/>
          </p:nvPr>
        </p:nvSpPr>
        <p:spPr>
          <a:xfrm>
            <a:off x="596766" y="1845733"/>
            <a:ext cx="11127874" cy="4179682"/>
          </a:xfrm>
        </p:spPr>
        <p:txBody>
          <a:bodyPr>
            <a:normAutofit fontScale="77500" lnSpcReduction="20000"/>
          </a:bodyPr>
          <a:lstStyle/>
          <a:p>
            <a:pPr>
              <a:lnSpc>
                <a:spcPct val="120000"/>
              </a:lnSpc>
              <a:spcBef>
                <a:spcPts val="0"/>
              </a:spcBef>
              <a:spcAft>
                <a:spcPts val="0"/>
              </a:spcAft>
            </a:pPr>
            <a:r>
              <a:rPr lang="el-GR" sz="2300" b="1" dirty="0">
                <a:solidFill>
                  <a:srgbClr val="00ACD8"/>
                </a:solidFill>
              </a:rPr>
              <a:t>Στόχος 6: Διασφάλιση διαθεσιμότητας και βιώσιμης διαχείρισης νερού και αποχέτευσης για </a:t>
            </a:r>
            <a:r>
              <a:rPr lang="el-GR" sz="2300" b="1" dirty="0" smtClean="0">
                <a:solidFill>
                  <a:srgbClr val="00ACD8"/>
                </a:solidFill>
              </a:rPr>
              <a:t>όλους</a:t>
            </a:r>
          </a:p>
          <a:p>
            <a:endParaRPr lang="el-GR" sz="2100" b="1" dirty="0">
              <a:solidFill>
                <a:srgbClr val="00ACD8"/>
              </a:solidFill>
            </a:endParaRPr>
          </a:p>
          <a:p>
            <a:pPr marL="355600" indent="-355600" algn="just">
              <a:lnSpc>
                <a:spcPct val="120000"/>
              </a:lnSpc>
              <a:spcBef>
                <a:spcPts val="0"/>
              </a:spcBef>
              <a:spcAft>
                <a:spcPts val="0"/>
              </a:spcAft>
              <a:buClr>
                <a:schemeClr val="accent6"/>
              </a:buClr>
              <a:buFont typeface="Wingdings" panose="05000000000000000000" pitchFamily="2" charset="2"/>
              <a:buChar char="q"/>
            </a:pPr>
            <a:r>
              <a:rPr lang="el-GR" sz="2100" dirty="0" smtClean="0"/>
              <a:t>Ο </a:t>
            </a:r>
            <a:r>
              <a:rPr lang="el-GR" sz="2100" dirty="0"/>
              <a:t>τομέας καταναλώνει το </a:t>
            </a:r>
            <a:r>
              <a:rPr lang="el-GR" sz="2100" b="1" dirty="0">
                <a:solidFill>
                  <a:srgbClr val="0070C0"/>
                </a:solidFill>
              </a:rPr>
              <a:t>70% της παγκόσμιας χρήσης νερού</a:t>
            </a:r>
            <a:r>
              <a:rPr lang="el-GR" sz="2100" dirty="0"/>
              <a:t>. Καθώς η ζήτηση για την παραγωγή τροφίμων αναμένεται να αυξηθεί έως και 70% έως το 2050, η διασφάλιση των υδάτινων πόρων είναι ζωτικής σημασίας</a:t>
            </a:r>
            <a:r>
              <a:rPr lang="el-GR" sz="2100" dirty="0" smtClean="0"/>
              <a:t>.</a:t>
            </a:r>
          </a:p>
          <a:p>
            <a:pPr marL="355600" indent="-355600" algn="just">
              <a:lnSpc>
                <a:spcPct val="120000"/>
              </a:lnSpc>
              <a:spcBef>
                <a:spcPts val="0"/>
              </a:spcBef>
              <a:spcAft>
                <a:spcPts val="0"/>
              </a:spcAft>
              <a:buClr>
                <a:schemeClr val="accent6"/>
              </a:buClr>
              <a:buFont typeface="Wingdings" panose="05000000000000000000" pitchFamily="2" charset="2"/>
              <a:buChar char="q"/>
            </a:pPr>
            <a:endParaRPr lang="en-US" sz="2100" dirty="0"/>
          </a:p>
          <a:p>
            <a:pPr marL="355600" indent="-355600" algn="just">
              <a:lnSpc>
                <a:spcPct val="120000"/>
              </a:lnSpc>
              <a:spcBef>
                <a:spcPts val="0"/>
              </a:spcBef>
              <a:spcAft>
                <a:spcPts val="0"/>
              </a:spcAft>
              <a:buClr>
                <a:schemeClr val="accent6"/>
              </a:buClr>
              <a:buFont typeface="Wingdings" panose="05000000000000000000" pitchFamily="2" charset="2"/>
              <a:buChar char="q"/>
            </a:pPr>
            <a:r>
              <a:rPr lang="el-GR" sz="2100" dirty="0"/>
              <a:t>Η χρήση λιπασμάτων, φυτοφαρμάκων και άλλων </a:t>
            </a:r>
            <a:r>
              <a:rPr lang="el-GR" sz="2100" dirty="0" err="1"/>
              <a:t>αγροχημικών</a:t>
            </a:r>
            <a:r>
              <a:rPr lang="el-GR" sz="2100" dirty="0"/>
              <a:t>, αποτελεί σοβαρή απειλή για τα υδατικά συστήματα. </a:t>
            </a:r>
            <a:endParaRPr lang="el-GR" sz="2100" dirty="0" smtClean="0"/>
          </a:p>
          <a:p>
            <a:pPr marL="355600" indent="-355600" algn="just">
              <a:lnSpc>
                <a:spcPct val="120000"/>
              </a:lnSpc>
              <a:spcBef>
                <a:spcPts val="0"/>
              </a:spcBef>
              <a:spcAft>
                <a:spcPts val="0"/>
              </a:spcAft>
              <a:buClr>
                <a:schemeClr val="accent6"/>
              </a:buClr>
              <a:buFont typeface="Wingdings" panose="05000000000000000000" pitchFamily="2" charset="2"/>
              <a:buChar char="q"/>
            </a:pPr>
            <a:endParaRPr lang="el-GR" sz="2100" dirty="0"/>
          </a:p>
          <a:p>
            <a:pPr marL="355600" indent="-355600" algn="just">
              <a:lnSpc>
                <a:spcPct val="120000"/>
              </a:lnSpc>
              <a:spcBef>
                <a:spcPts val="0"/>
              </a:spcBef>
              <a:spcAft>
                <a:spcPts val="0"/>
              </a:spcAft>
              <a:buClr>
                <a:schemeClr val="accent6"/>
              </a:buClr>
              <a:buFont typeface="Wingdings" panose="05000000000000000000" pitchFamily="2" charset="2"/>
              <a:buChar char="q"/>
            </a:pPr>
            <a:r>
              <a:rPr lang="el-GR" sz="2100" dirty="0" smtClean="0"/>
              <a:t> </a:t>
            </a:r>
            <a:r>
              <a:rPr lang="el-GR" sz="2100" dirty="0"/>
              <a:t>Οι αγρότες μπορούν να χρησιμοποιήσουν χαμηλού κόστους τεχνολογίες εξοικονόμησης νερού, όπως η συλλογή βρόχινου νερού, η στάγδην άρδευση και οι ανθεκτικές στην ξηρασία ποικιλίες για τη διαχείριση των τοπικών πηγών</a:t>
            </a:r>
            <a:r>
              <a:rPr lang="el-GR" sz="2100" dirty="0" smtClean="0"/>
              <a:t>.</a:t>
            </a:r>
          </a:p>
          <a:p>
            <a:pPr marL="355600" indent="-355600" algn="just">
              <a:lnSpc>
                <a:spcPct val="120000"/>
              </a:lnSpc>
              <a:spcBef>
                <a:spcPts val="0"/>
              </a:spcBef>
              <a:spcAft>
                <a:spcPts val="0"/>
              </a:spcAft>
              <a:buClr>
                <a:schemeClr val="accent6"/>
              </a:buClr>
              <a:buFont typeface="Wingdings" panose="05000000000000000000" pitchFamily="2" charset="2"/>
              <a:buChar char="q"/>
            </a:pPr>
            <a:endParaRPr lang="el-GR" sz="2100" dirty="0" smtClean="0"/>
          </a:p>
          <a:p>
            <a:pPr marL="355600" indent="-355600" algn="just">
              <a:lnSpc>
                <a:spcPct val="120000"/>
              </a:lnSpc>
              <a:spcBef>
                <a:spcPts val="0"/>
              </a:spcBef>
              <a:spcAft>
                <a:spcPts val="0"/>
              </a:spcAft>
              <a:buClr>
                <a:schemeClr val="accent6"/>
              </a:buClr>
              <a:buFont typeface="Wingdings" panose="05000000000000000000" pitchFamily="2" charset="2"/>
              <a:buChar char="q"/>
            </a:pPr>
            <a:r>
              <a:rPr lang="el-GR" sz="2100" dirty="0" smtClean="0"/>
              <a:t>Τα </a:t>
            </a:r>
            <a:r>
              <a:rPr lang="el-GR" sz="2100" dirty="0"/>
              <a:t>επεξεργασμένα λύματα μπορούν να χρησιμοποιηθούν στις περισσότερες καλλιέργειες. Εάν αξιοποιηθεί παγκοσμίως, έχουν τη δυνατότητα να αρδεύουν το 15% του συνόλου των αρδευόμενων εκτάσεων. </a:t>
            </a:r>
            <a:endParaRPr lang="el-GR" sz="2100" dirty="0"/>
          </a:p>
          <a:p>
            <a:pPr marL="355600" indent="-355600" algn="just">
              <a:lnSpc>
                <a:spcPct val="120000"/>
              </a:lnSpc>
              <a:spcBef>
                <a:spcPts val="0"/>
              </a:spcBef>
              <a:spcAft>
                <a:spcPts val="0"/>
              </a:spcAft>
              <a:buClr>
                <a:schemeClr val="accent6"/>
              </a:buClr>
              <a:buFont typeface="Wingdings" panose="05000000000000000000" pitchFamily="2" charset="2"/>
              <a:buChar char="q"/>
            </a:pPr>
            <a:endParaRPr lang="el-GR" sz="2100" dirty="0" smtClean="0"/>
          </a:p>
          <a:p>
            <a:pPr marL="355600" indent="-355600" algn="just">
              <a:lnSpc>
                <a:spcPct val="120000"/>
              </a:lnSpc>
              <a:spcBef>
                <a:spcPts val="0"/>
              </a:spcBef>
              <a:spcAft>
                <a:spcPts val="0"/>
              </a:spcAft>
              <a:buClr>
                <a:schemeClr val="accent6"/>
              </a:buClr>
              <a:buFont typeface="Wingdings" panose="05000000000000000000" pitchFamily="2" charset="2"/>
              <a:buChar char="q"/>
            </a:pPr>
            <a:r>
              <a:rPr lang="el-GR" sz="2100" dirty="0"/>
              <a:t>Υ</a:t>
            </a:r>
            <a:r>
              <a:rPr lang="el-GR" sz="2100" dirty="0" smtClean="0"/>
              <a:t>πάρχουν </a:t>
            </a:r>
            <a:r>
              <a:rPr lang="el-GR" sz="2100" dirty="0"/>
              <a:t>διαθέσιμες νέες τεχνολογίες που ενημερώνουν επακριβώς την χρονική στιγμή και την ποσότητα άρδευσης που απαιτείται σε κάθε στάδιο της καλλιέργειας με βάση τα δεδομένα καιρού και της καλλιέργειας που λαμβάνονται μέσω </a:t>
            </a:r>
            <a:r>
              <a:rPr lang="el-GR" sz="2100" dirty="0" err="1"/>
              <a:t>τηλεπισκόπησης</a:t>
            </a:r>
            <a:r>
              <a:rPr lang="el-GR" sz="2100" dirty="0"/>
              <a:t>.</a:t>
            </a:r>
            <a:endParaRPr lang="en-US" sz="2100" dirty="0"/>
          </a:p>
        </p:txBody>
      </p:sp>
      <p:pic>
        <p:nvPicPr>
          <p:cNvPr id="4" name="Picture 6" descr="SDG 6 - Clean Water and Sanitation | IOM Regional Office for the European  Economic Area, the European Union and NATO">
            <a:extLst>
              <a:ext uri="{FF2B5EF4-FFF2-40B4-BE49-F238E27FC236}">
                <a16:creationId xmlns:a16="http://schemas.microsoft.com/office/drawing/2014/main" id="{ABAB861D-2EE1-4F9F-B58D-874C6F01E5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84149" y="765337"/>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246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D933F-7615-47BF-BE9C-A0344EC28781}"/>
              </a:ext>
            </a:extLst>
          </p:cNvPr>
          <p:cNvSpPr>
            <a:spLocks noGrp="1"/>
          </p:cNvSpPr>
          <p:nvPr>
            <p:ph type="title"/>
          </p:nvPr>
        </p:nvSpPr>
        <p:spPr>
          <a:xfrm>
            <a:off x="1097280" y="286604"/>
            <a:ext cx="10058400" cy="1291940"/>
          </a:xfrm>
        </p:spPr>
        <p:txBody>
          <a:bodyPr>
            <a:normAutofit/>
          </a:bodyPr>
          <a:lstStyle/>
          <a:p>
            <a:pPr algn="ctr"/>
            <a:r>
              <a:rPr lang="en-US" sz="4400" dirty="0"/>
              <a:t>SDG 6:	</a:t>
            </a:r>
            <a:r>
              <a:rPr lang="el-GR" sz="4400" dirty="0"/>
              <a:t>Καθαρό Νερό και Αποχέτευση</a:t>
            </a:r>
            <a:endParaRPr lang="en-US" sz="4400" dirty="0"/>
          </a:p>
        </p:txBody>
      </p:sp>
      <p:pic>
        <p:nvPicPr>
          <p:cNvPr id="4" name="Picture 6" descr="SDG 6 - Clean Water and Sanitation | IOM Regional Office for the European  Economic Area, the European Union and NATO">
            <a:extLst>
              <a:ext uri="{FF2B5EF4-FFF2-40B4-BE49-F238E27FC236}">
                <a16:creationId xmlns:a16="http://schemas.microsoft.com/office/drawing/2014/main" id="{ABAB861D-2EE1-4F9F-B58D-874C6F01E5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84149" y="765337"/>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Πίνακας 5">
            <a:extLst>
              <a:ext uri="{FF2B5EF4-FFF2-40B4-BE49-F238E27FC236}">
                <a16:creationId xmlns:a16="http://schemas.microsoft.com/office/drawing/2014/main" id="{B089BBD1-2737-479E-9CC2-55C0498046E7}"/>
              </a:ext>
            </a:extLst>
          </p:cNvPr>
          <p:cNvGraphicFramePr>
            <a:graphicFrameLocks noGrp="1"/>
          </p:cNvGraphicFramePr>
          <p:nvPr>
            <p:ph idx="1"/>
            <p:extLst>
              <p:ext uri="{D42A27DB-BD31-4B8C-83A1-F6EECF244321}">
                <p14:modId xmlns:p14="http://schemas.microsoft.com/office/powerpoint/2010/main" val="3175235513"/>
              </p:ext>
            </p:extLst>
          </p:nvPr>
        </p:nvGraphicFramePr>
        <p:xfrm>
          <a:off x="528004" y="1923265"/>
          <a:ext cx="11436198" cy="1899920"/>
        </p:xfrm>
        <a:graphic>
          <a:graphicData uri="http://schemas.openxmlformats.org/drawingml/2006/table">
            <a:tbl>
              <a:tblPr firstRow="1" bandRow="1">
                <a:tableStyleId>{5C22544A-7EE6-4342-B048-85BDC9FD1C3A}</a:tableStyleId>
              </a:tblPr>
              <a:tblGrid>
                <a:gridCol w="5083524">
                  <a:extLst>
                    <a:ext uri="{9D8B030D-6E8A-4147-A177-3AD203B41FA5}">
                      <a16:colId xmlns:a16="http://schemas.microsoft.com/office/drawing/2014/main" val="2489106292"/>
                    </a:ext>
                  </a:extLst>
                </a:gridCol>
                <a:gridCol w="2006085">
                  <a:extLst>
                    <a:ext uri="{9D8B030D-6E8A-4147-A177-3AD203B41FA5}">
                      <a16:colId xmlns:a16="http://schemas.microsoft.com/office/drawing/2014/main" val="1770951841"/>
                    </a:ext>
                  </a:extLst>
                </a:gridCol>
                <a:gridCol w="1091038">
                  <a:extLst>
                    <a:ext uri="{9D8B030D-6E8A-4147-A177-3AD203B41FA5}">
                      <a16:colId xmlns:a16="http://schemas.microsoft.com/office/drawing/2014/main" val="1811162752"/>
                    </a:ext>
                  </a:extLst>
                </a:gridCol>
                <a:gridCol w="1095758">
                  <a:extLst>
                    <a:ext uri="{9D8B030D-6E8A-4147-A177-3AD203B41FA5}">
                      <a16:colId xmlns:a16="http://schemas.microsoft.com/office/drawing/2014/main" val="3040295997"/>
                    </a:ext>
                  </a:extLst>
                </a:gridCol>
                <a:gridCol w="1135246">
                  <a:extLst>
                    <a:ext uri="{9D8B030D-6E8A-4147-A177-3AD203B41FA5}">
                      <a16:colId xmlns:a16="http://schemas.microsoft.com/office/drawing/2014/main" val="2040739781"/>
                    </a:ext>
                  </a:extLst>
                </a:gridCol>
                <a:gridCol w="1024547">
                  <a:extLst>
                    <a:ext uri="{9D8B030D-6E8A-4147-A177-3AD203B41FA5}">
                      <a16:colId xmlns:a16="http://schemas.microsoft.com/office/drawing/2014/main" val="350895644"/>
                    </a:ext>
                  </a:extLst>
                </a:gridCol>
              </a:tblGrid>
              <a:tr h="370840">
                <a:tc>
                  <a:txBody>
                    <a:bodyPr/>
                    <a:lstStyle/>
                    <a:p>
                      <a:pPr algn="just"/>
                      <a:r>
                        <a:rPr lang="el-GR" sz="1600" dirty="0">
                          <a:latin typeface="Cambria" panose="02040503050406030204" pitchFamily="18" charset="0"/>
                          <a:ea typeface="Cambria" panose="02040503050406030204" pitchFamily="18" charset="0"/>
                        </a:rPr>
                        <a:t>Δείκτης</a:t>
                      </a:r>
                      <a:endParaRPr lang="en-US" sz="1600" dirty="0">
                        <a:latin typeface="Cambria" panose="02040503050406030204" pitchFamily="18" charset="0"/>
                        <a:ea typeface="Cambria" panose="02040503050406030204" pitchFamily="18" charset="0"/>
                      </a:endParaRPr>
                    </a:p>
                  </a:txBody>
                  <a:tcPr anchor="ctr"/>
                </a:tc>
                <a:tc>
                  <a:txBody>
                    <a:bodyPr/>
                    <a:lstStyle/>
                    <a:p>
                      <a:pPr algn="ctr"/>
                      <a:r>
                        <a:rPr lang="el-GR" sz="1600" dirty="0">
                          <a:latin typeface="Cambria" panose="02040503050406030204" pitchFamily="18" charset="0"/>
                          <a:ea typeface="Cambria" panose="02040503050406030204" pitchFamily="18" charset="0"/>
                        </a:rPr>
                        <a:t>Μακροπρόθεσμος Στόχος</a:t>
                      </a:r>
                      <a:endParaRPr lang="en-US" sz="1600" dirty="0">
                        <a:latin typeface="Cambria" panose="02040503050406030204" pitchFamily="18" charset="0"/>
                        <a:ea typeface="Cambria" panose="02040503050406030204" pitchFamily="18" charset="0"/>
                      </a:endParaRPr>
                    </a:p>
                  </a:txBody>
                  <a:tcPr anchor="ctr"/>
                </a:tc>
                <a:tc>
                  <a:txBody>
                    <a:bodyPr/>
                    <a:lstStyle/>
                    <a:p>
                      <a:pPr algn="ctr"/>
                      <a:r>
                        <a:rPr lang="el-GR" sz="1600" dirty="0">
                          <a:latin typeface="Cambria" panose="02040503050406030204" pitchFamily="18" charset="0"/>
                          <a:ea typeface="Cambria" panose="02040503050406030204" pitchFamily="18" charset="0"/>
                        </a:rPr>
                        <a:t>Κύπρος</a:t>
                      </a:r>
                      <a:endParaRPr lang="en-US" sz="1600" dirty="0">
                        <a:latin typeface="Cambria" panose="02040503050406030204" pitchFamily="18" charset="0"/>
                        <a:ea typeface="Cambria" panose="02040503050406030204" pitchFamily="18" charset="0"/>
                      </a:endParaRPr>
                    </a:p>
                  </a:txBody>
                  <a:tcPr anchor="ctr"/>
                </a:tc>
                <a:tc>
                  <a:txBody>
                    <a:bodyPr/>
                    <a:lstStyle/>
                    <a:p>
                      <a:pPr algn="ctr"/>
                      <a:r>
                        <a:rPr lang="el-GR" sz="1600" dirty="0">
                          <a:latin typeface="Cambria" panose="02040503050406030204" pitchFamily="18" charset="0"/>
                          <a:ea typeface="Cambria" panose="02040503050406030204" pitchFamily="18" charset="0"/>
                        </a:rPr>
                        <a:t>Ελλάδα</a:t>
                      </a:r>
                      <a:endParaRPr lang="en-US" sz="1600" dirty="0">
                        <a:latin typeface="Cambria" panose="02040503050406030204" pitchFamily="18" charset="0"/>
                        <a:ea typeface="Cambria" panose="02040503050406030204" pitchFamily="18" charset="0"/>
                      </a:endParaRPr>
                    </a:p>
                  </a:txBody>
                  <a:tcPr anchor="ctr"/>
                </a:tc>
                <a:tc>
                  <a:txBody>
                    <a:bodyPr/>
                    <a:lstStyle/>
                    <a:p>
                      <a:pPr algn="ctr"/>
                      <a:r>
                        <a:rPr lang="el-GR" sz="1600" dirty="0">
                          <a:latin typeface="Cambria" panose="02040503050406030204" pitchFamily="18" charset="0"/>
                          <a:ea typeface="Cambria" panose="02040503050406030204" pitchFamily="18" charset="0"/>
                        </a:rPr>
                        <a:t>Ισπανία</a:t>
                      </a:r>
                      <a:endParaRPr lang="en-US" sz="1600" dirty="0">
                        <a:latin typeface="Cambria" panose="02040503050406030204" pitchFamily="18" charset="0"/>
                        <a:ea typeface="Cambria" panose="02040503050406030204" pitchFamily="18" charset="0"/>
                      </a:endParaRPr>
                    </a:p>
                  </a:txBody>
                  <a:tcPr anchor="ctr"/>
                </a:tc>
                <a:tc>
                  <a:txBody>
                    <a:bodyPr/>
                    <a:lstStyle/>
                    <a:p>
                      <a:pPr algn="ctr"/>
                      <a:r>
                        <a:rPr lang="el-GR" sz="1600" dirty="0">
                          <a:latin typeface="Cambria" panose="02040503050406030204" pitchFamily="18" charset="0"/>
                          <a:ea typeface="Cambria" panose="02040503050406030204" pitchFamily="18" charset="0"/>
                        </a:rPr>
                        <a:t>Ιταλία</a:t>
                      </a:r>
                      <a:endParaRPr lang="en-US" sz="16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5152885"/>
                  </a:ext>
                </a:extLst>
              </a:tr>
              <a:tr h="370840">
                <a:tc>
                  <a:txBody>
                    <a:bodyPr/>
                    <a:lstStyle/>
                    <a:p>
                      <a:pPr algn="just"/>
                      <a:r>
                        <a:rPr lang="el-GR" sz="1600" dirty="0">
                          <a:latin typeface="Cambria" panose="02040503050406030204" pitchFamily="18" charset="0"/>
                          <a:ea typeface="Cambria" panose="02040503050406030204" pitchFamily="18" charset="0"/>
                        </a:rPr>
                        <a:t>Χρήση γλυκού νερού</a:t>
                      </a:r>
                      <a:endParaRPr lang="en-US" sz="1600" dirty="0">
                        <a:latin typeface="Cambria" panose="02040503050406030204" pitchFamily="18" charset="0"/>
                        <a:ea typeface="Cambria" panose="02040503050406030204" pitchFamily="18" charset="0"/>
                      </a:endParaRPr>
                    </a:p>
                  </a:txBody>
                  <a:tcPr anchor="ctr"/>
                </a:tc>
                <a:tc>
                  <a:txBody>
                    <a:bodyPr/>
                    <a:lstStyle/>
                    <a:p>
                      <a:pPr algn="ctr"/>
                      <a:r>
                        <a:rPr lang="en-US" sz="1600" dirty="0">
                          <a:latin typeface="Cambria" panose="02040503050406030204" pitchFamily="18" charset="0"/>
                          <a:ea typeface="Cambria" panose="02040503050406030204" pitchFamily="18" charset="0"/>
                        </a:rPr>
                        <a:t>12.5</a:t>
                      </a:r>
                    </a:p>
                  </a:txBody>
                  <a:tcPr anchor="ctr"/>
                </a:tc>
                <a:tc>
                  <a:txBody>
                    <a:bodyPr/>
                    <a:lstStyle/>
                    <a:p>
                      <a:pPr algn="ctr"/>
                      <a:r>
                        <a:rPr lang="en-US" sz="1600" dirty="0">
                          <a:latin typeface="Cambria" panose="02040503050406030204" pitchFamily="18" charset="0"/>
                          <a:ea typeface="Cambria" panose="02040503050406030204" pitchFamily="18" charset="0"/>
                        </a:rPr>
                        <a:t>27.61</a:t>
                      </a:r>
                    </a:p>
                  </a:txBody>
                  <a:tcPr anchor="ct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40.18</a:t>
                      </a:r>
                    </a:p>
                  </a:txBody>
                  <a:tcPr anchor="ct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2.5</a:t>
                      </a:r>
                    </a:p>
                  </a:txBody>
                  <a:tcPr anchor="ct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30</a:t>
                      </a:r>
                    </a:p>
                  </a:txBody>
                  <a:tcPr anchor="ctr">
                    <a:solidFill>
                      <a:srgbClr val="FDB714"/>
                    </a:solidFill>
                  </a:tcPr>
                </a:tc>
                <a:extLst>
                  <a:ext uri="{0D108BD9-81ED-4DB2-BD59-A6C34878D82A}">
                    <a16:rowId xmlns:a16="http://schemas.microsoft.com/office/drawing/2014/main" val="2680809411"/>
                  </a:ext>
                </a:extLst>
              </a:tr>
              <a:tr h="370840">
                <a:tc>
                  <a:txBody>
                    <a:bodyPr/>
                    <a:lstStyle/>
                    <a:p>
                      <a:pPr algn="just"/>
                      <a:r>
                        <a:rPr lang="el-GR" sz="1600" b="0" i="0" kern="1200" dirty="0">
                          <a:solidFill>
                            <a:schemeClr val="dk1"/>
                          </a:solidFill>
                          <a:effectLst/>
                          <a:latin typeface="Cambria" panose="02040503050406030204" pitchFamily="18" charset="0"/>
                          <a:ea typeface="Cambria" panose="02040503050406030204" pitchFamily="18" charset="0"/>
                          <a:cs typeface="+mn-cs"/>
                        </a:rPr>
                        <a:t>Ανθρωπογενή λύματα που δέχονται επεξεργασία</a:t>
                      </a:r>
                    </a:p>
                  </a:txBody>
                  <a:tcPr anchor="ctr"/>
                </a:tc>
                <a:tc>
                  <a:txBody>
                    <a:bodyPr/>
                    <a:lstStyle/>
                    <a:p>
                      <a:pPr algn="ctr"/>
                      <a:r>
                        <a:rPr lang="en-US" sz="1600" dirty="0">
                          <a:latin typeface="Cambria" panose="02040503050406030204" pitchFamily="18" charset="0"/>
                          <a:ea typeface="Cambria" panose="02040503050406030204" pitchFamily="18" charset="0"/>
                        </a:rPr>
                        <a:t>100</a:t>
                      </a:r>
                    </a:p>
                  </a:txBody>
                  <a:tcPr anchor="ctr"/>
                </a:tc>
                <a:tc>
                  <a:txBody>
                    <a:bodyPr/>
                    <a:lstStyle/>
                    <a:p>
                      <a:pPr algn="ctr"/>
                      <a:endParaRPr lang="en-US" sz="1600" dirty="0">
                        <a:latin typeface="Cambria" panose="02040503050406030204" pitchFamily="18" charset="0"/>
                        <a:ea typeface="Cambria" panose="02040503050406030204" pitchFamily="18" charset="0"/>
                      </a:endParaRPr>
                    </a:p>
                  </a:txBody>
                  <a:tcPr anchor="ctr">
                    <a:solidFill>
                      <a:schemeClr val="bg1">
                        <a:lumMod val="75000"/>
                      </a:schemeClr>
                    </a:solidFill>
                  </a:tcPr>
                </a:tc>
                <a:tc>
                  <a:txBody>
                    <a:bodyPr/>
                    <a:lstStyle/>
                    <a:p>
                      <a:pPr algn="ctr"/>
                      <a:r>
                        <a:rPr lang="en-US" sz="1600" dirty="0">
                          <a:latin typeface="Cambria" panose="02040503050406030204" pitchFamily="18" charset="0"/>
                          <a:ea typeface="Cambria" panose="02040503050406030204" pitchFamily="18" charset="0"/>
                        </a:rPr>
                        <a:t>81.66</a:t>
                      </a:r>
                    </a:p>
                  </a:txBody>
                  <a:tcPr anchor="ct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91.14</a:t>
                      </a:r>
                    </a:p>
                  </a:txBody>
                  <a:tcPr anchor="ct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58.75</a:t>
                      </a:r>
                    </a:p>
                  </a:txBody>
                  <a:tcPr anchor="ctr">
                    <a:solidFill>
                      <a:schemeClr val="accent2">
                        <a:lumMod val="40000"/>
                        <a:lumOff val="60000"/>
                      </a:schemeClr>
                    </a:solidFill>
                  </a:tcPr>
                </a:tc>
                <a:extLst>
                  <a:ext uri="{0D108BD9-81ED-4DB2-BD59-A6C34878D82A}">
                    <a16:rowId xmlns:a16="http://schemas.microsoft.com/office/drawing/2014/main" val="2213926496"/>
                  </a:ext>
                </a:extLst>
              </a:tr>
              <a:tr h="370840">
                <a:tc>
                  <a:txBody>
                    <a:bodyPr/>
                    <a:lstStyle/>
                    <a:p>
                      <a:pPr algn="just"/>
                      <a:r>
                        <a:rPr lang="el-GR" sz="1600" b="0" i="0" kern="1200" dirty="0">
                          <a:solidFill>
                            <a:schemeClr val="dk1"/>
                          </a:solidFill>
                          <a:effectLst/>
                          <a:latin typeface="Cambria" panose="02040503050406030204" pitchFamily="18" charset="0"/>
                          <a:ea typeface="Cambria" panose="02040503050406030204" pitchFamily="18" charset="0"/>
                          <a:cs typeface="+mn-cs"/>
                        </a:rPr>
                        <a:t>Σπάνια κατανάλωση νερού ενσωματωμένη στις εισαγωγές</a:t>
                      </a:r>
                    </a:p>
                  </a:txBody>
                  <a:tcPr anchor="ctr"/>
                </a:tc>
                <a:tc>
                  <a:txBody>
                    <a:bodyPr/>
                    <a:lstStyle/>
                    <a:p>
                      <a:pPr algn="ctr"/>
                      <a:r>
                        <a:rPr lang="en-US" sz="1600" dirty="0">
                          <a:latin typeface="Cambria" panose="02040503050406030204" pitchFamily="18" charset="0"/>
                          <a:ea typeface="Cambria" panose="02040503050406030204" pitchFamily="18" charset="0"/>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3365</a:t>
                      </a:r>
                    </a:p>
                  </a:txBody>
                  <a:tcPr anchor="ctr">
                    <a:solidFill>
                      <a:srgbClr val="FDB71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2384</a:t>
                      </a:r>
                    </a:p>
                  </a:txBody>
                  <a:tcPr anchor="ct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3058</a:t>
                      </a:r>
                    </a:p>
                  </a:txBody>
                  <a:tcPr anchor="ctr">
                    <a:solidFill>
                      <a:srgbClr val="FDB714"/>
                    </a:solidFill>
                  </a:tcPr>
                </a:tc>
                <a:extLst>
                  <a:ext uri="{0D108BD9-81ED-4DB2-BD59-A6C34878D82A}">
                    <a16:rowId xmlns:a16="http://schemas.microsoft.com/office/drawing/2014/main" val="1344096531"/>
                  </a:ext>
                </a:extLst>
              </a:tr>
            </a:tbl>
          </a:graphicData>
        </a:graphic>
      </p:graphicFrame>
      <p:graphicFrame>
        <p:nvGraphicFramePr>
          <p:cNvPr id="8" name="Πίνακας 7">
            <a:extLst>
              <a:ext uri="{FF2B5EF4-FFF2-40B4-BE49-F238E27FC236}">
                <a16:creationId xmlns:a16="http://schemas.microsoft.com/office/drawing/2014/main" id="{4F79BD46-D9C6-4401-B791-7DBE692A2046}"/>
              </a:ext>
            </a:extLst>
          </p:cNvPr>
          <p:cNvGraphicFramePr>
            <a:graphicFrameLocks/>
          </p:cNvGraphicFramePr>
          <p:nvPr>
            <p:extLst>
              <p:ext uri="{D42A27DB-BD31-4B8C-83A1-F6EECF244321}">
                <p14:modId xmlns:p14="http://schemas.microsoft.com/office/powerpoint/2010/main" val="4091588839"/>
              </p:ext>
            </p:extLst>
          </p:nvPr>
        </p:nvGraphicFramePr>
        <p:xfrm>
          <a:off x="3031956" y="4466122"/>
          <a:ext cx="6458552" cy="1158240"/>
        </p:xfrm>
        <a:graphic>
          <a:graphicData uri="http://schemas.openxmlformats.org/drawingml/2006/table">
            <a:tbl>
              <a:tblPr firstRow="1" bandRow="1">
                <a:tableStyleId>{5C22544A-7EE6-4342-B048-85BDC9FD1C3A}</a:tableStyleId>
              </a:tblPr>
              <a:tblGrid>
                <a:gridCol w="1614638">
                  <a:extLst>
                    <a:ext uri="{9D8B030D-6E8A-4147-A177-3AD203B41FA5}">
                      <a16:colId xmlns:a16="http://schemas.microsoft.com/office/drawing/2014/main" val="3138052377"/>
                    </a:ext>
                  </a:extLst>
                </a:gridCol>
                <a:gridCol w="1614638">
                  <a:extLst>
                    <a:ext uri="{9D8B030D-6E8A-4147-A177-3AD203B41FA5}">
                      <a16:colId xmlns:a16="http://schemas.microsoft.com/office/drawing/2014/main" val="3491991924"/>
                    </a:ext>
                  </a:extLst>
                </a:gridCol>
                <a:gridCol w="1614638">
                  <a:extLst>
                    <a:ext uri="{9D8B030D-6E8A-4147-A177-3AD203B41FA5}">
                      <a16:colId xmlns:a16="http://schemas.microsoft.com/office/drawing/2014/main" val="1964002722"/>
                    </a:ext>
                  </a:extLst>
                </a:gridCol>
                <a:gridCol w="1614638">
                  <a:extLst>
                    <a:ext uri="{9D8B030D-6E8A-4147-A177-3AD203B41FA5}">
                      <a16:colId xmlns:a16="http://schemas.microsoft.com/office/drawing/2014/main" val="2152249301"/>
                    </a:ext>
                  </a:extLst>
                </a:gridCol>
              </a:tblGrid>
              <a:tr h="322387">
                <a:tc>
                  <a:txBody>
                    <a:bodyPr/>
                    <a:lstStyle/>
                    <a:p>
                      <a:pPr algn="ctr"/>
                      <a:endParaRPr lang="en-US" sz="1600" dirty="0">
                        <a:latin typeface="Cambria" panose="02040503050406030204" pitchFamily="18" charset="0"/>
                        <a:ea typeface="Cambria" panose="02040503050406030204" pitchFamily="18" charset="0"/>
                      </a:endParaRPr>
                    </a:p>
                  </a:txBody>
                  <a:tcPr>
                    <a:solidFill>
                      <a:schemeClr val="accent1">
                        <a:lumMod val="60000"/>
                        <a:lumOff val="40000"/>
                      </a:schemeClr>
                    </a:solidFill>
                  </a:tcPr>
                </a:tc>
                <a:tc>
                  <a:txBody>
                    <a:bodyPr/>
                    <a:lstStyle/>
                    <a:p>
                      <a:pPr algn="ctr"/>
                      <a:endParaRPr lang="en-US" sz="1600" dirty="0">
                        <a:latin typeface="Cambria" panose="02040503050406030204" pitchFamily="18" charset="0"/>
                        <a:ea typeface="Cambria" panose="02040503050406030204" pitchFamily="18" charset="0"/>
                      </a:endParaRPr>
                    </a:p>
                  </a:txBody>
                  <a:tcPr>
                    <a:solidFill>
                      <a:srgbClr val="FFFF00"/>
                    </a:solidFill>
                  </a:tcPr>
                </a:tc>
                <a:tc>
                  <a:txBody>
                    <a:bodyPr/>
                    <a:lstStyle/>
                    <a:p>
                      <a:pPr algn="ctr"/>
                      <a:endParaRPr lang="en-US" sz="1600" dirty="0">
                        <a:latin typeface="Cambria" panose="02040503050406030204" pitchFamily="18" charset="0"/>
                        <a:ea typeface="Cambria" panose="02040503050406030204" pitchFamily="18" charset="0"/>
                      </a:endParaRPr>
                    </a:p>
                  </a:txBody>
                  <a:tcPr>
                    <a:solidFill>
                      <a:srgbClr val="FDB714"/>
                    </a:solidFill>
                  </a:tcPr>
                </a:tc>
                <a:tc>
                  <a:txBody>
                    <a:bodyPr/>
                    <a:lstStyle/>
                    <a:p>
                      <a:pPr algn="ctr"/>
                      <a:endParaRPr lang="en-US" sz="1600" dirty="0">
                        <a:latin typeface="Cambria" panose="02040503050406030204" pitchFamily="18" charset="0"/>
                        <a:ea typeface="Cambria" panose="02040503050406030204" pitchFamily="18" charset="0"/>
                      </a:endParaRPr>
                    </a:p>
                  </a:txBody>
                  <a:tcPr>
                    <a:solidFill>
                      <a:srgbClr val="E5243B"/>
                    </a:solidFill>
                  </a:tcPr>
                </a:tc>
                <a:extLst>
                  <a:ext uri="{0D108BD9-81ED-4DB2-BD59-A6C34878D82A}">
                    <a16:rowId xmlns:a16="http://schemas.microsoft.com/office/drawing/2014/main" val="1114944227"/>
                  </a:ext>
                </a:extLst>
              </a:tr>
              <a:tr h="515819">
                <a:tc>
                  <a:txBody>
                    <a:bodyPr/>
                    <a:lstStyle/>
                    <a:p>
                      <a:pPr algn="ctr"/>
                      <a:r>
                        <a:rPr lang="el-GR" sz="1600" b="0" kern="1200" dirty="0">
                          <a:solidFill>
                            <a:schemeClr val="dk1"/>
                          </a:solidFill>
                          <a:effectLst/>
                          <a:latin typeface="Cambria" panose="02040503050406030204" pitchFamily="18" charset="0"/>
                          <a:ea typeface="Cambria" panose="02040503050406030204" pitchFamily="18" charset="0"/>
                          <a:cs typeface="+mn-cs"/>
                        </a:rPr>
                        <a:t>Σε καλό δρόμο ή διατήρηση του στόχου</a:t>
                      </a:r>
                    </a:p>
                  </a:txBody>
                  <a:tcPr/>
                </a:tc>
                <a:tc>
                  <a:txBody>
                    <a:bodyPr/>
                    <a:lstStyle/>
                    <a:p>
                      <a:pPr marL="0" algn="ctr" defTabSz="914400" rtl="0" eaLnBrk="1" latinLnBrk="0" hangingPunct="1"/>
                      <a:r>
                        <a:rPr lang="el-GR" sz="1600" b="0" kern="1200" dirty="0">
                          <a:solidFill>
                            <a:schemeClr val="dk1"/>
                          </a:solidFill>
                          <a:effectLst/>
                          <a:latin typeface="Cambria" panose="02040503050406030204" pitchFamily="18" charset="0"/>
                          <a:ea typeface="Cambria" panose="02040503050406030204" pitchFamily="18" charset="0"/>
                          <a:cs typeface="+mn-cs"/>
                        </a:rPr>
                        <a:t>Παραμένουν προκλήσεις</a:t>
                      </a:r>
                    </a:p>
                  </a:txBody>
                  <a:tcPr/>
                </a:tc>
                <a:tc>
                  <a:txBody>
                    <a:bodyPr/>
                    <a:lstStyle/>
                    <a:p>
                      <a:pPr marL="0" algn="ctr" defTabSz="914400" rtl="0" eaLnBrk="1" latinLnBrk="0" hangingPunct="1"/>
                      <a:r>
                        <a:rPr lang="el-GR" sz="1600" b="0" kern="1200" dirty="0">
                          <a:solidFill>
                            <a:schemeClr val="dk1"/>
                          </a:solidFill>
                          <a:effectLst/>
                          <a:latin typeface="Cambria" panose="02040503050406030204" pitchFamily="18" charset="0"/>
                          <a:ea typeface="Cambria" panose="02040503050406030204" pitchFamily="18" charset="0"/>
                          <a:cs typeface="+mn-cs"/>
                        </a:rPr>
                        <a:t>Παραμένουν σημαντικές προκλήσεις</a:t>
                      </a:r>
                    </a:p>
                  </a:txBody>
                  <a:tcPr/>
                </a:tc>
                <a:tc>
                  <a:txBody>
                    <a:bodyPr/>
                    <a:lstStyle/>
                    <a:p>
                      <a:pPr marL="0" algn="ctr" defTabSz="914400" rtl="0" eaLnBrk="1" latinLnBrk="0" hangingPunct="1"/>
                      <a:r>
                        <a:rPr lang="el-GR" sz="1600" b="0" kern="1200" dirty="0">
                          <a:solidFill>
                            <a:schemeClr val="dk1"/>
                          </a:solidFill>
                          <a:effectLst/>
                          <a:latin typeface="Cambria" panose="02040503050406030204" pitchFamily="18" charset="0"/>
                          <a:ea typeface="Cambria" panose="02040503050406030204" pitchFamily="18" charset="0"/>
                          <a:cs typeface="+mn-cs"/>
                        </a:rPr>
                        <a:t>Παραμένουν μεγάλες προκλήσεις</a:t>
                      </a:r>
                      <a:endParaRPr lang="en-US" sz="1600" b="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338860153"/>
                  </a:ext>
                </a:extLst>
              </a:tr>
            </a:tbl>
          </a:graphicData>
        </a:graphic>
      </p:graphicFrame>
    </p:spTree>
    <p:extLst>
      <p:ext uri="{BB962C8B-B14F-4D97-AF65-F5344CB8AC3E}">
        <p14:creationId xmlns:p14="http://schemas.microsoft.com/office/powerpoint/2010/main" val="176688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5D71FC-796E-4097-BDDA-276F7F842414}"/>
              </a:ext>
            </a:extLst>
          </p:cNvPr>
          <p:cNvSpPr>
            <a:spLocks noGrp="1"/>
          </p:cNvSpPr>
          <p:nvPr>
            <p:ph type="title"/>
          </p:nvPr>
        </p:nvSpPr>
        <p:spPr>
          <a:xfrm>
            <a:off x="1097280" y="286604"/>
            <a:ext cx="10058400" cy="1272690"/>
          </a:xfrm>
        </p:spPr>
        <p:txBody>
          <a:bodyPr>
            <a:normAutofit/>
          </a:bodyPr>
          <a:lstStyle/>
          <a:p>
            <a:pPr algn="ctr"/>
            <a:r>
              <a:rPr lang="en-US" sz="4000" dirty="0"/>
              <a:t>SDG 7</a:t>
            </a:r>
            <a:r>
              <a:rPr lang="el-GR" sz="4000" dirty="0"/>
              <a:t>:</a:t>
            </a:r>
            <a:r>
              <a:rPr lang="en-US" sz="4000" dirty="0"/>
              <a:t> </a:t>
            </a:r>
            <a:r>
              <a:rPr lang="el-GR" sz="4000" dirty="0"/>
              <a:t>Φτηνή και Καθαρή Ενέργεια</a:t>
            </a:r>
            <a:endParaRPr lang="en-US" sz="4000" dirty="0"/>
          </a:p>
        </p:txBody>
      </p:sp>
      <p:sp>
        <p:nvSpPr>
          <p:cNvPr id="3" name="Θέση περιεχομένου 2">
            <a:extLst>
              <a:ext uri="{FF2B5EF4-FFF2-40B4-BE49-F238E27FC236}">
                <a16:creationId xmlns:a16="http://schemas.microsoft.com/office/drawing/2014/main" id="{20F6B658-F381-45D9-990B-9EFFB35665D6}"/>
              </a:ext>
            </a:extLst>
          </p:cNvPr>
          <p:cNvSpPr>
            <a:spLocks noGrp="1"/>
          </p:cNvSpPr>
          <p:nvPr>
            <p:ph idx="1"/>
          </p:nvPr>
        </p:nvSpPr>
        <p:spPr>
          <a:xfrm>
            <a:off x="712269" y="1845733"/>
            <a:ext cx="10722544" cy="4420313"/>
          </a:xfrm>
        </p:spPr>
        <p:txBody>
          <a:bodyPr>
            <a:normAutofit fontScale="85000" lnSpcReduction="20000"/>
          </a:bodyPr>
          <a:lstStyle/>
          <a:p>
            <a:pPr algn="just">
              <a:lnSpc>
                <a:spcPct val="110000"/>
              </a:lnSpc>
              <a:spcBef>
                <a:spcPts val="0"/>
              </a:spcBef>
              <a:spcAft>
                <a:spcPts val="0"/>
              </a:spcAft>
            </a:pPr>
            <a:r>
              <a:rPr lang="el-GR" b="1" dirty="0">
                <a:solidFill>
                  <a:srgbClr val="FDB714"/>
                </a:solidFill>
              </a:rPr>
              <a:t>Στόχος 7: Διασφάλιση πρόσβασης σε οικονομικά προσιτή, αξιόπιστη, βιώσιμη και σύγχρονη ενέργεια για όλους.</a:t>
            </a:r>
          </a:p>
          <a:p>
            <a:pPr marL="269875" indent="-269875" algn="just">
              <a:lnSpc>
                <a:spcPct val="110000"/>
              </a:lnSpc>
              <a:spcBef>
                <a:spcPts val="0"/>
              </a:spcBef>
              <a:spcAft>
                <a:spcPts val="0"/>
              </a:spcAft>
              <a:buClr>
                <a:srgbClr val="FDB714"/>
              </a:buClr>
              <a:buFont typeface="Wingdings" panose="05000000000000000000" pitchFamily="2" charset="2"/>
              <a:buChar char="q"/>
            </a:pPr>
            <a:endParaRPr lang="el-GR" dirty="0"/>
          </a:p>
          <a:p>
            <a:pPr marL="269875" indent="-269875" algn="just">
              <a:lnSpc>
                <a:spcPct val="110000"/>
              </a:lnSpc>
              <a:spcBef>
                <a:spcPts val="0"/>
              </a:spcBef>
              <a:spcAft>
                <a:spcPts val="0"/>
              </a:spcAft>
              <a:buClr>
                <a:srgbClr val="FDB714"/>
              </a:buClr>
              <a:buFont typeface="Wingdings" panose="05000000000000000000" pitchFamily="2" charset="2"/>
              <a:buChar char="q"/>
            </a:pPr>
            <a:r>
              <a:rPr lang="el-GR" dirty="0"/>
              <a:t>Η παραγωγή τροφίμων απαιτεί διάφορες μορφές ενέργειας σε όλα τα στάδια: χρήση μηχανημάτων, άρδευση, διανομή, επεξεργασία τροφίμων. </a:t>
            </a:r>
            <a:endParaRPr lang="el-GR" dirty="0" smtClean="0"/>
          </a:p>
          <a:p>
            <a:pPr marL="269875" indent="-269875" algn="just">
              <a:lnSpc>
                <a:spcPct val="110000"/>
              </a:lnSpc>
              <a:spcBef>
                <a:spcPts val="0"/>
              </a:spcBef>
              <a:spcAft>
                <a:spcPts val="0"/>
              </a:spcAft>
              <a:buClr>
                <a:srgbClr val="FDB714"/>
              </a:buClr>
              <a:buFont typeface="Wingdings" panose="05000000000000000000" pitchFamily="2" charset="2"/>
              <a:buChar char="q"/>
            </a:pPr>
            <a:endParaRPr lang="el-GR" dirty="0"/>
          </a:p>
          <a:p>
            <a:pPr marL="269875" indent="-269875" algn="just">
              <a:lnSpc>
                <a:spcPct val="110000"/>
              </a:lnSpc>
              <a:spcBef>
                <a:spcPts val="0"/>
              </a:spcBef>
              <a:spcAft>
                <a:spcPts val="0"/>
              </a:spcAft>
              <a:buClr>
                <a:srgbClr val="FDB714"/>
              </a:buClr>
              <a:buFont typeface="Wingdings" panose="05000000000000000000" pitchFamily="2" charset="2"/>
              <a:buChar char="q"/>
            </a:pPr>
            <a:r>
              <a:rPr lang="el-GR" dirty="0" smtClean="0"/>
              <a:t>Απαιτείται </a:t>
            </a:r>
            <a:r>
              <a:rPr lang="el-GR" dirty="0"/>
              <a:t>επίσης ενέργεια για την παραγωγή των εισροών του αγροκτήματος, όπως λιπάσματα, μηχανήματα, εξόρυξη ορυκτών, φυτοφάρμακα κ.λπ. </a:t>
            </a:r>
            <a:endParaRPr lang="el-GR" dirty="0" smtClean="0"/>
          </a:p>
          <a:p>
            <a:pPr marL="269875" indent="-269875" algn="just">
              <a:lnSpc>
                <a:spcPct val="110000"/>
              </a:lnSpc>
              <a:spcBef>
                <a:spcPts val="0"/>
              </a:spcBef>
              <a:spcAft>
                <a:spcPts val="0"/>
              </a:spcAft>
              <a:buClr>
                <a:srgbClr val="FDB714"/>
              </a:buClr>
              <a:buFont typeface="Wingdings" panose="05000000000000000000" pitchFamily="2" charset="2"/>
              <a:buChar char="q"/>
            </a:pPr>
            <a:endParaRPr lang="el-GR" dirty="0"/>
          </a:p>
          <a:p>
            <a:pPr marL="269875" indent="-269875" algn="just">
              <a:lnSpc>
                <a:spcPct val="110000"/>
              </a:lnSpc>
              <a:spcBef>
                <a:spcPts val="0"/>
              </a:spcBef>
              <a:spcAft>
                <a:spcPts val="0"/>
              </a:spcAft>
              <a:buClr>
                <a:srgbClr val="FDB714"/>
              </a:buClr>
              <a:buFont typeface="Wingdings" panose="05000000000000000000" pitchFamily="2" charset="2"/>
              <a:buChar char="q"/>
            </a:pPr>
            <a:r>
              <a:rPr lang="el-GR" dirty="0" smtClean="0"/>
              <a:t>Η </a:t>
            </a:r>
            <a:r>
              <a:rPr lang="el-GR" dirty="0"/>
              <a:t>πρόσβαση σε οικονομικά προσιτή ενέργεια είναι μεγάλης σημασίας για την αύξηση της γεωργικής παραγωγικότητας, τη μείωση των απωλειών τροφίμων και το κόστος παραγωγής.</a:t>
            </a:r>
            <a:endParaRPr lang="en-US" dirty="0"/>
          </a:p>
          <a:p>
            <a:pPr marL="269875" indent="-269875" algn="just">
              <a:lnSpc>
                <a:spcPct val="110000"/>
              </a:lnSpc>
              <a:spcBef>
                <a:spcPts val="0"/>
              </a:spcBef>
              <a:spcAft>
                <a:spcPts val="0"/>
              </a:spcAft>
              <a:buClr>
                <a:srgbClr val="FDB714"/>
              </a:buClr>
              <a:buFont typeface="Wingdings" panose="05000000000000000000" pitchFamily="2" charset="2"/>
              <a:buChar char="q"/>
            </a:pPr>
            <a:endParaRPr lang="el-GR" dirty="0"/>
          </a:p>
          <a:p>
            <a:pPr marL="269875" indent="-269875" algn="just">
              <a:lnSpc>
                <a:spcPct val="110000"/>
              </a:lnSpc>
              <a:spcBef>
                <a:spcPts val="0"/>
              </a:spcBef>
              <a:spcAft>
                <a:spcPts val="0"/>
              </a:spcAft>
              <a:buClr>
                <a:srgbClr val="FDB714"/>
              </a:buClr>
              <a:buFont typeface="Wingdings" panose="05000000000000000000" pitchFamily="2" charset="2"/>
              <a:buChar char="q"/>
            </a:pPr>
            <a:r>
              <a:rPr lang="el-GR" dirty="0"/>
              <a:t>Η γεωργία μπορεί να συμβάλει στη βιώσιμη ενέργεια μέσω της παραγωγής βιοενέργειας. Η βιοενέργεια χρησιμοποιεί οργανικά υλικά όπως υπολείμματα καλλιεργειών, ζωικά απόβλητα και ενεργειακές καλλιέργειες. Αυτοί οι πόροι μπορούν να μετατραπούν σε βιοαέριο, </a:t>
            </a:r>
            <a:r>
              <a:rPr lang="el-GR" dirty="0" err="1"/>
              <a:t>βιοκαύσιμα</a:t>
            </a:r>
            <a:r>
              <a:rPr lang="el-GR" dirty="0"/>
              <a:t> ή για παραγωγή ηλεκτρικής ενέργειας.</a:t>
            </a:r>
            <a:endParaRPr lang="en-US" dirty="0"/>
          </a:p>
          <a:p>
            <a:pPr marL="269875" indent="-269875" algn="just">
              <a:lnSpc>
                <a:spcPct val="110000"/>
              </a:lnSpc>
              <a:spcBef>
                <a:spcPts val="0"/>
              </a:spcBef>
              <a:spcAft>
                <a:spcPts val="0"/>
              </a:spcAft>
              <a:buClr>
                <a:srgbClr val="FDB714"/>
              </a:buClr>
              <a:buFont typeface="Wingdings" panose="05000000000000000000" pitchFamily="2" charset="2"/>
              <a:buChar char="q"/>
            </a:pPr>
            <a:endParaRPr lang="el-GR" dirty="0"/>
          </a:p>
          <a:p>
            <a:pPr marL="269875" indent="-269875" algn="just">
              <a:lnSpc>
                <a:spcPct val="110000"/>
              </a:lnSpc>
              <a:spcBef>
                <a:spcPts val="0"/>
              </a:spcBef>
              <a:spcAft>
                <a:spcPts val="0"/>
              </a:spcAft>
              <a:buClr>
                <a:srgbClr val="FDB714"/>
              </a:buClr>
              <a:buFont typeface="Wingdings" panose="05000000000000000000" pitchFamily="2" charset="2"/>
              <a:buChar char="q"/>
            </a:pPr>
            <a:r>
              <a:rPr lang="el-GR" dirty="0"/>
              <a:t>Η χρήση ενεργειακά αποδοτικών συστημάτων και η χρήση ανανεώσιμων πηγών ενέργειας πρέπει επίσης να αποτελούν προτεραιότητα κατά τον σχεδιασμό των λειτουργιών του αγροκτήματος.</a:t>
            </a:r>
            <a:endParaRPr lang="en-US" dirty="0"/>
          </a:p>
        </p:txBody>
      </p:sp>
      <p:pic>
        <p:nvPicPr>
          <p:cNvPr id="4" name="Εικόνα 3">
            <a:extLst>
              <a:ext uri="{FF2B5EF4-FFF2-40B4-BE49-F238E27FC236}">
                <a16:creationId xmlns:a16="http://schemas.microsoft.com/office/drawing/2014/main" id="{C1241386-D680-41ED-A66A-848F3AEEC42A}"/>
              </a:ext>
            </a:extLst>
          </p:cNvPr>
          <p:cNvPicPr>
            <a:picLocks noChangeAspect="1"/>
          </p:cNvPicPr>
          <p:nvPr/>
        </p:nvPicPr>
        <p:blipFill>
          <a:blip r:embed="rId2"/>
          <a:stretch>
            <a:fillRect/>
          </a:stretch>
        </p:blipFill>
        <p:spPr>
          <a:xfrm>
            <a:off x="10398069" y="713542"/>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65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9845A-67FB-4456-8BBE-98729E52FFE7}"/>
              </a:ext>
            </a:extLst>
          </p:cNvPr>
          <p:cNvSpPr>
            <a:spLocks noGrp="1"/>
          </p:cNvSpPr>
          <p:nvPr>
            <p:ph type="title"/>
          </p:nvPr>
        </p:nvSpPr>
        <p:spPr>
          <a:xfrm>
            <a:off x="1097280" y="286604"/>
            <a:ext cx="10058400" cy="1291940"/>
          </a:xfrm>
        </p:spPr>
        <p:txBody>
          <a:bodyPr>
            <a:normAutofit/>
          </a:bodyPr>
          <a:lstStyle/>
          <a:p>
            <a:pPr algn="ctr"/>
            <a:r>
              <a:rPr lang="el-GR" sz="4400" dirty="0"/>
              <a:t>Κατανάλωση Ενέργειας στην Γεωργία</a:t>
            </a:r>
            <a:endParaRPr lang="en-US" sz="4400" dirty="0"/>
          </a:p>
        </p:txBody>
      </p:sp>
      <p:graphicFrame>
        <p:nvGraphicFramePr>
          <p:cNvPr id="6" name="Θέση περιεχομένου 5">
            <a:extLst>
              <a:ext uri="{FF2B5EF4-FFF2-40B4-BE49-F238E27FC236}">
                <a16:creationId xmlns:a16="http://schemas.microsoft.com/office/drawing/2014/main" id="{F8143B0F-55C0-46BE-98A3-C1995D4B9C37}"/>
              </a:ext>
            </a:extLst>
          </p:cNvPr>
          <p:cNvGraphicFramePr>
            <a:graphicFrameLocks noGrp="1"/>
          </p:cNvGraphicFramePr>
          <p:nvPr>
            <p:ph idx="1"/>
            <p:extLst>
              <p:ext uri="{D42A27DB-BD31-4B8C-83A1-F6EECF244321}">
                <p14:modId xmlns:p14="http://schemas.microsoft.com/office/powerpoint/2010/main" val="742982959"/>
              </p:ext>
            </p:extLst>
          </p:nvPr>
        </p:nvGraphicFramePr>
        <p:xfrm>
          <a:off x="514032" y="1737360"/>
          <a:ext cx="5453631" cy="4663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Γράφημα 8">
            <a:extLst>
              <a:ext uri="{FF2B5EF4-FFF2-40B4-BE49-F238E27FC236}">
                <a16:creationId xmlns:a16="http://schemas.microsoft.com/office/drawing/2014/main" id="{838C0791-3030-4585-8A7D-85491364D2BE}"/>
              </a:ext>
            </a:extLst>
          </p:cNvPr>
          <p:cNvGraphicFramePr/>
          <p:nvPr>
            <p:extLst>
              <p:ext uri="{D42A27DB-BD31-4B8C-83A1-F6EECF244321}">
                <p14:modId xmlns:p14="http://schemas.microsoft.com/office/powerpoint/2010/main" val="4246034508"/>
              </p:ext>
            </p:extLst>
          </p:nvPr>
        </p:nvGraphicFramePr>
        <p:xfrm>
          <a:off x="6591302" y="1737361"/>
          <a:ext cx="4892486" cy="22821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4">
            <a:extLst>
              <a:ext uri="{FF2B5EF4-FFF2-40B4-BE49-F238E27FC236}">
                <a16:creationId xmlns:a16="http://schemas.microsoft.com/office/drawing/2014/main" id="{3C17DCF9-D811-4AC5-9D0E-345E36023902}"/>
              </a:ext>
            </a:extLst>
          </p:cNvPr>
          <p:cNvGraphicFramePr/>
          <p:nvPr>
            <p:extLst>
              <p:ext uri="{D42A27DB-BD31-4B8C-83A1-F6EECF244321}">
                <p14:modId xmlns:p14="http://schemas.microsoft.com/office/powerpoint/2010/main" val="3310208848"/>
              </p:ext>
            </p:extLst>
          </p:nvPr>
        </p:nvGraphicFramePr>
        <p:xfrm>
          <a:off x="6591302" y="4019550"/>
          <a:ext cx="4892486" cy="23991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81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E2091-1ED0-4219-A06A-B621209D3BA4}"/>
              </a:ext>
            </a:extLst>
          </p:cNvPr>
          <p:cNvSpPr>
            <a:spLocks noGrp="1"/>
          </p:cNvSpPr>
          <p:nvPr>
            <p:ph type="title"/>
          </p:nvPr>
        </p:nvSpPr>
        <p:spPr/>
        <p:txBody>
          <a:bodyPr>
            <a:normAutofit/>
          </a:bodyPr>
          <a:lstStyle/>
          <a:p>
            <a:pPr algn="ctr"/>
            <a:r>
              <a:rPr lang="en-US" sz="3600" dirty="0"/>
              <a:t>SDG 8: </a:t>
            </a:r>
            <a:r>
              <a:rPr lang="el-GR" sz="3600" dirty="0"/>
              <a:t>Αξιοπρεπής εργασία και Οικονομική Ανάπτυξη </a:t>
            </a:r>
            <a:endParaRPr lang="en-US" sz="3600" dirty="0"/>
          </a:p>
        </p:txBody>
      </p:sp>
      <p:sp>
        <p:nvSpPr>
          <p:cNvPr id="3" name="Θέση περιεχομένου 2">
            <a:extLst>
              <a:ext uri="{FF2B5EF4-FFF2-40B4-BE49-F238E27FC236}">
                <a16:creationId xmlns:a16="http://schemas.microsoft.com/office/drawing/2014/main" id="{6AFDEDB8-7B9F-4E89-9463-7A43E7760F4C}"/>
              </a:ext>
            </a:extLst>
          </p:cNvPr>
          <p:cNvSpPr>
            <a:spLocks noGrp="1"/>
          </p:cNvSpPr>
          <p:nvPr>
            <p:ph idx="1"/>
          </p:nvPr>
        </p:nvSpPr>
        <p:spPr>
          <a:xfrm>
            <a:off x="1097280" y="1845734"/>
            <a:ext cx="10058400" cy="3409660"/>
          </a:xfrm>
        </p:spPr>
        <p:txBody>
          <a:bodyPr>
            <a:noAutofit/>
          </a:bodyPr>
          <a:lstStyle/>
          <a:p>
            <a:pPr marL="0" indent="0" algn="just">
              <a:buNone/>
            </a:pPr>
            <a:r>
              <a:rPr lang="el-GR" dirty="0" smtClean="0"/>
              <a:t>Στοχεύει </a:t>
            </a:r>
            <a:r>
              <a:rPr lang="el-GR" dirty="0"/>
              <a:t>να διασφαλίσει ότι όλοι οι άνθρωποι έχουν πρόσβαση ασφαλή περιβάλλοντα εργασίας, καθώς και αξιοπρεπείς μισθούς, επιδόματα και κοινωνική </a:t>
            </a:r>
            <a:r>
              <a:rPr lang="el-GR" dirty="0" smtClean="0"/>
              <a:t>προστασία</a:t>
            </a:r>
            <a:endParaRPr lang="en-US" dirty="0" smtClean="0"/>
          </a:p>
          <a:p>
            <a:pPr marL="0" indent="0">
              <a:buNone/>
            </a:pPr>
            <a:endParaRPr lang="el-GR" dirty="0"/>
          </a:p>
          <a:p>
            <a:pPr marL="269875" indent="-269875">
              <a:buClr>
                <a:srgbClr val="C00000"/>
              </a:buClr>
              <a:buFont typeface="Wingdings" panose="05000000000000000000" pitchFamily="2" charset="2"/>
              <a:buChar char="q"/>
            </a:pPr>
            <a:r>
              <a:rPr lang="el-GR" dirty="0"/>
              <a:t>Το παγκόσμιο ποσοστό ανεργίας έφτασε το 5,8% το 2022</a:t>
            </a:r>
          </a:p>
          <a:p>
            <a:pPr marL="269875" indent="-269875">
              <a:buClr>
                <a:srgbClr val="C00000"/>
              </a:buClr>
              <a:buFont typeface="Wingdings" panose="05000000000000000000" pitchFamily="2" charset="2"/>
              <a:buChar char="q"/>
            </a:pPr>
            <a:r>
              <a:rPr lang="el-GR" dirty="0"/>
              <a:t>Τα ποσοστά ανεργίας γυναικών και ανδρών είναι στα ίδια επίπεδα (2022)</a:t>
            </a:r>
          </a:p>
          <a:p>
            <a:pPr marL="269875" indent="-269875">
              <a:buClr>
                <a:srgbClr val="C00000"/>
              </a:buClr>
              <a:buFont typeface="Wingdings" panose="05000000000000000000" pitchFamily="2" charset="2"/>
              <a:buChar char="q"/>
            </a:pPr>
            <a:r>
              <a:rPr lang="el-GR" dirty="0"/>
              <a:t>Το ποσοστό ανεργίας στην Ευρώπη είναι 7,4% για τις γυναίκες και 6,7% για τους </a:t>
            </a:r>
            <a:r>
              <a:rPr lang="el-GR" dirty="0" smtClean="0"/>
              <a:t>άνδρες</a:t>
            </a:r>
            <a:endParaRPr lang="en-US" dirty="0" smtClean="0"/>
          </a:p>
          <a:p>
            <a:pPr marL="269875" indent="-269875">
              <a:buClr>
                <a:srgbClr val="C00000"/>
              </a:buClr>
              <a:buFont typeface="Wingdings" panose="05000000000000000000" pitchFamily="2" charset="2"/>
              <a:buChar char="q"/>
            </a:pPr>
            <a:endParaRPr lang="el-GR" dirty="0"/>
          </a:p>
          <a:p>
            <a:pPr marL="0" indent="0" algn="just">
              <a:buNone/>
            </a:pPr>
            <a:r>
              <a:rPr lang="el-GR" dirty="0"/>
              <a:t>Ο αγροτικός τομέας είναι ο μεγαλύτερος κλάδος, απασχολώντας πάνω από 1 δισεκατομμύριο ανθρώπους. Πολλοί εργαζόμενοι στον κλάδο έχουν κακοπληρωμένες δουλειές που τους εμποδίζουν να ζήσουν μια αξιοπρεπή ζωή</a:t>
            </a:r>
            <a:r>
              <a:rPr lang="el-GR" dirty="0" smtClean="0"/>
              <a:t>.</a:t>
            </a:r>
            <a:endParaRPr lang="el-GR" dirty="0"/>
          </a:p>
        </p:txBody>
      </p:sp>
      <p:pic>
        <p:nvPicPr>
          <p:cNvPr id="7170" name="Picture 2" descr="Goal 8 | Department of Economic and Social Affairs">
            <a:extLst>
              <a:ext uri="{FF2B5EF4-FFF2-40B4-BE49-F238E27FC236}">
                <a16:creationId xmlns:a16="http://schemas.microsoft.com/office/drawing/2014/main" id="{AAE6CBE9-80F8-4903-97EA-52183A75A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87" y="745892"/>
            <a:ext cx="900029" cy="900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l-GR" sz="4400" dirty="0"/>
              <a:t>Στόχοι Βιώσιμης Ανάπτυξης</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p:txBody>
          <a:bodyPr>
            <a:noAutofit/>
          </a:bodyPr>
          <a:lstStyle/>
          <a:p>
            <a:pPr marL="0" indent="0" algn="just">
              <a:buNone/>
            </a:pPr>
            <a:r>
              <a:rPr lang="el-GR" sz="2400" dirty="0"/>
              <a:t>Το 2015 τα 193 έθνη που απαρτίζουν τα Ηνωμένα Έθνη (ΟΗΕ) υπέγραψαν την Ατζέντα του 2030 για τη Βιώσιμη Ανάπτυξη. </a:t>
            </a:r>
          </a:p>
          <a:p>
            <a:pPr marL="0" indent="0" algn="just">
              <a:buNone/>
            </a:pPr>
            <a:endParaRPr lang="el-GR" sz="2400" dirty="0"/>
          </a:p>
          <a:p>
            <a:pPr marL="0" indent="0" algn="just">
              <a:buNone/>
            </a:pPr>
            <a:r>
              <a:rPr lang="el-GR" sz="2400" dirty="0"/>
              <a:t>Η ατζέντα αποτελείται από </a:t>
            </a:r>
            <a:r>
              <a:rPr lang="el-GR" sz="2400" dirty="0">
                <a:solidFill>
                  <a:srgbClr val="C00000"/>
                </a:solidFill>
              </a:rPr>
              <a:t>17 Στόχους Βιώσιμης Ανάπτυξης </a:t>
            </a:r>
            <a:r>
              <a:rPr lang="el-GR" sz="2400" dirty="0"/>
              <a:t>και </a:t>
            </a:r>
            <a:r>
              <a:rPr lang="el-GR" sz="2400" dirty="0">
                <a:solidFill>
                  <a:srgbClr val="C00000"/>
                </a:solidFill>
              </a:rPr>
              <a:t>169 </a:t>
            </a:r>
            <a:r>
              <a:rPr lang="el-GR" sz="2400" dirty="0" err="1" smtClean="0">
                <a:solidFill>
                  <a:srgbClr val="C00000"/>
                </a:solidFill>
              </a:rPr>
              <a:t>υποστόχους</a:t>
            </a:r>
            <a:r>
              <a:rPr lang="en-US" sz="2400" dirty="0" smtClean="0">
                <a:solidFill>
                  <a:srgbClr val="C00000"/>
                </a:solidFill>
              </a:rPr>
              <a:t> </a:t>
            </a:r>
            <a:r>
              <a:rPr lang="el-GR" sz="2400" dirty="0" smtClean="0">
                <a:solidFill>
                  <a:srgbClr val="C00000"/>
                </a:solidFill>
              </a:rPr>
              <a:t> </a:t>
            </a:r>
            <a:r>
              <a:rPr lang="el-GR" sz="2400" dirty="0"/>
              <a:t>που συνδέονται μεταξύ τους, πράγμα που σημαίνει ότι η δράση σε έναν τομέα επηρεάζει και άλλους τομείς. </a:t>
            </a:r>
          </a:p>
          <a:p>
            <a:pPr marL="0" indent="0" algn="just">
              <a:buNone/>
            </a:pPr>
            <a:endParaRPr lang="el-GR" sz="2400" dirty="0"/>
          </a:p>
          <a:p>
            <a:pPr marL="0" indent="0" algn="just">
              <a:buNone/>
            </a:pPr>
            <a:r>
              <a:rPr lang="el-GR" sz="2400" dirty="0"/>
              <a:t>Οι 17 στόχοι παρέχουν ένα κοινό σύνολο στόχων που στοχεύουν στην ειρήνη, τη διατήρηση του περιβάλλοντος, τη δικαιοσύνη, την κοινωνική ισότητα και την υποστήριξη των τοπικών κοινοτήτων.</a:t>
            </a:r>
          </a:p>
        </p:txBody>
      </p:sp>
    </p:spTree>
    <p:extLst>
      <p:ext uri="{BB962C8B-B14F-4D97-AF65-F5344CB8AC3E}">
        <p14:creationId xmlns:p14="http://schemas.microsoft.com/office/powerpoint/2010/main" val="1706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E2091-1ED0-4219-A06A-B621209D3BA4}"/>
              </a:ext>
            </a:extLst>
          </p:cNvPr>
          <p:cNvSpPr>
            <a:spLocks noGrp="1"/>
          </p:cNvSpPr>
          <p:nvPr>
            <p:ph type="title"/>
          </p:nvPr>
        </p:nvSpPr>
        <p:spPr>
          <a:xfrm>
            <a:off x="1019609" y="176045"/>
            <a:ext cx="10058400" cy="1450757"/>
          </a:xfrm>
        </p:spPr>
        <p:txBody>
          <a:bodyPr>
            <a:normAutofit/>
          </a:bodyPr>
          <a:lstStyle/>
          <a:p>
            <a:r>
              <a:rPr lang="en-US" sz="4400" dirty="0"/>
              <a:t>SDG 8: </a:t>
            </a:r>
            <a:r>
              <a:rPr lang="el-GR" sz="4400" dirty="0" smtClean="0"/>
              <a:t>Συνεισφορά του Γεωργικού Τομέα</a:t>
            </a:r>
            <a:endParaRPr lang="en-US" sz="4400" dirty="0"/>
          </a:p>
        </p:txBody>
      </p:sp>
      <p:sp>
        <p:nvSpPr>
          <p:cNvPr id="3" name="Θέση περιεχομένου 2">
            <a:extLst>
              <a:ext uri="{FF2B5EF4-FFF2-40B4-BE49-F238E27FC236}">
                <a16:creationId xmlns:a16="http://schemas.microsoft.com/office/drawing/2014/main" id="{6AFDEDB8-7B9F-4E89-9463-7A43E7760F4C}"/>
              </a:ext>
            </a:extLst>
          </p:cNvPr>
          <p:cNvSpPr>
            <a:spLocks noGrp="1"/>
          </p:cNvSpPr>
          <p:nvPr>
            <p:ph idx="1"/>
          </p:nvPr>
        </p:nvSpPr>
        <p:spPr>
          <a:xfrm>
            <a:off x="1097280" y="1961237"/>
            <a:ext cx="10058400" cy="4023360"/>
          </a:xfrm>
        </p:spPr>
        <p:txBody>
          <a:bodyPr>
            <a:normAutofit/>
          </a:bodyPr>
          <a:lstStyle/>
          <a:p>
            <a:pPr marL="269875" indent="-269875" algn="just">
              <a:buClr>
                <a:srgbClr val="C00000"/>
              </a:buClr>
              <a:buFont typeface="Wingdings" panose="05000000000000000000" pitchFamily="2" charset="2"/>
              <a:buChar char="q"/>
            </a:pPr>
            <a:r>
              <a:rPr lang="el-GR" dirty="0" smtClean="0"/>
              <a:t>Δημιουργία συνεργατισμών </a:t>
            </a:r>
            <a:endParaRPr lang="el-GR" dirty="0"/>
          </a:p>
          <a:p>
            <a:pPr marL="269875" indent="-269875" algn="just">
              <a:buClr>
                <a:srgbClr val="C00000"/>
              </a:buClr>
              <a:buFont typeface="Wingdings" panose="05000000000000000000" pitchFamily="2" charset="2"/>
              <a:buChar char="q"/>
            </a:pPr>
            <a:r>
              <a:rPr lang="el-GR" dirty="0" smtClean="0"/>
              <a:t>Προώθηση </a:t>
            </a:r>
            <a:r>
              <a:rPr lang="el-GR" dirty="0"/>
              <a:t>της αγοράς τοπικών αγροτικών προϊόντων</a:t>
            </a:r>
          </a:p>
          <a:p>
            <a:pPr marL="269875" indent="-269875" algn="just">
              <a:buClr>
                <a:srgbClr val="C00000"/>
              </a:buClr>
              <a:buFont typeface="Wingdings" panose="05000000000000000000" pitchFamily="2" charset="2"/>
              <a:buChar char="q"/>
            </a:pPr>
            <a:r>
              <a:rPr lang="el-GR" dirty="0"/>
              <a:t>Οι επενδύσεις στη γεωργία μπορούν να δημιουργήσουν θέσεις εργασίας σε όλη την αλυσίδα τροφίμων, από τη γεωργία και τη μεταποίηση έως τη διανομή και την εμπορία</a:t>
            </a:r>
          </a:p>
          <a:p>
            <a:pPr marL="269875" indent="-269875" algn="just">
              <a:buClr>
                <a:srgbClr val="C00000"/>
              </a:buClr>
              <a:buFont typeface="Wingdings" panose="05000000000000000000" pitchFamily="2" charset="2"/>
              <a:buChar char="q"/>
            </a:pPr>
            <a:r>
              <a:rPr lang="el-GR" dirty="0"/>
              <a:t>Η ενίσχυση των αλυσίδων αξίας της αγοράς μπορεί να συνδέσει τους αγρότες με την αγορά, διασφαλίζοντας καλύτερες τιμές στα προϊόντα τους.</a:t>
            </a:r>
          </a:p>
          <a:p>
            <a:pPr marL="269875" indent="-269875" algn="just">
              <a:buClr>
                <a:srgbClr val="C00000"/>
              </a:buClr>
              <a:buFont typeface="Wingdings" panose="05000000000000000000" pitchFamily="2" charset="2"/>
              <a:buChar char="q"/>
            </a:pPr>
            <a:r>
              <a:rPr lang="el-GR" dirty="0"/>
              <a:t>Η γεωργία προσφέρει ευκαιρίες για καινοτομία και επιχειρηματικότητα σε τομείς όπως η γεωργία, οι βιώσιμες γεωργικές πρακτικές και η μεταποίηση </a:t>
            </a:r>
            <a:r>
              <a:rPr lang="el-GR" dirty="0" err="1"/>
              <a:t>αγροτοκτηνοτροφικών</a:t>
            </a:r>
            <a:r>
              <a:rPr lang="el-GR" dirty="0"/>
              <a:t> προϊόντων.</a:t>
            </a: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7170" name="Picture 2" descr="Goal 8 | Department of Economic and Social Affairs">
            <a:extLst>
              <a:ext uri="{FF2B5EF4-FFF2-40B4-BE49-F238E27FC236}">
                <a16:creationId xmlns:a16="http://schemas.microsoft.com/office/drawing/2014/main" id="{AAE6CBE9-80F8-4903-97EA-52183A75A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3149" y="712270"/>
            <a:ext cx="914532" cy="914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F9BAE-E210-4835-B463-3ADE1943DD95}"/>
              </a:ext>
            </a:extLst>
          </p:cNvPr>
          <p:cNvSpPr>
            <a:spLocks noGrp="1"/>
          </p:cNvSpPr>
          <p:nvPr>
            <p:ph type="title"/>
          </p:nvPr>
        </p:nvSpPr>
        <p:spPr>
          <a:xfrm>
            <a:off x="1097280" y="286604"/>
            <a:ext cx="10058400" cy="1214938"/>
          </a:xfrm>
        </p:spPr>
        <p:txBody>
          <a:bodyPr>
            <a:normAutofit/>
          </a:bodyPr>
          <a:lstStyle/>
          <a:p>
            <a:pPr algn="ctr"/>
            <a:r>
              <a:rPr lang="en-US" sz="4400" dirty="0"/>
              <a:t>SDG 10: </a:t>
            </a:r>
            <a:r>
              <a:rPr lang="el-GR" sz="4400" dirty="0">
                <a:solidFill>
                  <a:srgbClr val="121212"/>
                </a:solidFill>
                <a:latin typeface="Cambria" panose="02040503050406030204" pitchFamily="18" charset="0"/>
                <a:ea typeface="Cambria" panose="02040503050406030204" pitchFamily="18" charset="0"/>
              </a:rPr>
              <a:t>Λιγότερες Ανισότητες</a:t>
            </a:r>
            <a:r>
              <a:rPr lang="en-US" sz="4400" dirty="0">
                <a:solidFill>
                  <a:srgbClr val="121212"/>
                </a:solidFill>
                <a:latin typeface="Cambria" panose="02040503050406030204" pitchFamily="18" charset="0"/>
                <a:ea typeface="Cambria" panose="02040503050406030204" pitchFamily="18" charset="0"/>
              </a:rPr>
              <a:t> </a:t>
            </a:r>
            <a:endParaRPr lang="en-US" sz="4400" dirty="0"/>
          </a:p>
        </p:txBody>
      </p:sp>
      <p:sp>
        <p:nvSpPr>
          <p:cNvPr id="3" name="Θέση περιεχομένου 2">
            <a:extLst>
              <a:ext uri="{FF2B5EF4-FFF2-40B4-BE49-F238E27FC236}">
                <a16:creationId xmlns:a16="http://schemas.microsoft.com/office/drawing/2014/main" id="{B5329F88-F11E-455A-A804-69EA68E297EA}"/>
              </a:ext>
            </a:extLst>
          </p:cNvPr>
          <p:cNvSpPr>
            <a:spLocks noGrp="1"/>
          </p:cNvSpPr>
          <p:nvPr>
            <p:ph idx="1"/>
          </p:nvPr>
        </p:nvSpPr>
        <p:spPr/>
        <p:txBody>
          <a:bodyPr>
            <a:normAutofit/>
          </a:bodyPr>
          <a:lstStyle/>
          <a:p>
            <a:pPr marL="0" indent="0">
              <a:buNone/>
            </a:pPr>
            <a:r>
              <a:rPr lang="el-GR" b="1" dirty="0" err="1">
                <a:solidFill>
                  <a:srgbClr val="FF0066"/>
                </a:solidFill>
              </a:rPr>
              <a:t>SDG</a:t>
            </a:r>
            <a:r>
              <a:rPr lang="el-GR" b="1" dirty="0">
                <a:solidFill>
                  <a:srgbClr val="FF0066"/>
                </a:solidFill>
              </a:rPr>
              <a:t> 10: Μείωση της ανισότητας εντός και μεταξύ των χωρών</a:t>
            </a:r>
          </a:p>
          <a:p>
            <a:pPr marL="0" indent="0" algn="just">
              <a:lnSpc>
                <a:spcPct val="110000"/>
              </a:lnSpc>
              <a:spcBef>
                <a:spcPts val="0"/>
              </a:spcBef>
              <a:spcAft>
                <a:spcPts val="0"/>
              </a:spcAft>
              <a:buNone/>
            </a:pPr>
            <a:r>
              <a:rPr lang="el-GR" dirty="0" smtClean="0"/>
              <a:t>Ανάγκη </a:t>
            </a:r>
            <a:r>
              <a:rPr lang="el-GR" dirty="0"/>
              <a:t>ενδυνάμωσης και προώθησης της κοινωνικής, οικονομικής και πολιτικής ένταξης όλων των ατόμων και ομάδων, ανεξάρτητα από την ηλικία, το φύλο, την ανικανότητα, τη φυλή, την εθνικότητα ή άλλα χαρακτηριστικά </a:t>
            </a:r>
            <a:r>
              <a:rPr lang="el-GR" dirty="0" smtClean="0"/>
              <a:t>τους</a:t>
            </a:r>
          </a:p>
          <a:p>
            <a:pPr marL="0" indent="0" algn="just">
              <a:lnSpc>
                <a:spcPct val="110000"/>
              </a:lnSpc>
              <a:spcBef>
                <a:spcPts val="0"/>
              </a:spcBef>
              <a:spcAft>
                <a:spcPts val="0"/>
              </a:spcAft>
              <a:buNone/>
            </a:pPr>
            <a:endParaRPr lang="el-GR" dirty="0" smtClean="0"/>
          </a:p>
          <a:p>
            <a:pPr marL="355600" indent="-355600" algn="just">
              <a:lnSpc>
                <a:spcPct val="110000"/>
              </a:lnSpc>
              <a:spcBef>
                <a:spcPts val="0"/>
              </a:spcBef>
              <a:spcAft>
                <a:spcPts val="0"/>
              </a:spcAft>
              <a:buClr>
                <a:srgbClr val="FF0066"/>
              </a:buClr>
              <a:buFont typeface="Wingdings" panose="05000000000000000000" pitchFamily="2" charset="2"/>
              <a:buChar char="q"/>
            </a:pPr>
            <a:r>
              <a:rPr lang="el-GR" dirty="0" smtClean="0"/>
              <a:t>Η </a:t>
            </a:r>
            <a:r>
              <a:rPr lang="el-GR" dirty="0"/>
              <a:t>διαφορά εισοδήματος μεταξύ των χωρών μειώθηκε κατά 37% από το 1990 έως το 2019</a:t>
            </a:r>
          </a:p>
          <a:p>
            <a:pPr marL="355600" indent="-355600" algn="just">
              <a:lnSpc>
                <a:spcPct val="110000"/>
              </a:lnSpc>
              <a:spcBef>
                <a:spcPts val="0"/>
              </a:spcBef>
              <a:spcAft>
                <a:spcPts val="0"/>
              </a:spcAft>
              <a:buClr>
                <a:srgbClr val="FF0066"/>
              </a:buClr>
              <a:buFont typeface="Wingdings" panose="05000000000000000000" pitchFamily="2" charset="2"/>
              <a:buChar char="q"/>
            </a:pPr>
            <a:r>
              <a:rPr lang="el-GR" dirty="0"/>
              <a:t>Ο Covid19 προκάλεσε τη μεγαλύτερη αύξηση της ανισότητας μεταξύ των χωρών τις τελευταίες τρεις δεκαετίες (4,4%)</a:t>
            </a:r>
          </a:p>
          <a:p>
            <a:pPr marL="355600" indent="-355600" algn="just">
              <a:lnSpc>
                <a:spcPct val="110000"/>
              </a:lnSpc>
              <a:spcBef>
                <a:spcPts val="0"/>
              </a:spcBef>
              <a:spcAft>
                <a:spcPts val="0"/>
              </a:spcAft>
              <a:buClr>
                <a:srgbClr val="FF0066"/>
              </a:buClr>
              <a:buFont typeface="Wingdings" panose="05000000000000000000" pitchFamily="2" charset="2"/>
              <a:buChar char="q"/>
            </a:pPr>
            <a:r>
              <a:rPr lang="el-GR" dirty="0"/>
              <a:t>280,6 εκατομμύρια μετανάστες παγκοσμίως το </a:t>
            </a:r>
            <a:r>
              <a:rPr lang="el-GR" dirty="0" smtClean="0"/>
              <a:t>2020 (4% του παγκόσμιου πληθυσμού)</a:t>
            </a:r>
            <a:endParaRPr lang="en-US" dirty="0"/>
          </a:p>
        </p:txBody>
      </p:sp>
      <p:pic>
        <p:nvPicPr>
          <p:cNvPr id="4" name="Picture 2" descr="SDG 10 - Reduced Inequalities | IOM Regional Office for the European  Economic Area, the European Union and NATO">
            <a:extLst>
              <a:ext uri="{FF2B5EF4-FFF2-40B4-BE49-F238E27FC236}">
                <a16:creationId xmlns:a16="http://schemas.microsoft.com/office/drawing/2014/main" id="{9BCA1C4C-2513-4BAF-9A4F-D0B46624A81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91483" y="711010"/>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0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F9BAE-E210-4835-B463-3ADE1943DD95}"/>
              </a:ext>
            </a:extLst>
          </p:cNvPr>
          <p:cNvSpPr>
            <a:spLocks noGrp="1"/>
          </p:cNvSpPr>
          <p:nvPr>
            <p:ph type="title"/>
          </p:nvPr>
        </p:nvSpPr>
        <p:spPr>
          <a:xfrm>
            <a:off x="1097280" y="74847"/>
            <a:ext cx="10058400" cy="1450757"/>
          </a:xfrm>
        </p:spPr>
        <p:txBody>
          <a:bodyPr>
            <a:normAutofit/>
          </a:bodyPr>
          <a:lstStyle/>
          <a:p>
            <a:r>
              <a:rPr lang="en-US" sz="4000" dirty="0"/>
              <a:t>SDG 10: </a:t>
            </a:r>
            <a:r>
              <a:rPr lang="el-GR" sz="4000" dirty="0">
                <a:solidFill>
                  <a:srgbClr val="121212"/>
                </a:solidFill>
              </a:rPr>
              <a:t>Συνεισφορά του Γεωργικού Τομέα</a:t>
            </a:r>
            <a:endParaRPr lang="en-US" sz="4000" dirty="0"/>
          </a:p>
        </p:txBody>
      </p:sp>
      <p:sp>
        <p:nvSpPr>
          <p:cNvPr id="3" name="Θέση περιεχομένου 2">
            <a:extLst>
              <a:ext uri="{FF2B5EF4-FFF2-40B4-BE49-F238E27FC236}">
                <a16:creationId xmlns:a16="http://schemas.microsoft.com/office/drawing/2014/main" id="{B5329F88-F11E-455A-A804-69EA68E297EA}"/>
              </a:ext>
            </a:extLst>
          </p:cNvPr>
          <p:cNvSpPr>
            <a:spLocks noGrp="1"/>
          </p:cNvSpPr>
          <p:nvPr>
            <p:ph idx="1"/>
          </p:nvPr>
        </p:nvSpPr>
        <p:spPr/>
        <p:txBody>
          <a:bodyPr>
            <a:noAutofit/>
          </a:bodyPr>
          <a:lstStyle/>
          <a:p>
            <a:pPr marL="452438" indent="-452438" algn="just">
              <a:lnSpc>
                <a:spcPct val="100000"/>
              </a:lnSpc>
              <a:spcBef>
                <a:spcPts val="0"/>
              </a:spcBef>
              <a:spcAft>
                <a:spcPts val="0"/>
              </a:spcAft>
              <a:buClr>
                <a:srgbClr val="FF0066"/>
              </a:buClr>
              <a:buFont typeface="Wingdings" panose="05000000000000000000" pitchFamily="2" charset="2"/>
              <a:buChar char="q"/>
            </a:pPr>
            <a:r>
              <a:rPr lang="el-GR" dirty="0"/>
              <a:t>Τροποποίηση του εμπορίου και μέτρα πολιτικής π.χ. οι δασμοί, μπορούν να δώσουν μεγαλύτερη πρόσβαση σε ξένες αγορές και αύξηση των εξαγωγών. </a:t>
            </a:r>
            <a:endParaRPr lang="el-GR" dirty="0" smtClean="0"/>
          </a:p>
          <a:p>
            <a:pPr marL="0" indent="0" algn="just">
              <a:lnSpc>
                <a:spcPct val="100000"/>
              </a:lnSpc>
              <a:spcBef>
                <a:spcPts val="0"/>
              </a:spcBef>
              <a:spcAft>
                <a:spcPts val="0"/>
              </a:spcAft>
              <a:buClr>
                <a:srgbClr val="FF0066"/>
              </a:buClr>
              <a:buNone/>
            </a:pPr>
            <a:endParaRPr lang="el-GR" dirty="0" smtClean="0"/>
          </a:p>
          <a:p>
            <a:pPr marL="452438" indent="-452438" algn="just">
              <a:lnSpc>
                <a:spcPct val="100000"/>
              </a:lnSpc>
              <a:spcBef>
                <a:spcPts val="0"/>
              </a:spcBef>
              <a:spcAft>
                <a:spcPts val="0"/>
              </a:spcAft>
              <a:buClr>
                <a:srgbClr val="FF0066"/>
              </a:buClr>
              <a:buFont typeface="Wingdings" panose="05000000000000000000" pitchFamily="2" charset="2"/>
              <a:buChar char="q"/>
            </a:pPr>
            <a:r>
              <a:rPr lang="el-GR" dirty="0" smtClean="0"/>
              <a:t>Η </a:t>
            </a:r>
            <a:r>
              <a:rPr lang="el-GR" dirty="0"/>
              <a:t>εξάλειψη των ανισοτήτων στην πρόσβαση σε πόρους (γη, νερό κ.λπ.) διασφαλίζει ότι οι περιθωριοποιημένες ομάδες, συμπεριλαμβανομένων των μικροϊδιοκτητών και των γυναικών αγροτών, έχουν ίσες ευκαιρίες να ασχοληθούν με τη </a:t>
            </a:r>
            <a:r>
              <a:rPr lang="el-GR" dirty="0" smtClean="0"/>
              <a:t>γεωργία.</a:t>
            </a:r>
          </a:p>
          <a:p>
            <a:pPr marL="0" indent="0" algn="just">
              <a:lnSpc>
                <a:spcPct val="100000"/>
              </a:lnSpc>
              <a:spcBef>
                <a:spcPts val="0"/>
              </a:spcBef>
              <a:spcAft>
                <a:spcPts val="0"/>
              </a:spcAft>
              <a:buClr>
                <a:srgbClr val="FF0066"/>
              </a:buClr>
              <a:buNone/>
            </a:pPr>
            <a:endParaRPr lang="el-GR" dirty="0"/>
          </a:p>
          <a:p>
            <a:pPr marL="452438" indent="-452438" algn="just">
              <a:lnSpc>
                <a:spcPct val="100000"/>
              </a:lnSpc>
              <a:spcBef>
                <a:spcPts val="0"/>
              </a:spcBef>
              <a:spcAft>
                <a:spcPts val="0"/>
              </a:spcAft>
              <a:buClr>
                <a:srgbClr val="FF0066"/>
              </a:buClr>
              <a:buFont typeface="Wingdings" panose="05000000000000000000" pitchFamily="2" charset="2"/>
              <a:buChar char="q"/>
            </a:pPr>
            <a:r>
              <a:rPr lang="el-GR" dirty="0"/>
              <a:t>Επένδυση στην εκπαίδευση και την ανάπτυξη δεξιοτήτων σε ευάλωτες και χαμηλού εισοδήματος </a:t>
            </a:r>
            <a:r>
              <a:rPr lang="el-GR" dirty="0" smtClean="0"/>
              <a:t>κοινότητες.</a:t>
            </a:r>
          </a:p>
          <a:p>
            <a:pPr marL="0" indent="0" algn="just">
              <a:lnSpc>
                <a:spcPct val="100000"/>
              </a:lnSpc>
              <a:spcBef>
                <a:spcPts val="0"/>
              </a:spcBef>
              <a:spcAft>
                <a:spcPts val="0"/>
              </a:spcAft>
              <a:buClr>
                <a:srgbClr val="FF0066"/>
              </a:buClr>
              <a:buNone/>
            </a:pPr>
            <a:endParaRPr lang="el-GR" dirty="0"/>
          </a:p>
          <a:p>
            <a:pPr marL="452438" indent="-452438" algn="just">
              <a:lnSpc>
                <a:spcPct val="100000"/>
              </a:lnSpc>
              <a:spcBef>
                <a:spcPts val="0"/>
              </a:spcBef>
              <a:spcAft>
                <a:spcPts val="0"/>
              </a:spcAft>
              <a:buClr>
                <a:srgbClr val="FF0066"/>
              </a:buClr>
              <a:buFont typeface="Wingdings" panose="05000000000000000000" pitchFamily="2" charset="2"/>
              <a:buChar char="q"/>
            </a:pPr>
            <a:r>
              <a:rPr lang="el-GR" dirty="0"/>
              <a:t>Καταπολέμηση των διακρίσεων μέσω εκστρατειών ευαισθητοποίησης, προώθησης της κοινωνικής ένταξης και υποστήριξης νόμων κατά των </a:t>
            </a:r>
            <a:r>
              <a:rPr lang="el-GR" dirty="0" smtClean="0"/>
              <a:t>διακρίσεων.</a:t>
            </a:r>
            <a:endParaRPr lang="en-US" dirty="0"/>
          </a:p>
        </p:txBody>
      </p:sp>
      <p:pic>
        <p:nvPicPr>
          <p:cNvPr id="4" name="Picture 2" descr="SDG 10 - Reduced Inequalities | IOM Regional Office for the European  Economic Area, the European Union and NATO">
            <a:extLst>
              <a:ext uri="{FF2B5EF4-FFF2-40B4-BE49-F238E27FC236}">
                <a16:creationId xmlns:a16="http://schemas.microsoft.com/office/drawing/2014/main" id="{9BCA1C4C-2513-4BAF-9A4F-D0B46624A81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359568" y="720635"/>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2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1A9156-F714-4DC5-9A64-FBA0EAD0E57C}"/>
              </a:ext>
            </a:extLst>
          </p:cNvPr>
          <p:cNvSpPr>
            <a:spLocks noGrp="1"/>
          </p:cNvSpPr>
          <p:nvPr>
            <p:ph type="title"/>
          </p:nvPr>
        </p:nvSpPr>
        <p:spPr>
          <a:xfrm>
            <a:off x="537531" y="74847"/>
            <a:ext cx="10693667" cy="1450757"/>
          </a:xfrm>
        </p:spPr>
        <p:txBody>
          <a:bodyPr>
            <a:normAutofit/>
          </a:bodyPr>
          <a:lstStyle/>
          <a:p>
            <a:r>
              <a:rPr lang="en-US" sz="4000" dirty="0"/>
              <a:t>SDG 12: </a:t>
            </a:r>
            <a:r>
              <a:rPr lang="el-GR" sz="4000" dirty="0"/>
              <a:t>Υπεύθυνη Κατανάλωση και Παραγωγή</a:t>
            </a:r>
            <a:endParaRPr lang="en-US" sz="4000" dirty="0"/>
          </a:p>
        </p:txBody>
      </p:sp>
      <p:sp>
        <p:nvSpPr>
          <p:cNvPr id="3" name="Θέση περιεχομένου 2">
            <a:extLst>
              <a:ext uri="{FF2B5EF4-FFF2-40B4-BE49-F238E27FC236}">
                <a16:creationId xmlns:a16="http://schemas.microsoft.com/office/drawing/2014/main" id="{09EFE080-67FF-42E8-B101-35C60EE98279}"/>
              </a:ext>
            </a:extLst>
          </p:cNvPr>
          <p:cNvSpPr>
            <a:spLocks noGrp="1"/>
          </p:cNvSpPr>
          <p:nvPr>
            <p:ph idx="1"/>
          </p:nvPr>
        </p:nvSpPr>
        <p:spPr>
          <a:xfrm>
            <a:off x="1071880" y="1858434"/>
            <a:ext cx="10058400" cy="4124760"/>
          </a:xfrm>
        </p:spPr>
        <p:txBody>
          <a:bodyPr>
            <a:noAutofit/>
          </a:bodyPr>
          <a:lstStyle/>
          <a:p>
            <a:pPr algn="just">
              <a:lnSpc>
                <a:spcPct val="120000"/>
              </a:lnSpc>
              <a:spcBef>
                <a:spcPts val="0"/>
              </a:spcBef>
              <a:spcAft>
                <a:spcPts val="0"/>
              </a:spcAft>
            </a:pPr>
            <a:r>
              <a:rPr lang="el-GR" sz="1800" b="1" dirty="0">
                <a:solidFill>
                  <a:srgbClr val="CD8B2A"/>
                </a:solidFill>
              </a:rPr>
              <a:t>Στόχος 12: Εξασφάλιση βιώσιμων προτύπων κατανάλωσης και παραγωγής.</a:t>
            </a:r>
          </a:p>
          <a:p>
            <a:pPr algn="just">
              <a:lnSpc>
                <a:spcPct val="120000"/>
              </a:lnSpc>
              <a:spcBef>
                <a:spcPts val="0"/>
              </a:spcBef>
              <a:spcAft>
                <a:spcPts val="0"/>
              </a:spcAft>
            </a:pPr>
            <a:endParaRPr lang="el-GR" sz="1800" dirty="0" smtClean="0"/>
          </a:p>
          <a:p>
            <a:pPr algn="just">
              <a:lnSpc>
                <a:spcPct val="120000"/>
              </a:lnSpc>
              <a:spcBef>
                <a:spcPts val="0"/>
              </a:spcBef>
              <a:spcAft>
                <a:spcPts val="0"/>
              </a:spcAft>
            </a:pPr>
            <a:r>
              <a:rPr lang="el-GR" sz="1800" b="1" dirty="0" smtClean="0"/>
              <a:t>Αποτελεσματική </a:t>
            </a:r>
            <a:r>
              <a:rPr lang="el-GR" sz="1800" b="1" dirty="0"/>
              <a:t>χρήση των φυσικών πόρων και η μείωση των αποβλήτων και της ρύπανσης</a:t>
            </a:r>
            <a:r>
              <a:rPr lang="el-GR" sz="1800" dirty="0" smtClean="0"/>
              <a:t>.</a:t>
            </a:r>
            <a:endParaRPr lang="en-US" sz="1800" dirty="0" smtClean="0"/>
          </a:p>
          <a:p>
            <a:pPr algn="just">
              <a:lnSpc>
                <a:spcPct val="120000"/>
              </a:lnSpc>
              <a:spcBef>
                <a:spcPts val="0"/>
              </a:spcBef>
              <a:spcAft>
                <a:spcPts val="0"/>
              </a:spcAft>
            </a:pPr>
            <a:endParaRPr lang="en-US" sz="1800" dirty="0"/>
          </a:p>
          <a:p>
            <a:pPr algn="just">
              <a:lnSpc>
                <a:spcPct val="120000"/>
              </a:lnSpc>
              <a:spcBef>
                <a:spcPts val="0"/>
              </a:spcBef>
              <a:spcAft>
                <a:spcPts val="0"/>
              </a:spcAft>
            </a:pPr>
            <a:r>
              <a:rPr lang="el-GR" sz="1800" dirty="0" smtClean="0"/>
              <a:t>Επίσης</a:t>
            </a:r>
            <a:r>
              <a:rPr lang="el-GR" sz="1800" dirty="0"/>
              <a:t>, η </a:t>
            </a:r>
            <a:r>
              <a:rPr lang="el-GR" sz="1800" b="1" dirty="0"/>
              <a:t>ελαχιστοποίηση της σπατάλης τροφίμων </a:t>
            </a:r>
            <a:r>
              <a:rPr lang="el-GR" sz="1800" dirty="0"/>
              <a:t>κατά μήκος της αλυσίδας εφοδιασμού είναι ζωτικής σημασίας για την αντιμετώπιση της υπεύθυνης κατανάλωσης.</a:t>
            </a:r>
          </a:p>
          <a:p>
            <a:pPr algn="just">
              <a:lnSpc>
                <a:spcPct val="120000"/>
              </a:lnSpc>
              <a:spcBef>
                <a:spcPts val="0"/>
              </a:spcBef>
              <a:spcAft>
                <a:spcPts val="0"/>
              </a:spcAft>
            </a:pPr>
            <a:endParaRPr lang="el-GR" sz="1100" dirty="0"/>
          </a:p>
          <a:p>
            <a:pPr algn="just">
              <a:lnSpc>
                <a:spcPct val="120000"/>
              </a:lnSpc>
              <a:spcBef>
                <a:spcPts val="0"/>
              </a:spcBef>
              <a:spcAft>
                <a:spcPts val="0"/>
              </a:spcAft>
            </a:pPr>
            <a:r>
              <a:rPr lang="el-GR" sz="1800" dirty="0"/>
              <a:t> Ο στόχος 12</a:t>
            </a:r>
            <a:r>
              <a:rPr lang="en-US" sz="1800" dirty="0"/>
              <a:t>.3</a:t>
            </a:r>
            <a:r>
              <a:rPr lang="el-GR" sz="1800" dirty="0"/>
              <a:t> στοχεύει στη μείωση κατά </a:t>
            </a:r>
            <a:r>
              <a:rPr lang="el-GR" sz="1800" dirty="0" smtClean="0"/>
              <a:t>50% της </a:t>
            </a:r>
            <a:r>
              <a:rPr lang="el-GR" sz="1800" dirty="0"/>
              <a:t>παγκόσμιας κατά κεφαλήν σπατάλης τροφίμων κατά μήκος των αλυσίδων παραγωγής και εφοδιασμού, συμπεριλαμβανομένων των απωλειών μετά τη συγκομιδή.</a:t>
            </a:r>
          </a:p>
          <a:p>
            <a:pPr marL="0" indent="0" algn="just">
              <a:lnSpc>
                <a:spcPct val="120000"/>
              </a:lnSpc>
              <a:spcBef>
                <a:spcPts val="0"/>
              </a:spcBef>
              <a:spcAft>
                <a:spcPts val="0"/>
              </a:spcAft>
              <a:buClr>
                <a:srgbClr val="D3A029"/>
              </a:buClr>
              <a:buNone/>
            </a:pPr>
            <a:endParaRPr lang="en-US" sz="1400" dirty="0"/>
          </a:p>
        </p:txBody>
      </p:sp>
      <p:pic>
        <p:nvPicPr>
          <p:cNvPr id="4" name="Picture 6" descr="Sustainable Development Goal 12 - Wikipedia">
            <a:extLst>
              <a:ext uri="{FF2B5EF4-FFF2-40B4-BE49-F238E27FC236}">
                <a16:creationId xmlns:a16="http://schemas.microsoft.com/office/drawing/2014/main" id="{19CE9CC1-F619-4D0F-B3C3-C4DEB3B9E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0953" y="688756"/>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5496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7B690D-C794-46BE-81AD-A31EDAA12D88}"/>
              </a:ext>
            </a:extLst>
          </p:cNvPr>
          <p:cNvSpPr>
            <a:spLocks noGrp="1"/>
          </p:cNvSpPr>
          <p:nvPr>
            <p:ph type="title"/>
          </p:nvPr>
        </p:nvSpPr>
        <p:spPr>
          <a:xfrm>
            <a:off x="481263" y="286603"/>
            <a:ext cx="10674417" cy="1311191"/>
          </a:xfrm>
        </p:spPr>
        <p:txBody>
          <a:bodyPr>
            <a:normAutofit/>
          </a:bodyPr>
          <a:lstStyle/>
          <a:p>
            <a:r>
              <a:rPr lang="en-US" sz="4000" dirty="0"/>
              <a:t>SDG 12: </a:t>
            </a:r>
            <a:r>
              <a:rPr lang="el-GR" sz="4000" dirty="0"/>
              <a:t>Υπεύθυνη Κατανάλωση και Παραγωγή</a:t>
            </a:r>
            <a:endParaRPr lang="en-US" sz="4000" dirty="0"/>
          </a:p>
        </p:txBody>
      </p:sp>
      <p:sp>
        <p:nvSpPr>
          <p:cNvPr id="3" name="Θέση περιεχομένου 2">
            <a:extLst>
              <a:ext uri="{FF2B5EF4-FFF2-40B4-BE49-F238E27FC236}">
                <a16:creationId xmlns:a16="http://schemas.microsoft.com/office/drawing/2014/main" id="{65FA143D-1B6D-43CF-9133-2B601E79CF8A}"/>
              </a:ext>
            </a:extLst>
          </p:cNvPr>
          <p:cNvSpPr>
            <a:spLocks noGrp="1"/>
          </p:cNvSpPr>
          <p:nvPr>
            <p:ph idx="1"/>
          </p:nvPr>
        </p:nvSpPr>
        <p:spPr>
          <a:xfrm>
            <a:off x="1097280" y="1845734"/>
            <a:ext cx="10058400" cy="2341255"/>
          </a:xfrm>
        </p:spPr>
        <p:txBody>
          <a:bodyPr>
            <a:normAutofit/>
          </a:bodyPr>
          <a:lstStyle/>
          <a:p>
            <a:r>
              <a:rPr lang="el-GR" b="1" u="sng" dirty="0"/>
              <a:t>Σπατάλη τροφίμων ανά </a:t>
            </a:r>
            <a:r>
              <a:rPr lang="el-GR" b="1" u="sng" dirty="0" smtClean="0"/>
              <a:t>χώρα</a:t>
            </a:r>
            <a:r>
              <a:rPr lang="en-US" b="1" u="sng" dirty="0" smtClean="0"/>
              <a:t> (</a:t>
            </a:r>
            <a:r>
              <a:rPr lang="el-GR" b="1" u="sng" dirty="0" smtClean="0"/>
              <a:t>στοιχεία για το 2021)</a:t>
            </a:r>
            <a:endParaRPr lang="el-GR" b="1" u="sng" dirty="0"/>
          </a:p>
        </p:txBody>
      </p:sp>
      <p:pic>
        <p:nvPicPr>
          <p:cNvPr id="4" name="Picture 6" descr="Sustainable Development Goal 12 - Wikipedia">
            <a:extLst>
              <a:ext uri="{FF2B5EF4-FFF2-40B4-BE49-F238E27FC236}">
                <a16:creationId xmlns:a16="http://schemas.microsoft.com/office/drawing/2014/main" id="{786DEDFF-3A43-40BF-888D-358ED8EAB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829" y="781273"/>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Table 4"/>
          <p:cNvGraphicFramePr>
            <a:graphicFrameLocks noGrp="1"/>
          </p:cNvGraphicFramePr>
          <p:nvPr>
            <p:extLst>
              <p:ext uri="{D42A27DB-BD31-4B8C-83A1-F6EECF244321}">
                <p14:modId xmlns:p14="http://schemas.microsoft.com/office/powerpoint/2010/main" val="3865859917"/>
              </p:ext>
            </p:extLst>
          </p:nvPr>
        </p:nvGraphicFramePr>
        <p:xfrm>
          <a:off x="1754471" y="2730500"/>
          <a:ext cx="8127999" cy="2123440"/>
        </p:xfrm>
        <a:graphic>
          <a:graphicData uri="http://schemas.openxmlformats.org/drawingml/2006/table">
            <a:tbl>
              <a:tblPr firstRow="1" bandRow="1">
                <a:tableStyleId>{17292A2E-F333-43FB-9621-5CBBE7FDCDCB}</a:tableStyleId>
              </a:tblPr>
              <a:tblGrid>
                <a:gridCol w="2709333">
                  <a:extLst>
                    <a:ext uri="{9D8B030D-6E8A-4147-A177-3AD203B41FA5}">
                      <a16:colId xmlns:a16="http://schemas.microsoft.com/office/drawing/2014/main" val="1235592922"/>
                    </a:ext>
                  </a:extLst>
                </a:gridCol>
                <a:gridCol w="2709333">
                  <a:extLst>
                    <a:ext uri="{9D8B030D-6E8A-4147-A177-3AD203B41FA5}">
                      <a16:colId xmlns:a16="http://schemas.microsoft.com/office/drawing/2014/main" val="3844573106"/>
                    </a:ext>
                  </a:extLst>
                </a:gridCol>
                <a:gridCol w="2709333">
                  <a:extLst>
                    <a:ext uri="{9D8B030D-6E8A-4147-A177-3AD203B41FA5}">
                      <a16:colId xmlns:a16="http://schemas.microsoft.com/office/drawing/2014/main" val="4005843498"/>
                    </a:ext>
                  </a:extLst>
                </a:gridCol>
              </a:tblGrid>
              <a:tr h="370840">
                <a:tc>
                  <a:txBody>
                    <a:bodyPr/>
                    <a:lstStyle/>
                    <a:p>
                      <a:pPr algn="ctr"/>
                      <a:r>
                        <a:rPr lang="el-GR" dirty="0" smtClean="0">
                          <a:latin typeface="Cambria" panose="02040503050406030204" pitchFamily="18" charset="0"/>
                          <a:ea typeface="Cambria" panose="02040503050406030204" pitchFamily="18" charset="0"/>
                        </a:rPr>
                        <a:t>Χώρα</a:t>
                      </a:r>
                      <a:endParaRPr lang="en-US" dirty="0">
                        <a:latin typeface="Cambria" panose="02040503050406030204" pitchFamily="18" charset="0"/>
                        <a:ea typeface="Cambria" panose="02040503050406030204" pitchFamily="18" charset="0"/>
                      </a:endParaRPr>
                    </a:p>
                  </a:txBody>
                  <a:tcPr/>
                </a:tc>
                <a:tc>
                  <a:txBody>
                    <a:bodyPr/>
                    <a:lstStyle/>
                    <a:p>
                      <a:pPr algn="ctr"/>
                      <a:r>
                        <a:rPr lang="el-GR" dirty="0" smtClean="0">
                          <a:latin typeface="Cambria" panose="02040503050406030204" pitchFamily="18" charset="0"/>
                          <a:ea typeface="Cambria" panose="02040503050406030204" pitchFamily="18" charset="0"/>
                        </a:rPr>
                        <a:t>Παραγωγή αποβλήτων κατά κεφαλή</a:t>
                      </a:r>
                      <a:r>
                        <a:rPr lang="el-GR" baseline="0" dirty="0" smtClean="0">
                          <a:latin typeface="Cambria" panose="02040503050406030204" pitchFamily="18" charset="0"/>
                          <a:ea typeface="Cambria" panose="02040503050406030204" pitchFamily="18" charset="0"/>
                        </a:rPr>
                        <a:t> </a:t>
                      </a:r>
                      <a:r>
                        <a:rPr lang="en-US" baseline="0" dirty="0" smtClean="0">
                          <a:latin typeface="Cambria" panose="02040503050406030204" pitchFamily="18" charset="0"/>
                          <a:ea typeface="Cambria" panose="02040503050406030204" pitchFamily="18" charset="0"/>
                        </a:rPr>
                        <a:t>kg</a:t>
                      </a:r>
                      <a:endParaRPr lang="en-US" dirty="0">
                        <a:latin typeface="Cambria" panose="02040503050406030204" pitchFamily="18" charset="0"/>
                        <a:ea typeface="Cambria" panose="02040503050406030204" pitchFamily="18" charset="0"/>
                      </a:endParaRPr>
                    </a:p>
                  </a:txBody>
                  <a:tcPr/>
                </a:tc>
                <a:tc>
                  <a:txBody>
                    <a:bodyPr/>
                    <a:lstStyle/>
                    <a:p>
                      <a:pPr algn="ctr"/>
                      <a:r>
                        <a:rPr lang="el-GR" dirty="0" smtClean="0">
                          <a:latin typeface="Cambria" panose="02040503050406030204" pitchFamily="18" charset="0"/>
                          <a:ea typeface="Cambria" panose="02040503050406030204" pitchFamily="18" charset="0"/>
                        </a:rPr>
                        <a:t>Σύνολο</a:t>
                      </a:r>
                      <a:endParaRPr lang="en-US" dirty="0" smtClean="0">
                        <a:latin typeface="Cambria" panose="02040503050406030204" pitchFamily="18" charset="0"/>
                        <a:ea typeface="Cambria" panose="02040503050406030204" pitchFamily="18" charset="0"/>
                      </a:endParaRPr>
                    </a:p>
                    <a:p>
                      <a:pPr algn="ctr"/>
                      <a:r>
                        <a:rPr lang="en-US" dirty="0" smtClean="0">
                          <a:latin typeface="Cambria" panose="02040503050406030204" pitchFamily="18" charset="0"/>
                          <a:ea typeface="Cambria" panose="02040503050406030204" pitchFamily="18" charset="0"/>
                        </a:rPr>
                        <a:t> </a:t>
                      </a:r>
                      <a:r>
                        <a:rPr lang="el-GR"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million metric tones</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05986000"/>
                  </a:ext>
                </a:extLst>
              </a:tr>
              <a:tr h="370840">
                <a:tc>
                  <a:txBody>
                    <a:bodyPr/>
                    <a:lstStyle/>
                    <a:p>
                      <a:pPr algn="ctr"/>
                      <a:r>
                        <a:rPr lang="el-GR" dirty="0" smtClean="0">
                          <a:latin typeface="Cambria" panose="02040503050406030204" pitchFamily="18" charset="0"/>
                          <a:ea typeface="Cambria" panose="02040503050406030204" pitchFamily="18" charset="0"/>
                        </a:rPr>
                        <a:t>Κύπρος</a:t>
                      </a:r>
                      <a:endParaRPr lang="en-US" dirty="0">
                        <a:latin typeface="Cambria" panose="02040503050406030204" pitchFamily="18" charset="0"/>
                        <a:ea typeface="Cambria" panose="02040503050406030204" pitchFamily="18" charset="0"/>
                      </a:endParaRPr>
                    </a:p>
                  </a:txBody>
                  <a:tcPr/>
                </a:tc>
                <a:tc>
                  <a:txBody>
                    <a:bodyPr/>
                    <a:lstStyle/>
                    <a:p>
                      <a:pPr algn="ctr"/>
                      <a:r>
                        <a:rPr lang="el-GR" dirty="0" smtClean="0">
                          <a:latin typeface="Cambria" panose="02040503050406030204" pitchFamily="18" charset="0"/>
                          <a:ea typeface="Cambria" panose="02040503050406030204" pitchFamily="18" charset="0"/>
                        </a:rPr>
                        <a:t>644</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2.2</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007280050"/>
                  </a:ext>
                </a:extLst>
              </a:tr>
              <a:tr h="370840">
                <a:tc>
                  <a:txBody>
                    <a:bodyPr/>
                    <a:lstStyle/>
                    <a:p>
                      <a:pPr algn="ctr"/>
                      <a:r>
                        <a:rPr lang="el-GR" dirty="0" smtClean="0">
                          <a:latin typeface="Cambria" panose="02040503050406030204" pitchFamily="18" charset="0"/>
                          <a:ea typeface="Cambria" panose="02040503050406030204" pitchFamily="18" charset="0"/>
                        </a:rPr>
                        <a:t>Ελλάδα</a:t>
                      </a:r>
                      <a:endParaRPr lang="en-US" dirty="0">
                        <a:latin typeface="Cambria" panose="02040503050406030204" pitchFamily="18" charset="0"/>
                        <a:ea typeface="Cambria" panose="02040503050406030204" pitchFamily="18" charset="0"/>
                      </a:endParaRPr>
                    </a:p>
                  </a:txBody>
                  <a:tcPr/>
                </a:tc>
                <a:tc>
                  <a:txBody>
                    <a:bodyPr/>
                    <a:lstStyle/>
                    <a:p>
                      <a:pPr algn="ctr"/>
                      <a:r>
                        <a:rPr lang="el-GR" dirty="0" smtClean="0">
                          <a:latin typeface="Cambria" panose="02040503050406030204" pitchFamily="18" charset="0"/>
                          <a:ea typeface="Cambria" panose="02040503050406030204" pitchFamily="18" charset="0"/>
                        </a:rPr>
                        <a:t>524</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24.6</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863204387"/>
                  </a:ext>
                </a:extLst>
              </a:tr>
              <a:tr h="370840">
                <a:tc>
                  <a:txBody>
                    <a:bodyPr/>
                    <a:lstStyle/>
                    <a:p>
                      <a:pPr algn="ctr"/>
                      <a:r>
                        <a:rPr lang="el-GR" dirty="0" smtClean="0">
                          <a:latin typeface="Cambria" panose="02040503050406030204" pitchFamily="18" charset="0"/>
                          <a:ea typeface="Cambria" panose="02040503050406030204" pitchFamily="18" charset="0"/>
                        </a:rPr>
                        <a:t>Ισπανία</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472</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105.9</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523021071"/>
                  </a:ext>
                </a:extLst>
              </a:tr>
              <a:tr h="370840">
                <a:tc>
                  <a:txBody>
                    <a:bodyPr/>
                    <a:lstStyle/>
                    <a:p>
                      <a:pPr algn="ctr"/>
                      <a:r>
                        <a:rPr lang="el-GR" dirty="0" smtClean="0">
                          <a:latin typeface="Cambria" panose="02040503050406030204" pitchFamily="18" charset="0"/>
                          <a:ea typeface="Cambria" panose="02040503050406030204" pitchFamily="18" charset="0"/>
                        </a:rPr>
                        <a:t>Ιταλία</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487</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174.9</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81111976"/>
                  </a:ext>
                </a:extLst>
              </a:tr>
            </a:tbl>
          </a:graphicData>
        </a:graphic>
      </p:graphicFrame>
    </p:spTree>
    <p:extLst>
      <p:ext uri="{BB962C8B-B14F-4D97-AF65-F5344CB8AC3E}">
        <p14:creationId xmlns:p14="http://schemas.microsoft.com/office/powerpoint/2010/main" val="307377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983E7F-2894-428B-A2DF-A5B789243F6B}"/>
              </a:ext>
            </a:extLst>
          </p:cNvPr>
          <p:cNvSpPr>
            <a:spLocks noGrp="1"/>
          </p:cNvSpPr>
          <p:nvPr>
            <p:ph type="title"/>
          </p:nvPr>
        </p:nvSpPr>
        <p:spPr>
          <a:xfrm>
            <a:off x="712270" y="190350"/>
            <a:ext cx="10058400" cy="1450757"/>
          </a:xfrm>
        </p:spPr>
        <p:txBody>
          <a:bodyPr>
            <a:normAutofit/>
          </a:bodyPr>
          <a:lstStyle/>
          <a:p>
            <a:pPr algn="ctr"/>
            <a:r>
              <a:rPr lang="en-US" sz="4000" dirty="0"/>
              <a:t>SDG 12: </a:t>
            </a:r>
            <a:r>
              <a:rPr lang="el-GR" sz="4000" dirty="0" smtClean="0"/>
              <a:t>Συνεισφορά του Γεωργικού Τομέα</a:t>
            </a:r>
            <a:endParaRPr lang="en-US" sz="4000" dirty="0"/>
          </a:p>
        </p:txBody>
      </p:sp>
      <p:sp>
        <p:nvSpPr>
          <p:cNvPr id="3" name="Θέση περιεχομένου 2">
            <a:extLst>
              <a:ext uri="{FF2B5EF4-FFF2-40B4-BE49-F238E27FC236}">
                <a16:creationId xmlns:a16="http://schemas.microsoft.com/office/drawing/2014/main" id="{5C5519B9-2436-40F3-8A34-9936D0A42583}"/>
              </a:ext>
            </a:extLst>
          </p:cNvPr>
          <p:cNvSpPr>
            <a:spLocks noGrp="1"/>
          </p:cNvSpPr>
          <p:nvPr>
            <p:ph idx="1"/>
          </p:nvPr>
        </p:nvSpPr>
        <p:spPr>
          <a:xfrm>
            <a:off x="1097280" y="2057490"/>
            <a:ext cx="10058400" cy="4023360"/>
          </a:xfrm>
        </p:spPr>
        <p:txBody>
          <a:bodyPr>
            <a:normAutofit/>
          </a:bodyPr>
          <a:lstStyle/>
          <a:p>
            <a:pPr marL="355600" indent="-355600" algn="just">
              <a:lnSpc>
                <a:spcPct val="100000"/>
              </a:lnSpc>
              <a:spcBef>
                <a:spcPts val="0"/>
              </a:spcBef>
              <a:spcAft>
                <a:spcPts val="0"/>
              </a:spcAft>
              <a:buClr>
                <a:srgbClr val="CD8B2A"/>
              </a:buClr>
              <a:buFont typeface="Wingdings" panose="05000000000000000000" pitchFamily="2" charset="2"/>
              <a:buChar char="q"/>
            </a:pPr>
            <a:r>
              <a:rPr lang="el-GR" dirty="0"/>
              <a:t>Ενημέρωση των καταναλωτών σχετικά με τις περιβαλλοντικές και κοινωνικές επιπτώσεις των διατροφικών τους επιλογών, προωθώντας την υπεύθυνη </a:t>
            </a:r>
            <a:r>
              <a:rPr lang="el-GR" dirty="0" smtClean="0"/>
              <a:t>κατανάλωση.</a:t>
            </a:r>
          </a:p>
          <a:p>
            <a:pPr marL="0" indent="0" algn="just">
              <a:lnSpc>
                <a:spcPct val="100000"/>
              </a:lnSpc>
              <a:spcBef>
                <a:spcPts val="0"/>
              </a:spcBef>
              <a:spcAft>
                <a:spcPts val="0"/>
              </a:spcAft>
              <a:buClr>
                <a:srgbClr val="CD8B2A"/>
              </a:buClr>
              <a:buNone/>
            </a:pPr>
            <a:endParaRPr lang="el-GR" dirty="0"/>
          </a:p>
          <a:p>
            <a:pPr marL="355600" indent="-355600" algn="just">
              <a:lnSpc>
                <a:spcPct val="100000"/>
              </a:lnSpc>
              <a:spcBef>
                <a:spcPts val="0"/>
              </a:spcBef>
              <a:spcAft>
                <a:spcPts val="0"/>
              </a:spcAft>
              <a:buClr>
                <a:srgbClr val="CD8B2A"/>
              </a:buClr>
              <a:buFont typeface="Wingdings" panose="05000000000000000000" pitchFamily="2" charset="2"/>
              <a:buChar char="q"/>
            </a:pPr>
            <a:r>
              <a:rPr lang="el-GR" dirty="0"/>
              <a:t>Εφαρμογή καλύτερων πρακτικών χειρισμού και διανομής μετά τη συγκομιδή. Ο </a:t>
            </a:r>
            <a:r>
              <a:rPr lang="el-GR" dirty="0" smtClean="0"/>
              <a:t>ομαλός </a:t>
            </a:r>
            <a:r>
              <a:rPr lang="el-GR" dirty="0"/>
              <a:t>χειρισμός των προϊόντων κατά τη συγκομιδή, τη διαλογή και τη συσκευασία μειώνει τη φυσική ζημιά που μπορεί να οδηγήσει σε πρόωρη </a:t>
            </a:r>
            <a:r>
              <a:rPr lang="el-GR" dirty="0" smtClean="0"/>
              <a:t>αλλοίωση.</a:t>
            </a:r>
          </a:p>
          <a:p>
            <a:pPr marL="355600" indent="-355600" algn="just">
              <a:lnSpc>
                <a:spcPct val="100000"/>
              </a:lnSpc>
              <a:spcBef>
                <a:spcPts val="0"/>
              </a:spcBef>
              <a:spcAft>
                <a:spcPts val="0"/>
              </a:spcAft>
              <a:buClr>
                <a:srgbClr val="CD8B2A"/>
              </a:buClr>
              <a:buFont typeface="Wingdings" panose="05000000000000000000" pitchFamily="2" charset="2"/>
              <a:buChar char="q"/>
            </a:pPr>
            <a:endParaRPr lang="el-GR" dirty="0"/>
          </a:p>
          <a:p>
            <a:pPr marL="355600" indent="-355600" algn="just">
              <a:lnSpc>
                <a:spcPct val="100000"/>
              </a:lnSpc>
              <a:spcBef>
                <a:spcPts val="0"/>
              </a:spcBef>
              <a:spcAft>
                <a:spcPts val="0"/>
              </a:spcAft>
              <a:buClr>
                <a:srgbClr val="CD8B2A"/>
              </a:buClr>
              <a:buFont typeface="Wingdings" panose="05000000000000000000" pitchFamily="2" charset="2"/>
              <a:buChar char="q"/>
            </a:pPr>
            <a:r>
              <a:rPr lang="el-GR" dirty="0"/>
              <a:t>Η σωστή επιλογή συσκευασίας μπορεί να βοηθήσει στην προστασία του προϊόντος από εξωτερικούς παράγοντες όπως ο αέρας, το φως και η φυσική ζημιά. Η Συσκευασία Τροποποιημένης Ατμόσφαιρας (MAP) μπορεί να παρατείνει τη ζωή ευπαθών προϊόντων ελέγχοντας τα επίπεδα διοξειδίου του άνθρακα και οξυγόνου ή εφαρμόζοντας διοξείδιο του </a:t>
            </a:r>
            <a:r>
              <a:rPr lang="el-GR" dirty="0" smtClean="0"/>
              <a:t>θείου.</a:t>
            </a:r>
            <a:endParaRPr lang="el-GR" dirty="0"/>
          </a:p>
        </p:txBody>
      </p:sp>
      <p:pic>
        <p:nvPicPr>
          <p:cNvPr id="4" name="Picture 6" descr="Sustainable Development Goal 12 - Wikipedia">
            <a:extLst>
              <a:ext uri="{FF2B5EF4-FFF2-40B4-BE49-F238E27FC236}">
                <a16:creationId xmlns:a16="http://schemas.microsoft.com/office/drawing/2014/main" id="{1DDDB545-1F0F-48E1-A64D-EF30140A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947" y="796869"/>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065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983E7F-2894-428B-A2DF-A5B789243F6B}"/>
              </a:ext>
            </a:extLst>
          </p:cNvPr>
          <p:cNvSpPr>
            <a:spLocks noGrp="1"/>
          </p:cNvSpPr>
          <p:nvPr>
            <p:ph type="title"/>
          </p:nvPr>
        </p:nvSpPr>
        <p:spPr>
          <a:xfrm>
            <a:off x="808522" y="94098"/>
            <a:ext cx="10058400" cy="1450757"/>
          </a:xfrm>
        </p:spPr>
        <p:txBody>
          <a:bodyPr>
            <a:normAutofit/>
          </a:bodyPr>
          <a:lstStyle/>
          <a:p>
            <a:pPr algn="ctr"/>
            <a:r>
              <a:rPr lang="en-US" sz="4000" dirty="0"/>
              <a:t>SDG 12: </a:t>
            </a:r>
            <a:r>
              <a:rPr lang="el-GR" sz="4000" dirty="0" smtClean="0"/>
              <a:t>Συνεισφορά του Γεωργικού Τομέα</a:t>
            </a:r>
            <a:endParaRPr lang="en-US" sz="4000" dirty="0"/>
          </a:p>
        </p:txBody>
      </p:sp>
      <p:sp>
        <p:nvSpPr>
          <p:cNvPr id="3" name="Θέση περιεχομένου 2">
            <a:extLst>
              <a:ext uri="{FF2B5EF4-FFF2-40B4-BE49-F238E27FC236}">
                <a16:creationId xmlns:a16="http://schemas.microsoft.com/office/drawing/2014/main" id="{5C5519B9-2436-40F3-8A34-9936D0A42583}"/>
              </a:ext>
            </a:extLst>
          </p:cNvPr>
          <p:cNvSpPr>
            <a:spLocks noGrp="1"/>
          </p:cNvSpPr>
          <p:nvPr>
            <p:ph idx="1"/>
          </p:nvPr>
        </p:nvSpPr>
        <p:spPr/>
        <p:txBody>
          <a:bodyPr>
            <a:normAutofit/>
          </a:bodyPr>
          <a:lstStyle/>
          <a:p>
            <a:pPr marL="269875" indent="-269875" algn="just">
              <a:lnSpc>
                <a:spcPct val="100000"/>
              </a:lnSpc>
              <a:spcBef>
                <a:spcPts val="0"/>
              </a:spcBef>
              <a:spcAft>
                <a:spcPts val="0"/>
              </a:spcAft>
              <a:buClr>
                <a:srgbClr val="D3A029"/>
              </a:buClr>
              <a:buFont typeface="Wingdings" panose="05000000000000000000" pitchFamily="2" charset="2"/>
              <a:buChar char="q"/>
            </a:pPr>
            <a:r>
              <a:rPr lang="el-GR" dirty="0" smtClean="0"/>
              <a:t>Ελαχιστοποίηση </a:t>
            </a:r>
            <a:r>
              <a:rPr lang="el-GR" dirty="0"/>
              <a:t>του χρόνου μεταξύ της συγκομιδής και της συσκευασίας για να μειωθεί η έκθεση σε δυσμενείς </a:t>
            </a:r>
            <a:r>
              <a:rPr lang="el-GR" dirty="0" smtClean="0"/>
              <a:t>συνθήκες.</a:t>
            </a:r>
          </a:p>
          <a:p>
            <a:pPr marL="269875" indent="-269875" algn="just">
              <a:lnSpc>
                <a:spcPct val="100000"/>
              </a:lnSpc>
              <a:spcBef>
                <a:spcPts val="0"/>
              </a:spcBef>
              <a:spcAft>
                <a:spcPts val="0"/>
              </a:spcAft>
              <a:buClr>
                <a:srgbClr val="D3A029"/>
              </a:buClr>
              <a:buFont typeface="Wingdings" panose="05000000000000000000" pitchFamily="2" charset="2"/>
              <a:buChar char="q"/>
            </a:pPr>
            <a:endParaRPr lang="el-GR" dirty="0"/>
          </a:p>
          <a:p>
            <a:pPr marL="269875" indent="-269875" algn="just">
              <a:lnSpc>
                <a:spcPct val="100000"/>
              </a:lnSpc>
              <a:spcBef>
                <a:spcPts val="0"/>
              </a:spcBef>
              <a:spcAft>
                <a:spcPts val="0"/>
              </a:spcAft>
              <a:buClr>
                <a:srgbClr val="D3A029"/>
              </a:buClr>
              <a:buFont typeface="Wingdings" panose="05000000000000000000" pitchFamily="2" charset="2"/>
              <a:buChar char="q"/>
            </a:pPr>
            <a:r>
              <a:rPr lang="el-GR" dirty="0"/>
              <a:t>Η χρήση ψυκτικών εγκαταστάσεων μπορεί να συμβάλει στην ελαχιστοποίηση της σπατάλης τροφίμων παρατείνοντας τη διάρκεια ζωής των ευπαθών αγαθών, την πρόληψη της αλλοίωσης και τη μείωση των απωλειών μετά τη </a:t>
            </a:r>
            <a:r>
              <a:rPr lang="el-GR" dirty="0" smtClean="0"/>
              <a:t>συγκομιδή.</a:t>
            </a:r>
          </a:p>
          <a:p>
            <a:pPr marL="269875" indent="-269875" algn="just">
              <a:lnSpc>
                <a:spcPct val="100000"/>
              </a:lnSpc>
              <a:spcBef>
                <a:spcPts val="0"/>
              </a:spcBef>
              <a:spcAft>
                <a:spcPts val="0"/>
              </a:spcAft>
              <a:buClr>
                <a:srgbClr val="D3A029"/>
              </a:buClr>
              <a:buFont typeface="Wingdings" panose="05000000000000000000" pitchFamily="2" charset="2"/>
              <a:buChar char="q"/>
            </a:pPr>
            <a:endParaRPr lang="el-GR" dirty="0"/>
          </a:p>
          <a:p>
            <a:pPr marL="269875" indent="-269875" algn="just">
              <a:lnSpc>
                <a:spcPct val="100000"/>
              </a:lnSpc>
              <a:spcBef>
                <a:spcPts val="0"/>
              </a:spcBef>
              <a:spcAft>
                <a:spcPts val="0"/>
              </a:spcAft>
              <a:buClr>
                <a:srgbClr val="D3A029"/>
              </a:buClr>
              <a:buFont typeface="Wingdings" panose="05000000000000000000" pitchFamily="2" charset="2"/>
              <a:buChar char="q"/>
            </a:pPr>
            <a:r>
              <a:rPr lang="el-GR" dirty="0"/>
              <a:t>Η υιοθέτηση των αρχών της κυκλικής οικονομίας και των πρακτικών που την συνοδεύουν (</a:t>
            </a:r>
            <a:r>
              <a:rPr lang="el-GR" dirty="0" err="1"/>
              <a:t>κομποστοποίηση</a:t>
            </a:r>
            <a:r>
              <a:rPr lang="el-GR" dirty="0"/>
              <a:t>, </a:t>
            </a:r>
            <a:r>
              <a:rPr lang="el-GR" dirty="0" err="1"/>
              <a:t>αγροδασοκομία</a:t>
            </a:r>
            <a:r>
              <a:rPr lang="el-GR" dirty="0"/>
              <a:t> κ.λπ.), μπορούν να μειώσουν τη δημιουργία απορριμμάτων.</a:t>
            </a:r>
            <a:endParaRPr lang="en-US" dirty="0"/>
          </a:p>
        </p:txBody>
      </p:sp>
      <p:pic>
        <p:nvPicPr>
          <p:cNvPr id="4" name="Picture 6" descr="Sustainable Development Goal 12 - Wikipedia">
            <a:extLst>
              <a:ext uri="{FF2B5EF4-FFF2-40B4-BE49-F238E27FC236}">
                <a16:creationId xmlns:a16="http://schemas.microsoft.com/office/drawing/2014/main" id="{1DDDB545-1F0F-48E1-A64D-EF30140A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446" y="710241"/>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2119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385CA-8656-4AC2-B355-E0A8CDD1BDAC}"/>
              </a:ext>
            </a:extLst>
          </p:cNvPr>
          <p:cNvSpPr>
            <a:spLocks noGrp="1"/>
          </p:cNvSpPr>
          <p:nvPr>
            <p:ph type="title"/>
          </p:nvPr>
        </p:nvSpPr>
        <p:spPr>
          <a:xfrm>
            <a:off x="1097280" y="286604"/>
            <a:ext cx="10058400" cy="1326056"/>
          </a:xfrm>
        </p:spPr>
        <p:txBody>
          <a:bodyPr>
            <a:normAutofit/>
          </a:bodyPr>
          <a:lstStyle/>
          <a:p>
            <a:pPr algn="ctr"/>
            <a:r>
              <a:rPr lang="en-US" sz="4400" dirty="0"/>
              <a:t>SDG 13: </a:t>
            </a:r>
            <a:r>
              <a:rPr lang="el-GR" sz="4400" dirty="0"/>
              <a:t>Δράση για το Κλίμα</a:t>
            </a:r>
            <a:endParaRPr lang="en-US" sz="4400" dirty="0"/>
          </a:p>
        </p:txBody>
      </p:sp>
      <p:sp>
        <p:nvSpPr>
          <p:cNvPr id="3" name="Θέση περιεχομένου 2">
            <a:extLst>
              <a:ext uri="{FF2B5EF4-FFF2-40B4-BE49-F238E27FC236}">
                <a16:creationId xmlns:a16="http://schemas.microsoft.com/office/drawing/2014/main" id="{DC6BDA0C-21F0-4BF0-A79A-D440C73C9BAA}"/>
              </a:ext>
            </a:extLst>
          </p:cNvPr>
          <p:cNvSpPr>
            <a:spLocks noGrp="1"/>
          </p:cNvSpPr>
          <p:nvPr>
            <p:ph idx="1"/>
          </p:nvPr>
        </p:nvSpPr>
        <p:spPr>
          <a:xfrm>
            <a:off x="1097280" y="1845735"/>
            <a:ext cx="10058400" cy="4248316"/>
          </a:xfrm>
        </p:spPr>
        <p:txBody>
          <a:bodyPr>
            <a:noAutofit/>
          </a:bodyPr>
          <a:lstStyle/>
          <a:p>
            <a:pPr algn="just">
              <a:lnSpc>
                <a:spcPct val="100000"/>
              </a:lnSpc>
              <a:spcBef>
                <a:spcPts val="0"/>
              </a:spcBef>
              <a:spcAft>
                <a:spcPts val="0"/>
              </a:spcAft>
            </a:pPr>
            <a:r>
              <a:rPr lang="el-GR" sz="1800" b="1" dirty="0">
                <a:solidFill>
                  <a:srgbClr val="48773C"/>
                </a:solidFill>
              </a:rPr>
              <a:t>Στόχος 13: Λήψη επείγουσας δράσης για την καταπολέμηση της κλιματικής αλλαγής και των επιπτώσεών της.</a:t>
            </a:r>
          </a:p>
          <a:p>
            <a:pPr algn="just">
              <a:lnSpc>
                <a:spcPct val="100000"/>
              </a:lnSpc>
              <a:spcBef>
                <a:spcPts val="0"/>
              </a:spcBef>
              <a:spcAft>
                <a:spcPts val="0"/>
              </a:spcAft>
            </a:pPr>
            <a:endParaRPr lang="el-GR" sz="1800" b="1" dirty="0">
              <a:solidFill>
                <a:srgbClr val="121212"/>
              </a:solidFill>
            </a:endParaRPr>
          </a:p>
          <a:p>
            <a:pPr algn="just">
              <a:lnSpc>
                <a:spcPct val="100000"/>
              </a:lnSpc>
              <a:spcBef>
                <a:spcPts val="0"/>
              </a:spcBef>
              <a:spcAft>
                <a:spcPts val="0"/>
              </a:spcAft>
            </a:pPr>
            <a:endParaRPr lang="el-GR" sz="1800" dirty="0"/>
          </a:p>
          <a:p>
            <a:pPr algn="just">
              <a:lnSpc>
                <a:spcPct val="100000"/>
              </a:lnSpc>
              <a:spcBef>
                <a:spcPts val="0"/>
              </a:spcBef>
              <a:spcAft>
                <a:spcPts val="0"/>
              </a:spcAft>
            </a:pPr>
            <a:r>
              <a:rPr lang="el-GR" sz="1800" i="1" u="sng" dirty="0"/>
              <a:t>Ο στόχος 13.1 στοχεύει στην ενίσχυση της ανθεκτικότητας και της ικανότητας προσαρμογής σε κινδύνους που σχετίζονται με το κλίμα.</a:t>
            </a:r>
            <a:endParaRPr lang="en-US" sz="1800" i="1" u="sng" dirty="0"/>
          </a:p>
          <a:p>
            <a:pPr algn="just">
              <a:lnSpc>
                <a:spcPct val="100000"/>
              </a:lnSpc>
              <a:spcBef>
                <a:spcPts val="0"/>
              </a:spcBef>
              <a:spcAft>
                <a:spcPts val="0"/>
              </a:spcAft>
            </a:pPr>
            <a:endParaRPr lang="en-US" sz="1800" dirty="0"/>
          </a:p>
          <a:p>
            <a:pPr marL="355600" indent="-355600" algn="just">
              <a:buClr>
                <a:srgbClr val="339933"/>
              </a:buClr>
              <a:buFont typeface="Wingdings" panose="05000000000000000000" pitchFamily="2" charset="2"/>
              <a:buChar char="q"/>
            </a:pPr>
            <a:r>
              <a:rPr lang="el-GR" sz="1800" dirty="0"/>
              <a:t>Η μέση θερμοκρασία της Γης έχει ήδη αυξηθεί κατά περίπου </a:t>
            </a:r>
            <a:r>
              <a:rPr lang="el-GR" sz="1800" dirty="0" smtClean="0"/>
              <a:t>1,2</a:t>
            </a:r>
            <a:r>
              <a:rPr lang="en-US" sz="1800" dirty="0" smtClean="0"/>
              <a:t> </a:t>
            </a:r>
            <a:r>
              <a:rPr lang="en-US" sz="1800" baseline="30000" dirty="0" err="1" smtClean="0"/>
              <a:t>o</a:t>
            </a:r>
            <a:r>
              <a:rPr lang="en-US" sz="1800" dirty="0" err="1" smtClean="0"/>
              <a:t>C</a:t>
            </a:r>
            <a:r>
              <a:rPr lang="en-US" sz="1800" dirty="0" smtClean="0"/>
              <a:t> </a:t>
            </a:r>
            <a:r>
              <a:rPr lang="el-GR" sz="1800" dirty="0" smtClean="0"/>
              <a:t>σε </a:t>
            </a:r>
            <a:r>
              <a:rPr lang="el-GR" sz="1800" dirty="0"/>
              <a:t>σχέση με τα προβιομηχανικά </a:t>
            </a:r>
            <a:r>
              <a:rPr lang="el-GR" sz="1800" dirty="0" smtClean="0"/>
              <a:t>επίπεδα,</a:t>
            </a:r>
            <a:endParaRPr lang="el-GR" sz="1800" dirty="0"/>
          </a:p>
          <a:p>
            <a:pPr marL="355600" indent="-355600" algn="just">
              <a:buClr>
                <a:srgbClr val="339933"/>
              </a:buClr>
              <a:buFont typeface="Wingdings" panose="05000000000000000000" pitchFamily="2" charset="2"/>
              <a:buChar char="q"/>
            </a:pPr>
            <a:r>
              <a:rPr lang="el-GR" sz="1800" dirty="0"/>
              <a:t>Η παγκόσμια στάθμη της θάλασσας έχει αυξηθεί κατά μέσο όρο περίπου </a:t>
            </a:r>
            <a:r>
              <a:rPr lang="el-GR" sz="1800" dirty="0" smtClean="0"/>
              <a:t>20</a:t>
            </a:r>
            <a:r>
              <a:rPr lang="en-US" sz="1800" dirty="0" smtClean="0"/>
              <a:t>cm </a:t>
            </a:r>
            <a:r>
              <a:rPr lang="el-GR" sz="1800" dirty="0" smtClean="0"/>
              <a:t>από </a:t>
            </a:r>
            <a:r>
              <a:rPr lang="el-GR" sz="1800" dirty="0"/>
              <a:t>τα τέλη του 19ου </a:t>
            </a:r>
            <a:r>
              <a:rPr lang="el-GR" sz="1800" dirty="0" smtClean="0"/>
              <a:t>αιώνα,</a:t>
            </a:r>
            <a:endParaRPr lang="el-GR" sz="1800" dirty="0"/>
          </a:p>
          <a:p>
            <a:pPr marL="355600" indent="-355600" algn="just">
              <a:buClr>
                <a:srgbClr val="339933"/>
              </a:buClr>
              <a:buFont typeface="Wingdings" panose="05000000000000000000" pitchFamily="2" charset="2"/>
              <a:buChar char="q"/>
            </a:pPr>
            <a:r>
              <a:rPr lang="el-GR" sz="1800" dirty="0"/>
              <a:t>Οι παγκόσμιες εκπομπές διοξειδίου του άνθρακα (CO</a:t>
            </a:r>
            <a:r>
              <a:rPr lang="el-GR" sz="1800" baseline="-25000" dirty="0"/>
              <a:t>2</a:t>
            </a:r>
            <a:r>
              <a:rPr lang="el-GR" sz="1800" dirty="0"/>
              <a:t>) έφθασαν περίπου τους 37,12 δισεκατομμύρια μετρικούς τόνους το 2022</a:t>
            </a:r>
            <a:r>
              <a:rPr lang="el-GR" sz="1800" dirty="0" smtClean="0"/>
              <a:t>.</a:t>
            </a:r>
          </a:p>
          <a:p>
            <a:pPr algn="just">
              <a:buFont typeface="Wingdings" panose="05000000000000000000" pitchFamily="2" charset="2"/>
              <a:buChar char="Ø"/>
            </a:pPr>
            <a:r>
              <a:rPr lang="en-US" sz="1400" dirty="0"/>
              <a:t/>
            </a:r>
            <a:br>
              <a:rPr lang="en-US" sz="1400" dirty="0"/>
            </a:br>
            <a:endParaRPr lang="en-US" sz="1600" dirty="0"/>
          </a:p>
          <a:p>
            <a:pPr algn="just">
              <a:lnSpc>
                <a:spcPct val="100000"/>
              </a:lnSpc>
              <a:spcBef>
                <a:spcPts val="0"/>
              </a:spcBef>
              <a:spcAft>
                <a:spcPts val="0"/>
              </a:spcAft>
            </a:pPr>
            <a:endParaRPr lang="el-GR" sz="1600" dirty="0"/>
          </a:p>
        </p:txBody>
      </p:sp>
      <p:pic>
        <p:nvPicPr>
          <p:cNvPr id="4" name="Picture 3">
            <a:extLst>
              <a:ext uri="{FF2B5EF4-FFF2-40B4-BE49-F238E27FC236}">
                <a16:creationId xmlns:a16="http://schemas.microsoft.com/office/drawing/2014/main" id="{618E6547-2997-4E78-9269-113A6C604B68}"/>
              </a:ext>
            </a:extLst>
          </p:cNvPr>
          <p:cNvPicPr>
            <a:picLocks noChangeAspect="1"/>
          </p:cNvPicPr>
          <p:nvPr/>
        </p:nvPicPr>
        <p:blipFill>
          <a:blip r:embed="rId2"/>
          <a:stretch>
            <a:fillRect/>
          </a:stretch>
        </p:blipFill>
        <p:spPr>
          <a:xfrm>
            <a:off x="9904956" y="667697"/>
            <a:ext cx="938865" cy="944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959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89F8D-A1EB-4B59-B2CD-2F67C224257C}"/>
              </a:ext>
            </a:extLst>
          </p:cNvPr>
          <p:cNvSpPr>
            <a:spLocks noGrp="1"/>
          </p:cNvSpPr>
          <p:nvPr>
            <p:ph type="title"/>
          </p:nvPr>
        </p:nvSpPr>
        <p:spPr>
          <a:xfrm>
            <a:off x="938463" y="210029"/>
            <a:ext cx="10376034" cy="1450757"/>
          </a:xfrm>
        </p:spPr>
        <p:txBody>
          <a:bodyPr>
            <a:normAutofit/>
          </a:bodyPr>
          <a:lstStyle/>
          <a:p>
            <a:r>
              <a:rPr lang="el-GR" sz="4400" dirty="0"/>
              <a:t>SDG 13: Συνεισφορά του Γεωργικού Τομέα</a:t>
            </a:r>
            <a:endParaRPr lang="en-US" sz="4400" dirty="0"/>
          </a:p>
        </p:txBody>
      </p:sp>
      <p:sp>
        <p:nvSpPr>
          <p:cNvPr id="3" name="Θέση περιεχομένου 2">
            <a:extLst>
              <a:ext uri="{FF2B5EF4-FFF2-40B4-BE49-F238E27FC236}">
                <a16:creationId xmlns:a16="http://schemas.microsoft.com/office/drawing/2014/main" id="{1B7847DA-F593-4318-BFCB-4461AC3C2E57}"/>
              </a:ext>
            </a:extLst>
          </p:cNvPr>
          <p:cNvSpPr>
            <a:spLocks noGrp="1"/>
          </p:cNvSpPr>
          <p:nvPr>
            <p:ph idx="1"/>
          </p:nvPr>
        </p:nvSpPr>
        <p:spPr>
          <a:xfrm>
            <a:off x="1097280" y="1845734"/>
            <a:ext cx="10058400" cy="4204192"/>
          </a:xfrm>
        </p:spPr>
        <p:txBody>
          <a:bodyPr>
            <a:normAutofit/>
          </a:bodyPr>
          <a:lstStyle/>
          <a:p>
            <a:pPr marL="355600" indent="-355600" algn="just">
              <a:lnSpc>
                <a:spcPct val="120000"/>
              </a:lnSpc>
              <a:spcBef>
                <a:spcPts val="0"/>
              </a:spcBef>
              <a:spcAft>
                <a:spcPts val="0"/>
              </a:spcAft>
              <a:buClr>
                <a:srgbClr val="339933"/>
              </a:buClr>
              <a:buFont typeface="Wingdings" panose="05000000000000000000" pitchFamily="2" charset="2"/>
              <a:buChar char="q"/>
            </a:pPr>
            <a:r>
              <a:rPr lang="el-GR" dirty="0"/>
              <a:t>Βελτίωση της περιεκτικότητας του εδάφους σε άνθρακα μέσω πρακτικών όπως η προσθήκη οργανικής ύλης, η καλλιέργειες και η </a:t>
            </a:r>
            <a:r>
              <a:rPr lang="el-GR" dirty="0" err="1"/>
              <a:t>αγροδασοκομία</a:t>
            </a:r>
            <a:r>
              <a:rPr lang="el-GR" dirty="0"/>
              <a:t>, που μπορούν να μετριάσουν την κλιματική </a:t>
            </a:r>
            <a:r>
              <a:rPr lang="el-GR" dirty="0" smtClean="0"/>
              <a:t>αλλαγή</a:t>
            </a:r>
          </a:p>
          <a:p>
            <a:pPr marL="0" indent="0" algn="just">
              <a:lnSpc>
                <a:spcPct val="120000"/>
              </a:lnSpc>
              <a:spcBef>
                <a:spcPts val="0"/>
              </a:spcBef>
              <a:spcAft>
                <a:spcPts val="0"/>
              </a:spcAft>
              <a:buClr>
                <a:srgbClr val="339933"/>
              </a:buClr>
              <a:buNone/>
            </a:pPr>
            <a:endParaRPr lang="el-GR" dirty="0"/>
          </a:p>
          <a:p>
            <a:pPr marL="355600" indent="-355600" algn="just">
              <a:lnSpc>
                <a:spcPct val="120000"/>
              </a:lnSpc>
              <a:spcBef>
                <a:spcPts val="0"/>
              </a:spcBef>
              <a:spcAft>
                <a:spcPts val="0"/>
              </a:spcAft>
              <a:buClr>
                <a:srgbClr val="339933"/>
              </a:buClr>
              <a:buFont typeface="Wingdings" panose="05000000000000000000" pitchFamily="2" charset="2"/>
              <a:buChar char="q"/>
            </a:pPr>
            <a:r>
              <a:rPr lang="el-GR" dirty="0"/>
              <a:t>Παραγωγή βιοενέργειας από αγροτικά υπολείμματα και απόβλητα, μειώνοντας την εξάρτηση από ορυκτά καύσιμα και προωθώντας βιώσιμες πηγές </a:t>
            </a:r>
            <a:r>
              <a:rPr lang="el-GR" dirty="0" smtClean="0"/>
              <a:t>ενέργειας</a:t>
            </a:r>
          </a:p>
          <a:p>
            <a:pPr marL="0" indent="0" algn="just">
              <a:lnSpc>
                <a:spcPct val="120000"/>
              </a:lnSpc>
              <a:spcBef>
                <a:spcPts val="0"/>
              </a:spcBef>
              <a:spcAft>
                <a:spcPts val="0"/>
              </a:spcAft>
              <a:buClr>
                <a:srgbClr val="339933"/>
              </a:buClr>
              <a:buNone/>
            </a:pPr>
            <a:endParaRPr lang="el-GR" dirty="0"/>
          </a:p>
          <a:p>
            <a:pPr marL="355600" indent="-355600" algn="just">
              <a:lnSpc>
                <a:spcPct val="120000"/>
              </a:lnSpc>
              <a:spcBef>
                <a:spcPts val="0"/>
              </a:spcBef>
              <a:spcAft>
                <a:spcPts val="0"/>
              </a:spcAft>
              <a:buClr>
                <a:srgbClr val="339933"/>
              </a:buClr>
              <a:buFont typeface="Wingdings" panose="05000000000000000000" pitchFamily="2" charset="2"/>
              <a:buChar char="q"/>
            </a:pPr>
            <a:r>
              <a:rPr lang="el-GR" dirty="0"/>
              <a:t>Η κλιματικά έξυπνη γεωργία, τα αποδοτικά για το νερό συστήματα άρδευσης και η </a:t>
            </a:r>
            <a:r>
              <a:rPr lang="el-GR" dirty="0" err="1"/>
              <a:t>αγροδασοκομία</a:t>
            </a:r>
            <a:r>
              <a:rPr lang="el-GR" dirty="0"/>
              <a:t> είναι ορισμένα μέτρα προσαρμογής που μπορούν να εφαρμόσουν οι αγρότες</a:t>
            </a:r>
            <a:r>
              <a:rPr lang="el-GR" dirty="0" smtClean="0"/>
              <a:t>.</a:t>
            </a:r>
            <a:endParaRPr lang="el-GR" dirty="0"/>
          </a:p>
        </p:txBody>
      </p:sp>
      <p:pic>
        <p:nvPicPr>
          <p:cNvPr id="4" name="Picture 3">
            <a:extLst>
              <a:ext uri="{FF2B5EF4-FFF2-40B4-BE49-F238E27FC236}">
                <a16:creationId xmlns:a16="http://schemas.microsoft.com/office/drawing/2014/main" id="{618E6547-2997-4E78-9269-113A6C604B68}"/>
              </a:ext>
            </a:extLst>
          </p:cNvPr>
          <p:cNvPicPr>
            <a:picLocks noChangeAspect="1"/>
          </p:cNvPicPr>
          <p:nvPr/>
        </p:nvPicPr>
        <p:blipFill>
          <a:blip r:embed="rId2"/>
          <a:stretch>
            <a:fillRect/>
          </a:stretch>
        </p:blipFill>
        <p:spPr>
          <a:xfrm>
            <a:off x="10992611" y="715824"/>
            <a:ext cx="938865" cy="944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368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89F8D-A1EB-4B59-B2CD-2F67C224257C}"/>
              </a:ext>
            </a:extLst>
          </p:cNvPr>
          <p:cNvSpPr>
            <a:spLocks noGrp="1"/>
          </p:cNvSpPr>
          <p:nvPr>
            <p:ph type="title"/>
          </p:nvPr>
        </p:nvSpPr>
        <p:spPr>
          <a:xfrm>
            <a:off x="779646" y="286603"/>
            <a:ext cx="10376034" cy="1450757"/>
          </a:xfrm>
        </p:spPr>
        <p:txBody>
          <a:bodyPr>
            <a:normAutofit/>
          </a:bodyPr>
          <a:lstStyle/>
          <a:p>
            <a:r>
              <a:rPr lang="el-GR" sz="4400" dirty="0"/>
              <a:t>SDG 13: Συνεισφορά του Γεωργικού Τομέα</a:t>
            </a:r>
            <a:endParaRPr lang="en-US" sz="4400" dirty="0"/>
          </a:p>
        </p:txBody>
      </p:sp>
      <p:sp>
        <p:nvSpPr>
          <p:cNvPr id="3" name="Θέση περιεχομένου 2">
            <a:extLst>
              <a:ext uri="{FF2B5EF4-FFF2-40B4-BE49-F238E27FC236}">
                <a16:creationId xmlns:a16="http://schemas.microsoft.com/office/drawing/2014/main" id="{1B7847DA-F593-4318-BFCB-4461AC3C2E57}"/>
              </a:ext>
            </a:extLst>
          </p:cNvPr>
          <p:cNvSpPr>
            <a:spLocks noGrp="1"/>
          </p:cNvSpPr>
          <p:nvPr>
            <p:ph idx="1"/>
          </p:nvPr>
        </p:nvSpPr>
        <p:spPr>
          <a:xfrm>
            <a:off x="1097280" y="1845734"/>
            <a:ext cx="10058400" cy="4204192"/>
          </a:xfrm>
        </p:spPr>
        <p:txBody>
          <a:bodyPr>
            <a:normAutofit/>
          </a:bodyPr>
          <a:lstStyle/>
          <a:p>
            <a:pPr marL="355600" indent="-355600" algn="just">
              <a:lnSpc>
                <a:spcPct val="120000"/>
              </a:lnSpc>
              <a:spcBef>
                <a:spcPts val="0"/>
              </a:spcBef>
              <a:spcAft>
                <a:spcPts val="0"/>
              </a:spcAft>
              <a:buClr>
                <a:srgbClr val="339933"/>
              </a:buClr>
              <a:buFont typeface="Wingdings" panose="05000000000000000000" pitchFamily="2" charset="2"/>
              <a:buChar char="q"/>
            </a:pPr>
            <a:r>
              <a:rPr lang="el-GR" dirty="0" smtClean="0"/>
              <a:t>Η </a:t>
            </a:r>
            <a:r>
              <a:rPr lang="el-GR" dirty="0"/>
              <a:t>αποψίλωση των δασών για τη γεωργική επέκταση πρέπει να σταματήσει και να ελαχιστοποιηθεί η χρήση συνθετικών </a:t>
            </a:r>
            <a:r>
              <a:rPr lang="el-GR" dirty="0" smtClean="0"/>
              <a:t>λιπασμάτων</a:t>
            </a:r>
          </a:p>
          <a:p>
            <a:pPr marL="355600" indent="-355600" algn="just">
              <a:lnSpc>
                <a:spcPct val="120000"/>
              </a:lnSpc>
              <a:spcBef>
                <a:spcPts val="0"/>
              </a:spcBef>
              <a:spcAft>
                <a:spcPts val="0"/>
              </a:spcAft>
              <a:buClr>
                <a:srgbClr val="339933"/>
              </a:buClr>
              <a:buFont typeface="Wingdings" panose="05000000000000000000" pitchFamily="2" charset="2"/>
              <a:buChar char="q"/>
            </a:pPr>
            <a:endParaRPr lang="el-GR" dirty="0"/>
          </a:p>
          <a:p>
            <a:pPr marL="355600" indent="-355600" algn="just">
              <a:lnSpc>
                <a:spcPct val="120000"/>
              </a:lnSpc>
              <a:spcBef>
                <a:spcPts val="0"/>
              </a:spcBef>
              <a:spcAft>
                <a:spcPts val="0"/>
              </a:spcAft>
              <a:buClr>
                <a:srgbClr val="339933"/>
              </a:buClr>
              <a:buFont typeface="Wingdings" panose="05000000000000000000" pitchFamily="2" charset="2"/>
              <a:buChar char="q"/>
            </a:pPr>
            <a:r>
              <a:rPr lang="el-GR" dirty="0"/>
              <a:t>Οι πρωτοποριακές γεωργικές τεχνικές μπορούν να δεσμεύσουν άνθρακα από την ατμόσφαιρα, αλλά η δυνατότητα εξαρτάται από την τιμή του </a:t>
            </a:r>
            <a:r>
              <a:rPr lang="el-GR" dirty="0" smtClean="0"/>
              <a:t>άνθρακα</a:t>
            </a:r>
          </a:p>
          <a:p>
            <a:pPr marL="355600" indent="-355600" algn="just">
              <a:lnSpc>
                <a:spcPct val="120000"/>
              </a:lnSpc>
              <a:spcBef>
                <a:spcPts val="0"/>
              </a:spcBef>
              <a:spcAft>
                <a:spcPts val="0"/>
              </a:spcAft>
              <a:buClr>
                <a:srgbClr val="339933"/>
              </a:buClr>
              <a:buFont typeface="Wingdings" panose="05000000000000000000" pitchFamily="2" charset="2"/>
              <a:buChar char="q"/>
            </a:pPr>
            <a:endParaRPr lang="el-GR" dirty="0"/>
          </a:p>
          <a:p>
            <a:pPr marL="355600" indent="-355600" algn="just">
              <a:lnSpc>
                <a:spcPct val="120000"/>
              </a:lnSpc>
              <a:spcBef>
                <a:spcPts val="0"/>
              </a:spcBef>
              <a:spcAft>
                <a:spcPts val="0"/>
              </a:spcAft>
              <a:buClr>
                <a:srgbClr val="339933"/>
              </a:buClr>
              <a:buFont typeface="Wingdings" panose="05000000000000000000" pitchFamily="2" charset="2"/>
              <a:buChar char="q"/>
            </a:pPr>
            <a:r>
              <a:rPr lang="el-GR" dirty="0"/>
              <a:t>Αειφόρος γεωργία που δίνει προτεραιότητα στην υγεία του εδάφους, τη διατήρηση της βιοποικιλότητας και την ανθεκτικότητα του κλίματος. Π.χ. βιολογική γεωργία και ολοκληρωμένη διαχείριση παρασίτων</a:t>
            </a:r>
            <a:endParaRPr lang="en-US" dirty="0"/>
          </a:p>
        </p:txBody>
      </p:sp>
      <p:pic>
        <p:nvPicPr>
          <p:cNvPr id="4" name="Picture 3">
            <a:extLst>
              <a:ext uri="{FF2B5EF4-FFF2-40B4-BE49-F238E27FC236}">
                <a16:creationId xmlns:a16="http://schemas.microsoft.com/office/drawing/2014/main" id="{618E6547-2997-4E78-9269-113A6C604B68}"/>
              </a:ext>
            </a:extLst>
          </p:cNvPr>
          <p:cNvPicPr>
            <a:picLocks noChangeAspect="1"/>
          </p:cNvPicPr>
          <p:nvPr/>
        </p:nvPicPr>
        <p:blipFill>
          <a:blip r:embed="rId2"/>
          <a:stretch>
            <a:fillRect/>
          </a:stretch>
        </p:blipFill>
        <p:spPr>
          <a:xfrm>
            <a:off x="10992611" y="715824"/>
            <a:ext cx="938865" cy="944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423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486-E294-DFB3-854E-3FFEF2245670}"/>
              </a:ext>
            </a:extLst>
          </p:cNvPr>
          <p:cNvSpPr>
            <a:spLocks noGrp="1"/>
          </p:cNvSpPr>
          <p:nvPr>
            <p:ph type="title"/>
          </p:nvPr>
        </p:nvSpPr>
        <p:spPr>
          <a:xfrm>
            <a:off x="1066800" y="263633"/>
            <a:ext cx="10058400" cy="1450757"/>
          </a:xfrm>
        </p:spPr>
        <p:txBody>
          <a:bodyPr>
            <a:normAutofit/>
          </a:bodyPr>
          <a:lstStyle/>
          <a:p>
            <a:pPr algn="ctr"/>
            <a:r>
              <a:rPr lang="el-GR" sz="4400" dirty="0"/>
              <a:t>Οι 17 Στόχοι Βιώσιμης Ανάπτυξης</a:t>
            </a:r>
            <a:endParaRPr lang="en-US" sz="4400" dirty="0"/>
          </a:p>
        </p:txBody>
      </p:sp>
      <p:pic>
        <p:nvPicPr>
          <p:cNvPr id="8" name="Εικόνα 7">
            <a:extLst>
              <a:ext uri="{FF2B5EF4-FFF2-40B4-BE49-F238E27FC236}">
                <a16:creationId xmlns:a16="http://schemas.microsoft.com/office/drawing/2014/main" id="{F2A2372C-27BE-4120-833D-A2F5249B0C42}"/>
              </a:ext>
            </a:extLst>
          </p:cNvPr>
          <p:cNvPicPr>
            <a:picLocks noChangeAspect="1"/>
          </p:cNvPicPr>
          <p:nvPr/>
        </p:nvPicPr>
        <p:blipFill>
          <a:blip r:embed="rId2"/>
          <a:stretch>
            <a:fillRect/>
          </a:stretch>
        </p:blipFill>
        <p:spPr>
          <a:xfrm>
            <a:off x="173019" y="1714390"/>
            <a:ext cx="924261" cy="924261"/>
          </a:xfrm>
          <a:prstGeom prst="rect">
            <a:avLst/>
          </a:prstGeom>
        </p:spPr>
      </p:pic>
      <p:pic>
        <p:nvPicPr>
          <p:cNvPr id="11" name="Εικόνα 10">
            <a:extLst>
              <a:ext uri="{FF2B5EF4-FFF2-40B4-BE49-F238E27FC236}">
                <a16:creationId xmlns:a16="http://schemas.microsoft.com/office/drawing/2014/main" id="{37D25A51-E706-47E9-878E-991AF0846443}"/>
              </a:ext>
            </a:extLst>
          </p:cNvPr>
          <p:cNvPicPr>
            <a:picLocks noChangeAspect="1"/>
          </p:cNvPicPr>
          <p:nvPr/>
        </p:nvPicPr>
        <p:blipFill>
          <a:blip r:embed="rId3"/>
          <a:stretch>
            <a:fillRect/>
          </a:stretch>
        </p:blipFill>
        <p:spPr>
          <a:xfrm>
            <a:off x="173019" y="2638651"/>
            <a:ext cx="924261" cy="924261"/>
          </a:xfrm>
          <a:prstGeom prst="rect">
            <a:avLst/>
          </a:prstGeom>
        </p:spPr>
      </p:pic>
      <p:pic>
        <p:nvPicPr>
          <p:cNvPr id="1026" name="Picture 2" descr="Sustainable Development Goal 3 - Wikipedia">
            <a:extLst>
              <a:ext uri="{FF2B5EF4-FFF2-40B4-BE49-F238E27FC236}">
                <a16:creationId xmlns:a16="http://schemas.microsoft.com/office/drawing/2014/main" id="{D2C11B17-FF05-474B-BE6E-F8C47F76F30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3019" y="3562912"/>
            <a:ext cx="924261" cy="924261"/>
          </a:xfrm>
          <a:prstGeom prst="rect">
            <a:avLst/>
          </a:prstGeom>
          <a:noFill/>
          <a:extLst>
            <a:ext uri="{909E8E84-426E-40DD-AFC4-6F175D3DCCD1}">
              <a14:hiddenFill xmlns:a14="http://schemas.microsoft.com/office/drawing/2010/main">
                <a:solidFill>
                  <a:srgbClr val="FFFFFF"/>
                </a:solidFill>
              </a14:hiddenFill>
            </a:ext>
          </a:extLst>
        </p:spPr>
      </p:pic>
      <p:pic>
        <p:nvPicPr>
          <p:cNvPr id="12" name="Εικόνα 11">
            <a:extLst>
              <a:ext uri="{FF2B5EF4-FFF2-40B4-BE49-F238E27FC236}">
                <a16:creationId xmlns:a16="http://schemas.microsoft.com/office/drawing/2014/main" id="{859DBA17-4569-418D-A58B-DA684AEC748A}"/>
              </a:ext>
            </a:extLst>
          </p:cNvPr>
          <p:cNvPicPr>
            <a:picLocks noChangeAspect="1"/>
          </p:cNvPicPr>
          <p:nvPr/>
        </p:nvPicPr>
        <p:blipFill>
          <a:blip r:embed="rId5"/>
          <a:stretch>
            <a:fillRect/>
          </a:stretch>
        </p:blipFill>
        <p:spPr>
          <a:xfrm>
            <a:off x="173019" y="4434887"/>
            <a:ext cx="924261" cy="924261"/>
          </a:xfrm>
          <a:prstGeom prst="rect">
            <a:avLst/>
          </a:prstGeom>
        </p:spPr>
      </p:pic>
      <p:pic>
        <p:nvPicPr>
          <p:cNvPr id="1028" name="Picture 4" descr="SDG 5: Gender Equality | United Nations Development Programme">
            <a:extLst>
              <a:ext uri="{FF2B5EF4-FFF2-40B4-BE49-F238E27FC236}">
                <a16:creationId xmlns:a16="http://schemas.microsoft.com/office/drawing/2014/main" id="{70B93B55-C5E8-4A19-B628-F9FA0D0ACE0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73019" y="5359148"/>
            <a:ext cx="924261" cy="9242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Πίνακας 13">
            <a:extLst>
              <a:ext uri="{FF2B5EF4-FFF2-40B4-BE49-F238E27FC236}">
                <a16:creationId xmlns:a16="http://schemas.microsoft.com/office/drawing/2014/main" id="{607B91E8-CA18-4DE8-B203-DEAFA0F5BDF8}"/>
              </a:ext>
            </a:extLst>
          </p:cNvPr>
          <p:cNvGraphicFramePr>
            <a:graphicFrameLocks noGrp="1"/>
          </p:cNvGraphicFramePr>
          <p:nvPr>
            <p:extLst>
              <p:ext uri="{D42A27DB-BD31-4B8C-83A1-F6EECF244321}">
                <p14:modId xmlns:p14="http://schemas.microsoft.com/office/powerpoint/2010/main" val="2283937217"/>
              </p:ext>
            </p:extLst>
          </p:nvPr>
        </p:nvGraphicFramePr>
        <p:xfrm>
          <a:off x="1097280" y="1714390"/>
          <a:ext cx="4064000" cy="456090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9391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i="0" dirty="0">
                          <a:solidFill>
                            <a:srgbClr val="121212"/>
                          </a:solidFill>
                          <a:effectLst/>
                          <a:latin typeface="Cambria" panose="02040503050406030204" pitchFamily="18" charset="0"/>
                          <a:ea typeface="Cambria" panose="02040503050406030204" pitchFamily="18" charset="0"/>
                        </a:rPr>
                        <a:t>Στόχος 1: Μηδενική φτώχεια</a:t>
                      </a: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b="0" i="0" dirty="0">
                          <a:solidFill>
                            <a:srgbClr val="121212"/>
                          </a:solidFill>
                          <a:effectLst/>
                          <a:latin typeface="Cambria" panose="02040503050406030204" pitchFamily="18" charset="0"/>
                          <a:ea typeface="Cambria" panose="02040503050406030204" pitchFamily="18" charset="0"/>
                        </a:rPr>
                        <a:t>Εξάλειψη της φτώχειας σε όλες τις μορφές της παντού.</a:t>
                      </a:r>
                      <a:endParaRPr lang="en-US" sz="14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706980"/>
                  </a:ext>
                </a:extLst>
              </a:tr>
              <a:tr h="9233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2: </a:t>
                      </a:r>
                      <a:r>
                        <a:rPr lang="el-GR" sz="1600" b="1" i="0" dirty="0">
                          <a:solidFill>
                            <a:srgbClr val="121212"/>
                          </a:solidFill>
                          <a:effectLst/>
                          <a:latin typeface="Cambria" panose="02040503050406030204" pitchFamily="18" charset="0"/>
                          <a:ea typeface="Cambria" panose="02040503050406030204" pitchFamily="18" charset="0"/>
                        </a:rPr>
                        <a:t>Μηδενική πείνα</a:t>
                      </a:r>
                      <a:endParaRPr lang="en-US" sz="1600" b="1" i="0" dirty="0">
                        <a:solidFill>
                          <a:srgbClr val="121212"/>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b="0" i="0" dirty="0">
                          <a:solidFill>
                            <a:srgbClr val="121212"/>
                          </a:solidFill>
                          <a:effectLst/>
                          <a:latin typeface="Cambria" panose="02040503050406030204" pitchFamily="18" charset="0"/>
                          <a:ea typeface="Cambria" panose="02040503050406030204" pitchFamily="18" charset="0"/>
                        </a:rPr>
                        <a:t>Εξάλειψη της πείνας, επισιτιστική ασφάλεια και βελτιωμένη διατροφή και προώθηση της Αειφορικής γεωργίας.</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8606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3: </a:t>
                      </a:r>
                      <a:r>
                        <a:rPr lang="el-GR" sz="1600" b="1" i="0" dirty="0">
                          <a:solidFill>
                            <a:srgbClr val="121212"/>
                          </a:solidFill>
                          <a:effectLst/>
                          <a:latin typeface="Cambria" panose="02040503050406030204" pitchFamily="18" charset="0"/>
                          <a:ea typeface="Cambria" panose="02040503050406030204" pitchFamily="18" charset="0"/>
                        </a:rPr>
                        <a:t>Καλή Υγεία και Ευημερία</a:t>
                      </a:r>
                      <a:endParaRPr lang="en-US" sz="1600" b="1" i="0" dirty="0">
                        <a:solidFill>
                          <a:srgbClr val="121212"/>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b="0" i="0" dirty="0">
                          <a:solidFill>
                            <a:srgbClr val="121212"/>
                          </a:solidFill>
                          <a:effectLst/>
                          <a:latin typeface="Cambria" panose="02040503050406030204" pitchFamily="18" charset="0"/>
                          <a:ea typeface="Cambria" panose="02040503050406030204" pitchFamily="18" charset="0"/>
                        </a:rPr>
                        <a:t>Διασφάλιση υγιούς ζωής και προώθηση της ευημερίας για όλους σε όλες τις ηλικίες.</a:t>
                      </a:r>
                      <a:endParaRPr lang="en-US" sz="14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9233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4: </a:t>
                      </a:r>
                      <a:r>
                        <a:rPr lang="el-GR" sz="1600" b="1" i="0" dirty="0">
                          <a:solidFill>
                            <a:srgbClr val="121212"/>
                          </a:solidFill>
                          <a:effectLst/>
                          <a:latin typeface="Cambria" panose="02040503050406030204" pitchFamily="18" charset="0"/>
                          <a:ea typeface="Cambria" panose="02040503050406030204" pitchFamily="18" charset="0"/>
                        </a:rPr>
                        <a:t>Ποιοτική Εκπαίδευση</a:t>
                      </a:r>
                      <a:endParaRPr lang="en-US" sz="1600" b="0" i="0" dirty="0">
                        <a:solidFill>
                          <a:srgbClr val="121212"/>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b="0" i="0" dirty="0">
                          <a:solidFill>
                            <a:srgbClr val="121212"/>
                          </a:solidFill>
                          <a:effectLst/>
                          <a:latin typeface="Cambria" panose="02040503050406030204" pitchFamily="18" charset="0"/>
                          <a:ea typeface="Cambria" panose="02040503050406030204" pitchFamily="18" charset="0"/>
                        </a:rPr>
                        <a:t>Διασφάλιση της χωρίς αποκλεισμούς και δίκαιης ποιότητας εκπαίδευση και προώθηση ευκαιριών δια βίου μάθησης για όλους.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r h="9143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5: </a:t>
                      </a:r>
                      <a:r>
                        <a:rPr lang="el-GR" sz="1600" b="1" i="0" dirty="0">
                          <a:solidFill>
                            <a:srgbClr val="121212"/>
                          </a:solidFill>
                          <a:effectLst/>
                          <a:latin typeface="Cambria" panose="02040503050406030204" pitchFamily="18" charset="0"/>
                          <a:ea typeface="Cambria" panose="02040503050406030204" pitchFamily="18" charset="0"/>
                        </a:rPr>
                        <a:t>Ισότητα των Φύλων </a:t>
                      </a: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b="0" i="0" dirty="0">
                          <a:solidFill>
                            <a:srgbClr val="121212"/>
                          </a:solidFill>
                          <a:effectLst/>
                          <a:latin typeface="Cambria" panose="02040503050406030204" pitchFamily="18" charset="0"/>
                          <a:ea typeface="Cambria" panose="02040503050406030204" pitchFamily="18" charset="0"/>
                        </a:rPr>
                        <a:t>Επίτευξη της ισότητας των φύλων και ενδυνάμωση όλων των γυναικών και κοριτσιών.</a:t>
                      </a:r>
                      <a:endParaRPr lang="en-US" sz="14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0785339"/>
                  </a:ext>
                </a:extLst>
              </a:tr>
            </a:tbl>
          </a:graphicData>
        </a:graphic>
      </p:graphicFrame>
      <p:graphicFrame>
        <p:nvGraphicFramePr>
          <p:cNvPr id="18" name="Πίνακας 13">
            <a:extLst>
              <a:ext uri="{FF2B5EF4-FFF2-40B4-BE49-F238E27FC236}">
                <a16:creationId xmlns:a16="http://schemas.microsoft.com/office/drawing/2014/main" id="{C1CAB2E3-7609-47A3-97DA-E1589AACFA25}"/>
              </a:ext>
            </a:extLst>
          </p:cNvPr>
          <p:cNvGraphicFramePr>
            <a:graphicFrameLocks noGrp="1"/>
          </p:cNvGraphicFramePr>
          <p:nvPr>
            <p:extLst>
              <p:ext uri="{D42A27DB-BD31-4B8C-83A1-F6EECF244321}">
                <p14:modId xmlns:p14="http://schemas.microsoft.com/office/powerpoint/2010/main" val="3863964546"/>
              </p:ext>
            </p:extLst>
          </p:nvPr>
        </p:nvGraphicFramePr>
        <p:xfrm>
          <a:off x="6724625" y="1700045"/>
          <a:ext cx="4064000" cy="457524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939164">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6: </a:t>
                      </a:r>
                      <a:r>
                        <a:rPr lang="el-GR" sz="1600" b="1" i="0" dirty="0">
                          <a:solidFill>
                            <a:srgbClr val="121212"/>
                          </a:solidFill>
                          <a:effectLst/>
                          <a:latin typeface="Cambria" panose="02040503050406030204" pitchFamily="18" charset="0"/>
                          <a:ea typeface="Cambria" panose="02040503050406030204" pitchFamily="18" charset="0"/>
                        </a:rPr>
                        <a:t>Καθαρό νερό και Αποχέτευση</a:t>
                      </a:r>
                      <a:endParaRPr lang="en-US" sz="1600" b="0" i="0" dirty="0">
                        <a:solidFill>
                          <a:srgbClr val="121212"/>
                        </a:solidFill>
                        <a:effectLst/>
                        <a:latin typeface="Cambria" panose="02040503050406030204" pitchFamily="18" charset="0"/>
                        <a:ea typeface="Cambria" panose="02040503050406030204" pitchFamily="18" charset="0"/>
                      </a:endParaRPr>
                    </a:p>
                    <a:p>
                      <a:pPr algn="just"/>
                      <a:r>
                        <a:rPr lang="el-GR" sz="1400" b="0" i="0" dirty="0">
                          <a:solidFill>
                            <a:srgbClr val="121212"/>
                          </a:solidFill>
                          <a:effectLst/>
                          <a:latin typeface="Cambria" panose="02040503050406030204" pitchFamily="18" charset="0"/>
                          <a:ea typeface="Cambria" panose="02040503050406030204" pitchFamily="18" charset="0"/>
                        </a:rPr>
                        <a:t>Διασφάλιση διαθεσιμότητας και βιώσιμης διαχείρισης νερού και αποχέτευσης για όλους.</a:t>
                      </a:r>
                      <a:endParaRPr lang="en-US" sz="14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706980"/>
                  </a:ext>
                </a:extLst>
              </a:tr>
              <a:tr h="923365">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7: </a:t>
                      </a:r>
                      <a:r>
                        <a:rPr lang="el-GR" sz="1600" b="1" i="0" dirty="0">
                          <a:solidFill>
                            <a:srgbClr val="121212"/>
                          </a:solidFill>
                          <a:effectLst/>
                          <a:latin typeface="Cambria" panose="02040503050406030204" pitchFamily="18" charset="0"/>
                          <a:ea typeface="Cambria" panose="02040503050406030204" pitchFamily="18" charset="0"/>
                        </a:rPr>
                        <a:t>Φτηνή και καθαρή ενέργεια</a:t>
                      </a:r>
                      <a:endParaRPr lang="en-US" sz="1600" b="1" i="0" dirty="0">
                        <a:solidFill>
                          <a:srgbClr val="121212"/>
                        </a:solidFill>
                        <a:effectLst/>
                        <a:latin typeface="Cambria" panose="02040503050406030204" pitchFamily="18" charset="0"/>
                        <a:ea typeface="Cambria" panose="02040503050406030204" pitchFamily="18" charset="0"/>
                      </a:endParaRPr>
                    </a:p>
                    <a:p>
                      <a:pPr algn="just"/>
                      <a:r>
                        <a:rPr lang="el-GR" sz="1200" b="0" i="0" dirty="0">
                          <a:solidFill>
                            <a:srgbClr val="121212"/>
                          </a:solidFill>
                          <a:effectLst/>
                          <a:latin typeface="Cambria" panose="02040503050406030204" pitchFamily="18" charset="0"/>
                          <a:ea typeface="Cambria" panose="02040503050406030204" pitchFamily="18" charset="0"/>
                        </a:rPr>
                        <a:t>Διασφάλιση πρόσβασης σε οικονομικά προσιτή, αξιόπιστη, βιώσιμη και σύγχρονη ενέργεια για όλους.</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860611">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8: </a:t>
                      </a:r>
                      <a:r>
                        <a:rPr lang="el-GR" sz="1600" b="1" i="0" dirty="0">
                          <a:solidFill>
                            <a:srgbClr val="121212"/>
                          </a:solidFill>
                          <a:effectLst/>
                          <a:latin typeface="Cambria" panose="02040503050406030204" pitchFamily="18" charset="0"/>
                          <a:ea typeface="Cambria" panose="02040503050406030204" pitchFamily="18" charset="0"/>
                        </a:rPr>
                        <a:t>Αξιοπρεπής εργασία και Οικονομική Ανάπτυξη </a:t>
                      </a:r>
                    </a:p>
                    <a:p>
                      <a:pPr algn="just"/>
                      <a:r>
                        <a:rPr lang="el-GR" sz="1200" b="0" i="0" dirty="0">
                          <a:solidFill>
                            <a:srgbClr val="121212"/>
                          </a:solidFill>
                          <a:effectLst/>
                          <a:latin typeface="Cambria" panose="02040503050406030204" pitchFamily="18" charset="0"/>
                          <a:ea typeface="Cambria" panose="02040503050406030204" pitchFamily="18" charset="0"/>
                        </a:rPr>
                        <a:t>Προώθηση της βιώσιμης, χωρίς αποκλεισμούς και βιώσιμης οικονομικής ανάπτυξης, της πλήρους και παραγωγικής απασχόλησης και της αξιοπρεπούς εργασίας για όλους.</a:t>
                      </a:r>
                      <a:endParaRPr lang="en-US" sz="14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9233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i="0" dirty="0">
                          <a:solidFill>
                            <a:srgbClr val="121212"/>
                          </a:solidFill>
                          <a:effectLst/>
                          <a:latin typeface="Cambria" panose="02040503050406030204" pitchFamily="18" charset="0"/>
                          <a:ea typeface="Cambria" panose="02040503050406030204" pitchFamily="18" charset="0"/>
                        </a:rPr>
                        <a:t> 9: </a:t>
                      </a:r>
                      <a:r>
                        <a:rPr lang="el-GR" sz="1600" b="1" i="0" dirty="0">
                          <a:solidFill>
                            <a:srgbClr val="121212"/>
                          </a:solidFill>
                          <a:effectLst/>
                          <a:latin typeface="Cambria" panose="02040503050406030204" pitchFamily="18" charset="0"/>
                          <a:ea typeface="Cambria" panose="02040503050406030204" pitchFamily="18" charset="0"/>
                        </a:rPr>
                        <a:t>Βιομηχανία Καινοτομία και Υποδομές</a:t>
                      </a:r>
                      <a:endParaRPr lang="en-US" sz="1600" b="1" i="0" dirty="0">
                        <a:solidFill>
                          <a:srgbClr val="121212"/>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b="0" i="0" dirty="0">
                          <a:solidFill>
                            <a:srgbClr val="121212"/>
                          </a:solidFill>
                          <a:effectLst/>
                          <a:latin typeface="Cambria" panose="02040503050406030204" pitchFamily="18" charset="0"/>
                          <a:ea typeface="Cambria" panose="02040503050406030204" pitchFamily="18" charset="0"/>
                        </a:rPr>
                        <a:t>Δημιουργία ανθεκτικών υποδομών, προώθηση της χωρίς αποκλεισμούς και βιώσιμης εκβιομηχάνισης και προώθηση της καινοτομίας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bl>
          </a:graphicData>
        </a:graphic>
      </p:graphicFrame>
      <p:pic>
        <p:nvPicPr>
          <p:cNvPr id="1030" name="Picture 6" descr="SDG 6 - Clean Water and Sanitation | IOM Regional Office for the European  Economic Area, the European Union and NATO">
            <a:extLst>
              <a:ext uri="{FF2B5EF4-FFF2-40B4-BE49-F238E27FC236}">
                <a16:creationId xmlns:a16="http://schemas.microsoft.com/office/drawing/2014/main" id="{C8B45B2A-3428-474B-9293-20620BF430D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625754" y="1859856"/>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15" name="Εικόνα 14">
            <a:extLst>
              <a:ext uri="{FF2B5EF4-FFF2-40B4-BE49-F238E27FC236}">
                <a16:creationId xmlns:a16="http://schemas.microsoft.com/office/drawing/2014/main" id="{18C4550D-A539-48E1-B3C5-895BB48850B4}"/>
              </a:ext>
            </a:extLst>
          </p:cNvPr>
          <p:cNvPicPr>
            <a:picLocks noChangeAspect="1"/>
          </p:cNvPicPr>
          <p:nvPr/>
        </p:nvPicPr>
        <p:blipFill>
          <a:blip r:embed="rId8"/>
          <a:stretch>
            <a:fillRect/>
          </a:stretch>
        </p:blipFill>
        <p:spPr>
          <a:xfrm>
            <a:off x="5625754" y="2784117"/>
            <a:ext cx="940491" cy="940491"/>
          </a:xfrm>
          <a:prstGeom prst="rect">
            <a:avLst/>
          </a:prstGeom>
        </p:spPr>
      </p:pic>
      <p:pic>
        <p:nvPicPr>
          <p:cNvPr id="17" name="Εικόνα 16">
            <a:extLst>
              <a:ext uri="{FF2B5EF4-FFF2-40B4-BE49-F238E27FC236}">
                <a16:creationId xmlns:a16="http://schemas.microsoft.com/office/drawing/2014/main" id="{5E25C8CA-7B6C-4D3C-8417-3B14BC247512}"/>
              </a:ext>
            </a:extLst>
          </p:cNvPr>
          <p:cNvPicPr>
            <a:picLocks noChangeAspect="1"/>
          </p:cNvPicPr>
          <p:nvPr/>
        </p:nvPicPr>
        <p:blipFill>
          <a:blip r:embed="rId9"/>
          <a:stretch>
            <a:fillRect/>
          </a:stretch>
        </p:blipFill>
        <p:spPr>
          <a:xfrm>
            <a:off x="5625754" y="3724608"/>
            <a:ext cx="940491" cy="940491"/>
          </a:xfrm>
          <a:prstGeom prst="rect">
            <a:avLst/>
          </a:prstGeom>
        </p:spPr>
      </p:pic>
      <p:pic>
        <p:nvPicPr>
          <p:cNvPr id="19" name="Εικόνα 18">
            <a:extLst>
              <a:ext uri="{FF2B5EF4-FFF2-40B4-BE49-F238E27FC236}">
                <a16:creationId xmlns:a16="http://schemas.microsoft.com/office/drawing/2014/main" id="{E13297E3-4EE1-4ADA-864D-500F282E89CD}"/>
              </a:ext>
            </a:extLst>
          </p:cNvPr>
          <p:cNvPicPr>
            <a:picLocks noChangeAspect="1"/>
          </p:cNvPicPr>
          <p:nvPr/>
        </p:nvPicPr>
        <p:blipFill>
          <a:blip r:embed="rId10"/>
          <a:stretch>
            <a:fillRect/>
          </a:stretch>
        </p:blipFill>
        <p:spPr>
          <a:xfrm>
            <a:off x="5625754" y="4665099"/>
            <a:ext cx="940491" cy="940491"/>
          </a:xfrm>
          <a:prstGeom prst="rect">
            <a:avLst/>
          </a:prstGeom>
        </p:spPr>
      </p:pic>
    </p:spTree>
    <p:extLst>
      <p:ext uri="{BB962C8B-B14F-4D97-AF65-F5344CB8AC3E}">
        <p14:creationId xmlns:p14="http://schemas.microsoft.com/office/powerpoint/2010/main" val="180387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B8912F-5F75-4881-8B63-2564C8BA59EC}"/>
              </a:ext>
            </a:extLst>
          </p:cNvPr>
          <p:cNvSpPr>
            <a:spLocks noGrp="1"/>
          </p:cNvSpPr>
          <p:nvPr>
            <p:ph type="title"/>
          </p:nvPr>
        </p:nvSpPr>
        <p:spPr>
          <a:xfrm>
            <a:off x="1097280" y="286604"/>
            <a:ext cx="10058400" cy="1345854"/>
          </a:xfrm>
        </p:spPr>
        <p:txBody>
          <a:bodyPr>
            <a:normAutofit/>
          </a:bodyPr>
          <a:lstStyle/>
          <a:p>
            <a:pPr algn="ctr"/>
            <a:r>
              <a:rPr lang="en-US" sz="4400" dirty="0"/>
              <a:t>SDG 15: </a:t>
            </a:r>
            <a:r>
              <a:rPr lang="el-GR" sz="4400" dirty="0"/>
              <a:t>Ζωή στην Στεριά</a:t>
            </a:r>
            <a:endParaRPr lang="en-US" sz="4400" dirty="0"/>
          </a:p>
        </p:txBody>
      </p:sp>
      <p:sp>
        <p:nvSpPr>
          <p:cNvPr id="3" name="Θέση περιεχομένου 2">
            <a:extLst>
              <a:ext uri="{FF2B5EF4-FFF2-40B4-BE49-F238E27FC236}">
                <a16:creationId xmlns:a16="http://schemas.microsoft.com/office/drawing/2014/main" id="{8F84D036-BC58-47EF-AACA-C19BE38AA06B}"/>
              </a:ext>
            </a:extLst>
          </p:cNvPr>
          <p:cNvSpPr>
            <a:spLocks noGrp="1"/>
          </p:cNvSpPr>
          <p:nvPr>
            <p:ph idx="1"/>
          </p:nvPr>
        </p:nvSpPr>
        <p:spPr/>
        <p:txBody>
          <a:bodyPr>
            <a:normAutofit fontScale="92500" lnSpcReduction="10000"/>
          </a:bodyPr>
          <a:lstStyle/>
          <a:p>
            <a:pPr algn="just"/>
            <a:r>
              <a:rPr lang="el-GR" b="1" dirty="0">
                <a:solidFill>
                  <a:srgbClr val="3DB049"/>
                </a:solidFill>
              </a:rPr>
              <a:t>Στόχος 15: Προστασία, αποκατάσταση και προώθηση της αειφόρου χρήσης των χερσαίων οικοσυστημάτων, βιώσιμη διαχείριση των δασών, καταπολέμηση της ερημοποίησης και ανάσχεση και αναστροφή της υποβάθμισης της γης και ανάσχεση της απώλειας βιοποικιλότητας.</a:t>
            </a:r>
          </a:p>
          <a:p>
            <a:pPr algn="just">
              <a:lnSpc>
                <a:spcPct val="110000"/>
              </a:lnSpc>
              <a:spcBef>
                <a:spcPts val="0"/>
              </a:spcBef>
              <a:spcAft>
                <a:spcPts val="0"/>
              </a:spcAft>
            </a:pPr>
            <a:endParaRPr lang="el-GR" dirty="0" smtClean="0"/>
          </a:p>
          <a:p>
            <a:pPr algn="just">
              <a:lnSpc>
                <a:spcPct val="110000"/>
              </a:lnSpc>
              <a:spcBef>
                <a:spcPts val="0"/>
              </a:spcBef>
              <a:spcAft>
                <a:spcPts val="0"/>
              </a:spcAft>
            </a:pPr>
            <a:r>
              <a:rPr lang="el-GR" dirty="0" smtClean="0"/>
              <a:t>Τα </a:t>
            </a:r>
            <a:r>
              <a:rPr lang="el-GR" dirty="0"/>
              <a:t>δάση καλύπτουν το 31% της επιφάνειας της γης, παρέχοντας βιότοπο για εκατομμύρια είδη, καθαρίζοντας τον αέρα που αναπνέουμε, φιλτράροντας το νερό που πίνουμε και καταπολεμώντας την κλιματική αλλαγή μέσω της δέσμευσης άνθρακα</a:t>
            </a:r>
            <a:r>
              <a:rPr lang="el-GR" dirty="0" smtClean="0"/>
              <a:t>.</a:t>
            </a:r>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a:t>Σχεδόν το 90% της παγκόσμιας αποψίλωσης των δασών οφείλεται στη γεωργική επέκταση για σκοπούς καλλιέργειας (49,6%) και για βόσκηση ζώων (38,5%). Σε συνδυασμό με τη χρήση </a:t>
            </a:r>
            <a:r>
              <a:rPr lang="el-GR" dirty="0" err="1"/>
              <a:t>αγροχημικών</a:t>
            </a:r>
            <a:r>
              <a:rPr lang="el-GR" dirty="0"/>
              <a:t> και μονοκαλλιέργειας, αυτό οδηγεί σε καταστροφή </a:t>
            </a:r>
            <a:r>
              <a:rPr lang="el-GR" dirty="0" err="1"/>
              <a:t>οικοτόπων</a:t>
            </a:r>
            <a:r>
              <a:rPr lang="el-GR" dirty="0"/>
              <a:t> και απώλεια βιοποικιλότητας. </a:t>
            </a:r>
          </a:p>
        </p:txBody>
      </p:sp>
      <p:pic>
        <p:nvPicPr>
          <p:cNvPr id="4" name="Εικόνα 6">
            <a:extLst>
              <a:ext uri="{FF2B5EF4-FFF2-40B4-BE49-F238E27FC236}">
                <a16:creationId xmlns:a16="http://schemas.microsoft.com/office/drawing/2014/main" id="{308CC519-62FA-4E87-B24A-A1E346E3BBD8}"/>
              </a:ext>
            </a:extLst>
          </p:cNvPr>
          <p:cNvPicPr>
            <a:picLocks noChangeAspect="1"/>
          </p:cNvPicPr>
          <p:nvPr/>
        </p:nvPicPr>
        <p:blipFill>
          <a:blip r:embed="rId2"/>
          <a:stretch>
            <a:fillRect/>
          </a:stretch>
        </p:blipFill>
        <p:spPr>
          <a:xfrm>
            <a:off x="9464419" y="691966"/>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545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5AF34-D4CD-4675-8BC8-C9A39A7DF44F}"/>
              </a:ext>
            </a:extLst>
          </p:cNvPr>
          <p:cNvSpPr>
            <a:spLocks noGrp="1"/>
          </p:cNvSpPr>
          <p:nvPr>
            <p:ph type="title"/>
          </p:nvPr>
        </p:nvSpPr>
        <p:spPr>
          <a:xfrm>
            <a:off x="567890" y="286603"/>
            <a:ext cx="11030552" cy="1450757"/>
          </a:xfrm>
        </p:spPr>
        <p:txBody>
          <a:bodyPr>
            <a:normAutofit/>
          </a:bodyPr>
          <a:lstStyle/>
          <a:p>
            <a:r>
              <a:rPr lang="en-US" sz="4400" dirty="0"/>
              <a:t>SDG 15: </a:t>
            </a:r>
            <a:r>
              <a:rPr lang="el-GR" sz="4400" dirty="0"/>
              <a:t>Συνεισφορά του Γεωργικού Τομέα</a:t>
            </a:r>
            <a:endParaRPr lang="en-US" sz="4400" dirty="0"/>
          </a:p>
        </p:txBody>
      </p:sp>
      <p:sp>
        <p:nvSpPr>
          <p:cNvPr id="3" name="Θέση περιεχομένου 2">
            <a:extLst>
              <a:ext uri="{FF2B5EF4-FFF2-40B4-BE49-F238E27FC236}">
                <a16:creationId xmlns:a16="http://schemas.microsoft.com/office/drawing/2014/main" id="{B72DE491-B3AE-4140-A738-5E258030C51E}"/>
              </a:ext>
            </a:extLst>
          </p:cNvPr>
          <p:cNvSpPr>
            <a:spLocks noGrp="1"/>
          </p:cNvSpPr>
          <p:nvPr>
            <p:ph idx="1"/>
          </p:nvPr>
        </p:nvSpPr>
        <p:spPr>
          <a:xfrm>
            <a:off x="567889" y="1845733"/>
            <a:ext cx="11174931" cy="4410687"/>
          </a:xfrm>
        </p:spPr>
        <p:txBody>
          <a:bodyPr>
            <a:normAutofit fontScale="92500" lnSpcReduction="20000"/>
          </a:bodyPr>
          <a:lstStyle/>
          <a:p>
            <a:pPr marL="457200" indent="-457200" algn="just">
              <a:lnSpc>
                <a:spcPct val="110000"/>
              </a:lnSpc>
              <a:spcBef>
                <a:spcPts val="0"/>
              </a:spcBef>
              <a:spcAft>
                <a:spcPts val="0"/>
              </a:spcAft>
              <a:buClr>
                <a:srgbClr val="339933"/>
              </a:buClr>
              <a:buFont typeface="+mj-lt"/>
              <a:buAutoNum type="arabicPeriod"/>
            </a:pPr>
            <a:r>
              <a:rPr lang="el-GR" dirty="0"/>
              <a:t>Συμμετοχή των τοπικών κοινοτήτων στη διαχείριση και διατήρηση των φυσικών πόρων, προωθώντας πρακτικές βιώσιμης χρήσης </a:t>
            </a:r>
            <a:r>
              <a:rPr lang="el-GR" dirty="0" smtClean="0"/>
              <a:t>γης</a:t>
            </a:r>
          </a:p>
          <a:p>
            <a:pPr marL="457200" indent="-457200" algn="just">
              <a:lnSpc>
                <a:spcPct val="110000"/>
              </a:lnSpc>
              <a:spcBef>
                <a:spcPts val="0"/>
              </a:spcBef>
              <a:spcAft>
                <a:spcPts val="0"/>
              </a:spcAft>
              <a:buClr>
                <a:srgbClr val="339933"/>
              </a:buClr>
              <a:buFont typeface="+mj-lt"/>
              <a:buAutoNum type="arabicPeriod"/>
            </a:pPr>
            <a:endParaRPr lang="el-GR" dirty="0"/>
          </a:p>
          <a:p>
            <a:pPr marL="457200" indent="-457200" algn="just">
              <a:lnSpc>
                <a:spcPct val="110000"/>
              </a:lnSpc>
              <a:spcBef>
                <a:spcPts val="0"/>
              </a:spcBef>
              <a:spcAft>
                <a:spcPts val="0"/>
              </a:spcAft>
              <a:buClr>
                <a:srgbClr val="339933"/>
              </a:buClr>
              <a:buFont typeface="+mj-lt"/>
              <a:buAutoNum type="arabicPeriod"/>
            </a:pPr>
            <a:r>
              <a:rPr lang="el-GR" dirty="0"/>
              <a:t>Η γεωργία πρέπει να στραφεί προς την αύξηση της παραγωγικότητας και όχι προς τη επέκταση γεωργικής γης, αποφεύγοντας την αποψίλωση των </a:t>
            </a:r>
            <a:r>
              <a:rPr lang="el-GR" dirty="0" smtClean="0"/>
              <a:t>δασών</a:t>
            </a:r>
          </a:p>
          <a:p>
            <a:pPr marL="457200" indent="-457200" algn="just">
              <a:lnSpc>
                <a:spcPct val="110000"/>
              </a:lnSpc>
              <a:spcBef>
                <a:spcPts val="0"/>
              </a:spcBef>
              <a:spcAft>
                <a:spcPts val="0"/>
              </a:spcAft>
              <a:buClr>
                <a:srgbClr val="339933"/>
              </a:buClr>
              <a:buFont typeface="+mj-lt"/>
              <a:buAutoNum type="arabicPeriod"/>
            </a:pPr>
            <a:endParaRPr lang="el-GR" dirty="0"/>
          </a:p>
          <a:p>
            <a:pPr marL="457200" indent="-457200" algn="just">
              <a:lnSpc>
                <a:spcPct val="110000"/>
              </a:lnSpc>
              <a:spcBef>
                <a:spcPts val="0"/>
              </a:spcBef>
              <a:spcAft>
                <a:spcPts val="0"/>
              </a:spcAft>
              <a:buClr>
                <a:srgbClr val="339933"/>
              </a:buClr>
              <a:buFont typeface="+mj-lt"/>
              <a:buAutoNum type="arabicPeriod"/>
            </a:pPr>
            <a:r>
              <a:rPr lang="el-GR" dirty="0"/>
              <a:t>Η ολοκληρωμένη διαχείριση εντόμων και η γεωργία διατήρησης, μπορούν να προστατεύσουν τη βιοποικιλότητα και να βοηθήσουν στην πρόληψη της διάβρωσης του εδάφους, της υποβάθμισης της γης και της </a:t>
            </a:r>
            <a:r>
              <a:rPr lang="el-GR" dirty="0" smtClean="0"/>
              <a:t>ερημοποίησης</a:t>
            </a:r>
          </a:p>
          <a:p>
            <a:pPr marL="457200" indent="-457200" algn="just">
              <a:lnSpc>
                <a:spcPct val="110000"/>
              </a:lnSpc>
              <a:spcBef>
                <a:spcPts val="0"/>
              </a:spcBef>
              <a:spcAft>
                <a:spcPts val="0"/>
              </a:spcAft>
              <a:buClr>
                <a:srgbClr val="339933"/>
              </a:buClr>
              <a:buFont typeface="+mj-lt"/>
              <a:buAutoNum type="arabicPeriod"/>
            </a:pPr>
            <a:endParaRPr lang="el-GR" dirty="0"/>
          </a:p>
          <a:p>
            <a:pPr marL="457200" indent="-457200" algn="just">
              <a:lnSpc>
                <a:spcPct val="110000"/>
              </a:lnSpc>
              <a:spcBef>
                <a:spcPts val="0"/>
              </a:spcBef>
              <a:spcAft>
                <a:spcPts val="0"/>
              </a:spcAft>
              <a:buClr>
                <a:srgbClr val="339933"/>
              </a:buClr>
              <a:buFont typeface="+mj-lt"/>
              <a:buAutoNum type="arabicPeriod"/>
            </a:pPr>
            <a:r>
              <a:rPr lang="el-GR" dirty="0"/>
              <a:t>Προώθηση της καλλιέργειας γηγενών και παραδοσιακών ποικιλιών και ενσωμάτωση άγριας βλάστησης σε αγροτικά τοπία για την υποστήριξη της τοπικής </a:t>
            </a:r>
            <a:r>
              <a:rPr lang="el-GR" dirty="0" smtClean="0"/>
              <a:t>βιοποικιλότητας</a:t>
            </a:r>
          </a:p>
          <a:p>
            <a:pPr marL="457200" indent="-457200" algn="just">
              <a:lnSpc>
                <a:spcPct val="110000"/>
              </a:lnSpc>
              <a:spcBef>
                <a:spcPts val="0"/>
              </a:spcBef>
              <a:spcAft>
                <a:spcPts val="0"/>
              </a:spcAft>
              <a:buClr>
                <a:srgbClr val="339933"/>
              </a:buClr>
              <a:buFont typeface="+mj-lt"/>
              <a:buAutoNum type="arabicPeriod"/>
            </a:pPr>
            <a:endParaRPr lang="en-US" dirty="0"/>
          </a:p>
          <a:p>
            <a:pPr marL="457200" indent="-457200" algn="just">
              <a:lnSpc>
                <a:spcPct val="110000"/>
              </a:lnSpc>
              <a:spcBef>
                <a:spcPts val="0"/>
              </a:spcBef>
              <a:spcAft>
                <a:spcPts val="0"/>
              </a:spcAft>
              <a:buClr>
                <a:srgbClr val="339933"/>
              </a:buClr>
              <a:buFont typeface="+mj-lt"/>
              <a:buAutoNum type="arabicPeriod"/>
            </a:pPr>
            <a:r>
              <a:rPr lang="el-GR" dirty="0" err="1"/>
              <a:t>Δενδροφύτευση</a:t>
            </a:r>
            <a:r>
              <a:rPr lang="el-GR" dirty="0"/>
              <a:t> σε αγροτικά τοπία για την αποκατάσταση των υποβαθμισμένων περιοχών, τη βελτίωση της γονιμότητας του εδάφους και την παροχή ενδιαιτημάτων για τη βιοποικιλότητα.</a:t>
            </a:r>
          </a:p>
          <a:p>
            <a:pPr marL="457200" indent="-457200">
              <a:buFont typeface="+mj-lt"/>
              <a:buAutoNum type="arabicPeriod"/>
            </a:pPr>
            <a:endParaRPr lang="el-GR" dirty="0"/>
          </a:p>
          <a:p>
            <a:pPr marL="457200" indent="-457200">
              <a:buFont typeface="+mj-lt"/>
              <a:buAutoNum type="arabicPeriod"/>
            </a:pPr>
            <a:endParaRPr lang="el-GR" dirty="0"/>
          </a:p>
          <a:p>
            <a:pPr marL="457200" indent="-457200">
              <a:buFont typeface="+mj-lt"/>
              <a:buAutoNum type="arabicPeriod"/>
            </a:pPr>
            <a:endParaRPr lang="en-US" dirty="0"/>
          </a:p>
        </p:txBody>
      </p:sp>
      <p:pic>
        <p:nvPicPr>
          <p:cNvPr id="4" name="Εικόνα 6">
            <a:extLst>
              <a:ext uri="{FF2B5EF4-FFF2-40B4-BE49-F238E27FC236}">
                <a16:creationId xmlns:a16="http://schemas.microsoft.com/office/drawing/2014/main" id="{308CC519-62FA-4E87-B24A-A1E346E3BBD8}"/>
              </a:ext>
            </a:extLst>
          </p:cNvPr>
          <p:cNvPicPr>
            <a:picLocks noChangeAspect="1"/>
          </p:cNvPicPr>
          <p:nvPr/>
        </p:nvPicPr>
        <p:blipFill>
          <a:blip r:embed="rId2"/>
          <a:stretch>
            <a:fillRect/>
          </a:stretch>
        </p:blipFill>
        <p:spPr>
          <a:xfrm>
            <a:off x="10802330" y="691966"/>
            <a:ext cx="940491" cy="1045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367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8539" y="196768"/>
            <a:ext cx="6004161" cy="6004161"/>
          </a:xfrm>
          <a:prstGeom prst="rect">
            <a:avLst/>
          </a:prstGeom>
        </p:spPr>
      </p:pic>
    </p:spTree>
    <p:extLst>
      <p:ext uri="{BB962C8B-B14F-4D97-AF65-F5344CB8AC3E}">
        <p14:creationId xmlns:p14="http://schemas.microsoft.com/office/powerpoint/2010/main" val="397695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F6A9-57DD-35F3-9C2A-729F72DBF30A}"/>
              </a:ext>
            </a:extLst>
          </p:cNvPr>
          <p:cNvSpPr>
            <a:spLocks noGrp="1"/>
          </p:cNvSpPr>
          <p:nvPr>
            <p:ph type="title"/>
          </p:nvPr>
        </p:nvSpPr>
        <p:spPr/>
        <p:txBody>
          <a:bodyPr>
            <a:normAutofit/>
          </a:bodyPr>
          <a:lstStyle/>
          <a:p>
            <a:pPr algn="ctr"/>
            <a:r>
              <a:rPr lang="el-GR" sz="4400" dirty="0"/>
              <a:t>Οι 17 Στόχοι Βιώσιμης Ανάπτυξης</a:t>
            </a:r>
            <a:endParaRPr lang="en-US" sz="4400" dirty="0"/>
          </a:p>
        </p:txBody>
      </p:sp>
      <p:graphicFrame>
        <p:nvGraphicFramePr>
          <p:cNvPr id="5" name="Πίνακας 13">
            <a:extLst>
              <a:ext uri="{FF2B5EF4-FFF2-40B4-BE49-F238E27FC236}">
                <a16:creationId xmlns:a16="http://schemas.microsoft.com/office/drawing/2014/main" id="{C2C1CBD3-EAA6-468D-9DCA-D4F979EB07FC}"/>
              </a:ext>
            </a:extLst>
          </p:cNvPr>
          <p:cNvGraphicFramePr>
            <a:graphicFrameLocks noGrp="1"/>
          </p:cNvGraphicFramePr>
          <p:nvPr>
            <p:extLst>
              <p:ext uri="{D42A27DB-BD31-4B8C-83A1-F6EECF244321}">
                <p14:modId xmlns:p14="http://schemas.microsoft.com/office/powerpoint/2010/main" val="2004527807"/>
              </p:ext>
            </p:extLst>
          </p:nvPr>
        </p:nvGraphicFramePr>
        <p:xfrm>
          <a:off x="1323788" y="1737360"/>
          <a:ext cx="4594412" cy="4542357"/>
        </p:xfrm>
        <a:graphic>
          <a:graphicData uri="http://schemas.openxmlformats.org/drawingml/2006/table">
            <a:tbl>
              <a:tblPr firstRow="1" bandRow="1">
                <a:tableStyleId>{5C22544A-7EE6-4342-B048-85BDC9FD1C3A}</a:tableStyleId>
              </a:tblPr>
              <a:tblGrid>
                <a:gridCol w="4594412">
                  <a:extLst>
                    <a:ext uri="{9D8B030D-6E8A-4147-A177-3AD203B41FA5}">
                      <a16:colId xmlns:a16="http://schemas.microsoft.com/office/drawing/2014/main" val="3704523198"/>
                    </a:ext>
                  </a:extLst>
                </a:gridCol>
              </a:tblGrid>
              <a:tr h="839216">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dirty="0">
                          <a:solidFill>
                            <a:srgbClr val="121212"/>
                          </a:solidFill>
                          <a:latin typeface="Cambria" panose="02040503050406030204" pitchFamily="18" charset="0"/>
                          <a:ea typeface="Cambria" panose="02040503050406030204" pitchFamily="18" charset="0"/>
                        </a:rPr>
                        <a:t> 10: </a:t>
                      </a:r>
                      <a:r>
                        <a:rPr lang="el-GR" sz="1600" dirty="0">
                          <a:solidFill>
                            <a:srgbClr val="121212"/>
                          </a:solidFill>
                          <a:latin typeface="Cambria" panose="02040503050406030204" pitchFamily="18" charset="0"/>
                          <a:ea typeface="Cambria" panose="02040503050406030204" pitchFamily="18" charset="0"/>
                        </a:rPr>
                        <a:t>Λιγότερες Ανισότητες</a:t>
                      </a:r>
                      <a:r>
                        <a:rPr lang="en-US" sz="1600" dirty="0">
                          <a:solidFill>
                            <a:srgbClr val="121212"/>
                          </a:solidFill>
                          <a:latin typeface="Cambria" panose="02040503050406030204" pitchFamily="18" charset="0"/>
                          <a:ea typeface="Cambria" panose="02040503050406030204" pitchFamily="18" charset="0"/>
                        </a:rPr>
                        <a:t> </a:t>
                      </a:r>
                    </a:p>
                    <a:p>
                      <a:pPr algn="just"/>
                      <a:r>
                        <a:rPr lang="el-GR" sz="1400" b="0" dirty="0">
                          <a:solidFill>
                            <a:srgbClr val="121212"/>
                          </a:solidFill>
                          <a:latin typeface="Cambria" panose="02040503050406030204" pitchFamily="18" charset="0"/>
                          <a:ea typeface="Cambria" panose="02040503050406030204" pitchFamily="18" charset="0"/>
                        </a:rPr>
                        <a:t>Μείωση της ανισότητας εντός και μεταξύ των χωρών.</a:t>
                      </a:r>
                    </a:p>
                    <a:p>
                      <a:pPr algn="just"/>
                      <a:endParaRPr lang="en-US" sz="1600" b="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706980"/>
                  </a:ext>
                </a:extLst>
              </a:tr>
              <a:tr h="898981">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11: </a:t>
                      </a:r>
                      <a:r>
                        <a:rPr lang="el-GR" sz="1600" b="1" dirty="0">
                          <a:solidFill>
                            <a:srgbClr val="121212"/>
                          </a:solidFill>
                          <a:latin typeface="Cambria" panose="02040503050406030204" pitchFamily="18" charset="0"/>
                          <a:ea typeface="Cambria" panose="02040503050406030204" pitchFamily="18" charset="0"/>
                        </a:rPr>
                        <a:t>Βιώσιμες Πόλεις και Κοινότητες </a:t>
                      </a:r>
                      <a:r>
                        <a:rPr lang="el-GR" sz="1400" dirty="0">
                          <a:solidFill>
                            <a:srgbClr val="121212"/>
                          </a:solidFill>
                          <a:latin typeface="Cambria" panose="02040503050406030204" pitchFamily="18" charset="0"/>
                          <a:ea typeface="Cambria" panose="02040503050406030204" pitchFamily="18" charset="0"/>
                        </a:rPr>
                        <a:t>Κάντε τις πόλεις και τους ανθρώπινους οικισμούς χωρίς αποκλεισμούς, ασφαλείς, ανθεκτικούς και βιώσιμους.</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769171">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12: </a:t>
                      </a:r>
                      <a:r>
                        <a:rPr lang="el-GR" sz="1600" b="1" dirty="0">
                          <a:solidFill>
                            <a:srgbClr val="121212"/>
                          </a:solidFill>
                          <a:latin typeface="Cambria" panose="02040503050406030204" pitchFamily="18" charset="0"/>
                          <a:ea typeface="Cambria" panose="02040503050406030204" pitchFamily="18" charset="0"/>
                        </a:rPr>
                        <a:t>Υπεύθυνη Κατανάλωση και Παραγωγή</a:t>
                      </a:r>
                      <a:endParaRPr lang="en-US" sz="1600" b="1" dirty="0">
                        <a:solidFill>
                          <a:srgbClr val="121212"/>
                        </a:solidFill>
                        <a:latin typeface="Cambria" panose="02040503050406030204" pitchFamily="18" charset="0"/>
                        <a:ea typeface="Cambria" panose="02040503050406030204" pitchFamily="18" charset="0"/>
                      </a:endParaRPr>
                    </a:p>
                    <a:p>
                      <a:pPr algn="just"/>
                      <a:r>
                        <a:rPr lang="el-GR" sz="1400" dirty="0">
                          <a:solidFill>
                            <a:srgbClr val="121212"/>
                          </a:solidFill>
                          <a:latin typeface="Cambria" panose="02040503050406030204" pitchFamily="18" charset="0"/>
                          <a:ea typeface="Cambria" panose="02040503050406030204" pitchFamily="18" charset="0"/>
                        </a:rPr>
                        <a:t>Εξασφάλιση βιώσιμων προτύπων κατανάλωσης και παραγωγής.</a:t>
                      </a:r>
                      <a:endParaRPr lang="en-US" sz="14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822960">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13: </a:t>
                      </a:r>
                      <a:r>
                        <a:rPr lang="el-GR" sz="1600" b="1" dirty="0">
                          <a:solidFill>
                            <a:srgbClr val="121212"/>
                          </a:solidFill>
                          <a:latin typeface="Cambria" panose="02040503050406030204" pitchFamily="18" charset="0"/>
                          <a:ea typeface="Cambria" panose="02040503050406030204" pitchFamily="18" charset="0"/>
                        </a:rPr>
                        <a:t>Δράση για το Κλίμα</a:t>
                      </a:r>
                      <a:endParaRPr lang="en-US" sz="1600" b="1" dirty="0">
                        <a:solidFill>
                          <a:srgbClr val="121212"/>
                        </a:solidFill>
                        <a:latin typeface="Cambria" panose="02040503050406030204" pitchFamily="18" charset="0"/>
                        <a:ea typeface="Cambria" panose="02040503050406030204" pitchFamily="18" charset="0"/>
                      </a:endParaRPr>
                    </a:p>
                    <a:p>
                      <a:pPr algn="just"/>
                      <a:r>
                        <a:rPr lang="el-GR" sz="1400" dirty="0">
                          <a:solidFill>
                            <a:srgbClr val="121212"/>
                          </a:solidFill>
                          <a:latin typeface="Cambria" panose="02040503050406030204" pitchFamily="18" charset="0"/>
                          <a:ea typeface="Cambria" panose="02040503050406030204" pitchFamily="18" charset="0"/>
                        </a:rPr>
                        <a:t>Λήψη επείγουσας δράσης για την καταπολέμηση της κλιματικής αλλαγής και των επιπτώσεών της.</a:t>
                      </a:r>
                      <a:endParaRPr lang="en-US" sz="16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r h="914399">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14: </a:t>
                      </a:r>
                      <a:r>
                        <a:rPr lang="el-GR" sz="1600" b="1" dirty="0">
                          <a:solidFill>
                            <a:srgbClr val="121212"/>
                          </a:solidFill>
                          <a:latin typeface="Cambria" panose="02040503050406030204" pitchFamily="18" charset="0"/>
                          <a:ea typeface="Cambria" panose="02040503050406030204" pitchFamily="18" charset="0"/>
                        </a:rPr>
                        <a:t>Ζωή στο Νερό</a:t>
                      </a:r>
                      <a:endParaRPr lang="en-US" sz="1600" b="1" dirty="0">
                        <a:solidFill>
                          <a:srgbClr val="121212"/>
                        </a:solidFill>
                        <a:latin typeface="Cambria" panose="02040503050406030204" pitchFamily="18" charset="0"/>
                        <a:ea typeface="Cambria" panose="02040503050406030204" pitchFamily="18" charset="0"/>
                      </a:endParaRPr>
                    </a:p>
                    <a:p>
                      <a:pPr algn="just"/>
                      <a:r>
                        <a:rPr lang="el-GR" sz="1400" dirty="0">
                          <a:solidFill>
                            <a:srgbClr val="121212"/>
                          </a:solidFill>
                          <a:latin typeface="Cambria" panose="02040503050406030204" pitchFamily="18" charset="0"/>
                          <a:ea typeface="Cambria" panose="02040503050406030204" pitchFamily="18" charset="0"/>
                        </a:rPr>
                        <a:t>Διατήρηση και βιώσιμη χρήση των ωκεανών, των θαλασσών και των θαλάσσιων πόρων για βιώσιμη ανάπτυξη.</a:t>
                      </a:r>
                      <a:endParaRPr lang="en-US" sz="14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0785339"/>
                  </a:ext>
                </a:extLst>
              </a:tr>
            </a:tbl>
          </a:graphicData>
        </a:graphic>
      </p:graphicFrame>
      <p:graphicFrame>
        <p:nvGraphicFramePr>
          <p:cNvPr id="6" name="Πίνακας 13">
            <a:extLst>
              <a:ext uri="{FF2B5EF4-FFF2-40B4-BE49-F238E27FC236}">
                <a16:creationId xmlns:a16="http://schemas.microsoft.com/office/drawing/2014/main" id="{642D5462-9A99-492A-942A-60A61CBC86D2}"/>
              </a:ext>
            </a:extLst>
          </p:cNvPr>
          <p:cNvGraphicFramePr>
            <a:graphicFrameLocks noGrp="1"/>
          </p:cNvGraphicFramePr>
          <p:nvPr>
            <p:extLst>
              <p:ext uri="{D42A27DB-BD31-4B8C-83A1-F6EECF244321}">
                <p14:modId xmlns:p14="http://schemas.microsoft.com/office/powerpoint/2010/main" val="270066992"/>
              </p:ext>
            </p:extLst>
          </p:nvPr>
        </p:nvGraphicFramePr>
        <p:xfrm>
          <a:off x="7528762" y="1737360"/>
          <a:ext cx="4064000" cy="39046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1301540">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15: </a:t>
                      </a:r>
                      <a:r>
                        <a:rPr lang="el-GR" sz="1600" b="1" dirty="0">
                          <a:solidFill>
                            <a:srgbClr val="121212"/>
                          </a:solidFill>
                          <a:latin typeface="Cambria" panose="02040503050406030204" pitchFamily="18" charset="0"/>
                          <a:ea typeface="Cambria" panose="02040503050406030204" pitchFamily="18" charset="0"/>
                        </a:rPr>
                        <a:t>Ζωή στη Στεριά</a:t>
                      </a:r>
                      <a:endParaRPr lang="en-US" sz="1600" b="1" dirty="0">
                        <a:solidFill>
                          <a:srgbClr val="121212"/>
                        </a:solidFill>
                        <a:latin typeface="Cambria" panose="02040503050406030204" pitchFamily="18" charset="0"/>
                        <a:ea typeface="Cambria" panose="02040503050406030204" pitchFamily="18" charset="0"/>
                      </a:endParaRPr>
                    </a:p>
                    <a:p>
                      <a:pPr algn="just"/>
                      <a:r>
                        <a:rPr lang="el-GR" sz="1200" b="0" dirty="0">
                          <a:solidFill>
                            <a:srgbClr val="121212"/>
                          </a:solidFill>
                          <a:latin typeface="Cambria" panose="02040503050406030204" pitchFamily="18" charset="0"/>
                          <a:ea typeface="Cambria" panose="02040503050406030204" pitchFamily="18" charset="0"/>
                        </a:rPr>
                        <a:t>Προστασία, αποκατάσταση και προώθηση της αειφόρου χρήσης των χερσαίων οικοσυστημάτων, βιώσιμη διαχείριση των δασών, καταπολέμηση της ερημοποίησης και ανάσχεση και αναστροφή της υποβάθμισης της γης και ανάσχεση της απώλειας βιοποικιλότητας.</a:t>
                      </a:r>
                      <a:endParaRPr lang="en-US" sz="1400" b="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1543687">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16: </a:t>
                      </a:r>
                      <a:r>
                        <a:rPr lang="el-GR" sz="1600" b="1" dirty="0">
                          <a:solidFill>
                            <a:srgbClr val="121212"/>
                          </a:solidFill>
                          <a:latin typeface="Cambria" panose="02040503050406030204" pitchFamily="18" charset="0"/>
                          <a:ea typeface="Cambria" panose="02040503050406030204" pitchFamily="18" charset="0"/>
                        </a:rPr>
                        <a:t>Ειρήνη, Δικαιοσύνη και Ισχυροί Θεσμοί</a:t>
                      </a:r>
                      <a:endParaRPr lang="en-US" sz="1600" b="1" dirty="0">
                        <a:solidFill>
                          <a:srgbClr val="121212"/>
                        </a:solidFill>
                        <a:latin typeface="Cambria" panose="02040503050406030204" pitchFamily="18" charset="0"/>
                        <a:ea typeface="Cambria" panose="02040503050406030204" pitchFamily="18" charset="0"/>
                      </a:endParaRPr>
                    </a:p>
                    <a:p>
                      <a:pPr algn="just"/>
                      <a:r>
                        <a:rPr lang="el-GR" sz="1200" dirty="0">
                          <a:solidFill>
                            <a:srgbClr val="121212"/>
                          </a:solidFill>
                          <a:latin typeface="Cambria" panose="02040503050406030204" pitchFamily="18" charset="0"/>
                          <a:ea typeface="Cambria" panose="02040503050406030204" pitchFamily="18" charset="0"/>
                        </a:rPr>
                        <a:t>Προώθηση ειρηνικών και χωρίς αποκλεισμούς κοινωνιών για βιώσιμη ανάπτυξη, παρέχετε πρόσβαση στη δικαιοσύνη για όλους και δημιουργία αποτελεσματικών, υπεύθυνων και χωρίς αποκλεισμούς θεσμούς σε όλα τα επίπεδα.</a:t>
                      </a:r>
                      <a:endParaRPr lang="en-US" sz="12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1059393">
                <a:tc>
                  <a:txBody>
                    <a:bodyPr/>
                    <a:lstStyle/>
                    <a:p>
                      <a:pPr algn="just"/>
                      <a:r>
                        <a:rPr lang="el-GR" sz="1600" b="1" i="0" dirty="0">
                          <a:solidFill>
                            <a:srgbClr val="121212"/>
                          </a:solidFill>
                          <a:effectLst/>
                          <a:latin typeface="Cambria" panose="02040503050406030204" pitchFamily="18" charset="0"/>
                          <a:ea typeface="Cambria" panose="02040503050406030204" pitchFamily="18" charset="0"/>
                        </a:rPr>
                        <a:t>Στόχος</a:t>
                      </a:r>
                      <a:r>
                        <a:rPr lang="en-US" sz="1600" b="1" dirty="0">
                          <a:solidFill>
                            <a:srgbClr val="121212"/>
                          </a:solidFill>
                          <a:latin typeface="Cambria" panose="02040503050406030204" pitchFamily="18" charset="0"/>
                          <a:ea typeface="Cambria" panose="02040503050406030204" pitchFamily="18" charset="0"/>
                        </a:rPr>
                        <a:t> 17: </a:t>
                      </a:r>
                      <a:r>
                        <a:rPr lang="el-GR" sz="1600" b="1" dirty="0">
                          <a:solidFill>
                            <a:srgbClr val="121212"/>
                          </a:solidFill>
                          <a:latin typeface="Cambria" panose="02040503050406030204" pitchFamily="18" charset="0"/>
                          <a:ea typeface="Cambria" panose="02040503050406030204" pitchFamily="18" charset="0"/>
                        </a:rPr>
                        <a:t>Συνεργασία για τους Στόχους </a:t>
                      </a:r>
                      <a:r>
                        <a:rPr lang="el-GR" sz="1400" dirty="0">
                          <a:solidFill>
                            <a:srgbClr val="121212"/>
                          </a:solidFill>
                          <a:latin typeface="Cambria" panose="02040503050406030204" pitchFamily="18" charset="0"/>
                          <a:ea typeface="Cambria" panose="02040503050406030204" pitchFamily="18" charset="0"/>
                        </a:rPr>
                        <a:t>Ενίσχυση των μέσων εφαρμογής και αναζωογόνηση της παγκόσμιας εταιρικής σχέσης για τη βιώσιμη ανάπτυξη.</a:t>
                      </a:r>
                      <a:endParaRPr lang="en-US" sz="16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bl>
          </a:graphicData>
        </a:graphic>
      </p:graphicFrame>
      <p:pic>
        <p:nvPicPr>
          <p:cNvPr id="8" name="Picture 2" descr="SDG 10 - Reduced Inequalities | IOM Regional Office for the European  Economic Area, the European Union and NATO">
            <a:extLst>
              <a:ext uri="{FF2B5EF4-FFF2-40B4-BE49-F238E27FC236}">
                <a16:creationId xmlns:a16="http://schemas.microsoft.com/office/drawing/2014/main" id="{7EB2ECD3-E9BD-4116-8722-F5714E04E5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45734" y="1721104"/>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DG 11 - Sustainable Cities and Communities | IOM Regional Office for the  European Economic Area, the European Union and NATO">
            <a:extLst>
              <a:ext uri="{FF2B5EF4-FFF2-40B4-BE49-F238E27FC236}">
                <a16:creationId xmlns:a16="http://schemas.microsoft.com/office/drawing/2014/main" id="{38E17847-AF41-4C5E-9F57-C9974D0094E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5735" y="2661596"/>
            <a:ext cx="940492" cy="9404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stainable Development Goal 12 - Wikipedia">
            <a:extLst>
              <a:ext uri="{FF2B5EF4-FFF2-40B4-BE49-F238E27FC236}">
                <a16:creationId xmlns:a16="http://schemas.microsoft.com/office/drawing/2014/main" id="{27DF6EF0-AC84-4D0D-AFD9-8A6CB6AA5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34" y="3596812"/>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stainable Development Goal 13 - Wikipedia">
            <a:extLst>
              <a:ext uri="{FF2B5EF4-FFF2-40B4-BE49-F238E27FC236}">
                <a16:creationId xmlns:a16="http://schemas.microsoft.com/office/drawing/2014/main" id="{CFB72048-7343-4C49-9475-AAB18DF510F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5734" y="4537303"/>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4. Life below water - Sustainable development goals - Eurostat">
            <a:extLst>
              <a:ext uri="{FF2B5EF4-FFF2-40B4-BE49-F238E27FC236}">
                <a16:creationId xmlns:a16="http://schemas.microsoft.com/office/drawing/2014/main" id="{02D79114-53C6-45C2-97B8-2916AF1D512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6050" y="5472518"/>
            <a:ext cx="940175" cy="936111"/>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D1339A1A-95CF-4A3D-86C0-460B11D1B808}"/>
              </a:ext>
            </a:extLst>
          </p:cNvPr>
          <p:cNvPicPr>
            <a:picLocks noChangeAspect="1"/>
          </p:cNvPicPr>
          <p:nvPr/>
        </p:nvPicPr>
        <p:blipFill>
          <a:blip r:embed="rId7"/>
          <a:stretch>
            <a:fillRect/>
          </a:stretch>
        </p:blipFill>
        <p:spPr>
          <a:xfrm>
            <a:off x="6414748" y="1974179"/>
            <a:ext cx="940491" cy="940491"/>
          </a:xfrm>
          <a:prstGeom prst="rect">
            <a:avLst/>
          </a:prstGeom>
        </p:spPr>
      </p:pic>
      <p:pic>
        <p:nvPicPr>
          <p:cNvPr id="2060" name="Picture 12" descr="Sustainable Development Goal 16 - Wikipedia">
            <a:extLst>
              <a:ext uri="{FF2B5EF4-FFF2-40B4-BE49-F238E27FC236}">
                <a16:creationId xmlns:a16="http://schemas.microsoft.com/office/drawing/2014/main" id="{33E73F79-20D9-4CF5-9746-8B0D3718277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414748" y="3336260"/>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stainable Development Goal 17 - Wikipedia">
            <a:extLst>
              <a:ext uri="{FF2B5EF4-FFF2-40B4-BE49-F238E27FC236}">
                <a16:creationId xmlns:a16="http://schemas.microsoft.com/office/drawing/2014/main" id="{A22943C3-FBCA-470D-830B-0F42F6041B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4747" y="4701489"/>
            <a:ext cx="940491" cy="9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6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76B7E-7A4C-442A-BC6E-BAD163C8A3AE}"/>
              </a:ext>
            </a:extLst>
          </p:cNvPr>
          <p:cNvSpPr>
            <a:spLocks noGrp="1"/>
          </p:cNvSpPr>
          <p:nvPr>
            <p:ph type="title"/>
          </p:nvPr>
        </p:nvSpPr>
        <p:spPr/>
        <p:txBody>
          <a:bodyPr>
            <a:normAutofit/>
          </a:bodyPr>
          <a:lstStyle/>
          <a:p>
            <a:pPr algn="ctr"/>
            <a:r>
              <a:rPr lang="en-US" sz="4400" dirty="0"/>
              <a:t>SDG 1:	</a:t>
            </a:r>
            <a:r>
              <a:rPr lang="el-GR" sz="4400" dirty="0"/>
              <a:t>Μηδενική Φτώχεια</a:t>
            </a:r>
            <a:endParaRPr lang="en-US" sz="4400" dirty="0"/>
          </a:p>
        </p:txBody>
      </p:sp>
      <p:sp>
        <p:nvSpPr>
          <p:cNvPr id="3" name="Θέση περιεχομένου 2">
            <a:extLst>
              <a:ext uri="{FF2B5EF4-FFF2-40B4-BE49-F238E27FC236}">
                <a16:creationId xmlns:a16="http://schemas.microsoft.com/office/drawing/2014/main" id="{D03873BF-4FDD-4DC2-9D63-50775A775226}"/>
              </a:ext>
            </a:extLst>
          </p:cNvPr>
          <p:cNvSpPr>
            <a:spLocks noGrp="1"/>
          </p:cNvSpPr>
          <p:nvPr>
            <p:ph idx="1"/>
          </p:nvPr>
        </p:nvSpPr>
        <p:spPr>
          <a:xfrm>
            <a:off x="981777" y="1964237"/>
            <a:ext cx="10058400" cy="4292183"/>
          </a:xfrm>
        </p:spPr>
        <p:txBody>
          <a:bodyPr>
            <a:normAutofit/>
          </a:bodyPr>
          <a:lstStyle/>
          <a:p>
            <a:pPr algn="just"/>
            <a:r>
              <a:rPr lang="el-GR" b="1" dirty="0">
                <a:solidFill>
                  <a:srgbClr val="E5243B"/>
                </a:solidFill>
              </a:rPr>
              <a:t>Στόχος</a:t>
            </a:r>
            <a:r>
              <a:rPr lang="en-US" b="1" dirty="0">
                <a:solidFill>
                  <a:srgbClr val="E5243B"/>
                </a:solidFill>
              </a:rPr>
              <a:t> 1:</a:t>
            </a:r>
            <a:r>
              <a:rPr lang="el-GR" b="1" dirty="0">
                <a:solidFill>
                  <a:srgbClr val="E5243B"/>
                </a:solidFill>
              </a:rPr>
              <a:t> Εξάλειψη της φτώχειας σε όλες τις μορφές της παντού</a:t>
            </a:r>
            <a:endParaRPr lang="en-US" b="1" dirty="0">
              <a:solidFill>
                <a:srgbClr val="E5243B"/>
              </a:solidFill>
            </a:endParaRPr>
          </a:p>
          <a:p>
            <a:pPr marL="355600" indent="-355600" algn="just">
              <a:buClr>
                <a:srgbClr val="FF0000"/>
              </a:buClr>
              <a:buFont typeface="Wingdings" panose="05000000000000000000" pitchFamily="2" charset="2"/>
              <a:buChar char="q"/>
            </a:pPr>
            <a:r>
              <a:rPr lang="el-GR" dirty="0"/>
              <a:t>Περίπου 682 εκατομμύρια άνθρωποι (8.5% του παγκόσμιου πληθυσμού) ζούνε σε συνθήκες ακραίας φτώχειας</a:t>
            </a:r>
            <a:r>
              <a:rPr lang="en-US" dirty="0"/>
              <a:t>, </a:t>
            </a:r>
            <a:r>
              <a:rPr lang="el-GR" dirty="0"/>
              <a:t>δηλαδή με λιγότερα από </a:t>
            </a:r>
            <a:r>
              <a:rPr lang="en-150" dirty="0" smtClean="0"/>
              <a:t>€</a:t>
            </a:r>
            <a:r>
              <a:rPr lang="el-GR" dirty="0" smtClean="0"/>
              <a:t>2.05 </a:t>
            </a:r>
            <a:r>
              <a:rPr lang="el-GR" dirty="0"/>
              <a:t>την ημέρα.</a:t>
            </a:r>
            <a:endParaRPr lang="en-US" dirty="0"/>
          </a:p>
          <a:p>
            <a:pPr marL="355600" indent="-355600" algn="just">
              <a:buClr>
                <a:srgbClr val="FF0000"/>
              </a:buClr>
              <a:buFont typeface="Wingdings" panose="05000000000000000000" pitchFamily="2" charset="2"/>
              <a:buChar char="q"/>
            </a:pPr>
            <a:r>
              <a:rPr lang="el-GR" dirty="0"/>
              <a:t>Στην Ισπανία και την Ιταλία το 10.3% και 7.5% του πληθυσμού αντίστοιχα ζει κάτω από ακραία φτώχεια</a:t>
            </a:r>
          </a:p>
          <a:p>
            <a:pPr marL="355600" indent="-355600" algn="just">
              <a:buClr>
                <a:srgbClr val="FF0000"/>
              </a:buClr>
              <a:buFont typeface="Wingdings" panose="05000000000000000000" pitchFamily="2" charset="2"/>
              <a:buChar char="q"/>
            </a:pPr>
            <a:r>
              <a:rPr lang="el-GR" dirty="0"/>
              <a:t>Η φτώχεια κυριαρχεί στις αγροτικές περιοχές, όπου για σημαντικό μέρος του πληθυσμού η γεωργία είναι η κύρια πηγή εισοδήματος. </a:t>
            </a:r>
          </a:p>
          <a:p>
            <a:pPr marL="355600" indent="-355600" algn="just">
              <a:buClr>
                <a:srgbClr val="FF0000"/>
              </a:buClr>
              <a:buFont typeface="Wingdings" panose="05000000000000000000" pitchFamily="2" charset="2"/>
              <a:buChar char="q"/>
            </a:pPr>
            <a:r>
              <a:rPr lang="el-GR" dirty="0"/>
              <a:t>Βελτιώνοντας τη γεωργική δραστηριότητα και εφαρμόζοντας βιώσιμες γεωργικές πρακτικές, οι αγρότες μικρής κλίμακας μπορούν να αυξήσουν το εισόδημά τους, σπάζοντας έτσι τον κύκλο της φτώχειας. </a:t>
            </a:r>
          </a:p>
        </p:txBody>
      </p:sp>
      <p:pic>
        <p:nvPicPr>
          <p:cNvPr id="4" name="Εικόνα 3">
            <a:extLst>
              <a:ext uri="{FF2B5EF4-FFF2-40B4-BE49-F238E27FC236}">
                <a16:creationId xmlns:a16="http://schemas.microsoft.com/office/drawing/2014/main" id="{E0756C2D-59F9-440F-A050-02725AFFCE79}"/>
              </a:ext>
            </a:extLst>
          </p:cNvPr>
          <p:cNvPicPr>
            <a:picLocks noChangeAspect="1"/>
          </p:cNvPicPr>
          <p:nvPr/>
        </p:nvPicPr>
        <p:blipFill>
          <a:blip r:embed="rId2"/>
          <a:stretch>
            <a:fillRect/>
          </a:stretch>
        </p:blipFill>
        <p:spPr>
          <a:xfrm>
            <a:off x="9640224" y="730667"/>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849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76B7E-7A4C-442A-BC6E-BAD163C8A3AE}"/>
              </a:ext>
            </a:extLst>
          </p:cNvPr>
          <p:cNvSpPr>
            <a:spLocks noGrp="1"/>
          </p:cNvSpPr>
          <p:nvPr>
            <p:ph type="title"/>
          </p:nvPr>
        </p:nvSpPr>
        <p:spPr/>
        <p:txBody>
          <a:bodyPr>
            <a:normAutofit/>
          </a:bodyPr>
          <a:lstStyle/>
          <a:p>
            <a:pPr algn="ctr"/>
            <a:r>
              <a:rPr lang="en-US" sz="4400" dirty="0"/>
              <a:t>SDG 1:	</a:t>
            </a:r>
            <a:r>
              <a:rPr lang="el-GR" sz="4400" dirty="0"/>
              <a:t>Μηδενική Φτώχεια</a:t>
            </a:r>
            <a:endParaRPr lang="en-US" sz="4400" dirty="0"/>
          </a:p>
        </p:txBody>
      </p:sp>
      <p:sp>
        <p:nvSpPr>
          <p:cNvPr id="3" name="Θέση περιεχομένου 2">
            <a:extLst>
              <a:ext uri="{FF2B5EF4-FFF2-40B4-BE49-F238E27FC236}">
                <a16:creationId xmlns:a16="http://schemas.microsoft.com/office/drawing/2014/main" id="{D03873BF-4FDD-4DC2-9D63-50775A775226}"/>
              </a:ext>
            </a:extLst>
          </p:cNvPr>
          <p:cNvSpPr>
            <a:spLocks noGrp="1"/>
          </p:cNvSpPr>
          <p:nvPr>
            <p:ph idx="1"/>
          </p:nvPr>
        </p:nvSpPr>
        <p:spPr>
          <a:xfrm>
            <a:off x="1097280" y="3995369"/>
            <a:ext cx="10058400" cy="2440094"/>
          </a:xfrm>
        </p:spPr>
        <p:txBody>
          <a:bodyPr>
            <a:normAutofit/>
          </a:bodyPr>
          <a:lstStyle/>
          <a:p>
            <a:pPr algn="just"/>
            <a:r>
              <a:rPr lang="el-GR" b="1" u="sng" dirty="0">
                <a:solidFill>
                  <a:srgbClr val="374151"/>
                </a:solidFill>
                <a:cs typeface="Times New Roman" panose="02020603050405020304" pitchFamily="18" charset="0"/>
              </a:rPr>
              <a:t>Τί μπορεί να γίνει?</a:t>
            </a:r>
          </a:p>
          <a:p>
            <a:pPr algn="just"/>
            <a:r>
              <a:rPr lang="el-GR" sz="1800" dirty="0" smtClean="0">
                <a:solidFill>
                  <a:srgbClr val="374151"/>
                </a:solidFill>
                <a:cs typeface="Times New Roman" panose="02020603050405020304" pitchFamily="18" charset="0"/>
              </a:rPr>
              <a:t>Διασφάλιση </a:t>
            </a:r>
            <a:r>
              <a:rPr lang="el-GR" sz="1800" dirty="0">
                <a:solidFill>
                  <a:srgbClr val="374151"/>
                </a:solidFill>
                <a:cs typeface="Times New Roman" panose="02020603050405020304" pitchFamily="18" charset="0"/>
              </a:rPr>
              <a:t>πρόσβασης σε </a:t>
            </a:r>
            <a:r>
              <a:rPr lang="el-GR" sz="1800" b="1" dirty="0">
                <a:solidFill>
                  <a:srgbClr val="374151"/>
                </a:solidFill>
                <a:cs typeface="Times New Roman" panose="02020603050405020304" pitchFamily="18" charset="0"/>
              </a:rPr>
              <a:t>ποιοτική εκπαίδευση </a:t>
            </a:r>
            <a:r>
              <a:rPr lang="el-GR" sz="1800" dirty="0">
                <a:solidFill>
                  <a:srgbClr val="374151"/>
                </a:solidFill>
                <a:cs typeface="Times New Roman" panose="02020603050405020304" pitchFamily="18" charset="0"/>
              </a:rPr>
              <a:t>για όλους, δίνοντας τη δυνατότητα στους ανθρώπους να </a:t>
            </a:r>
            <a:r>
              <a:rPr lang="el-GR" sz="1800" b="1" dirty="0">
                <a:solidFill>
                  <a:srgbClr val="374151"/>
                </a:solidFill>
                <a:cs typeface="Times New Roman" panose="02020603050405020304" pitchFamily="18" charset="0"/>
              </a:rPr>
              <a:t>αναπτύξουν δεξιότητες και να αποκτήσουν γνώσεις</a:t>
            </a:r>
            <a:r>
              <a:rPr lang="el-GR" sz="1800" dirty="0">
                <a:solidFill>
                  <a:srgbClr val="374151"/>
                </a:solidFill>
                <a:cs typeface="Times New Roman" panose="02020603050405020304" pitchFamily="18" charset="0"/>
              </a:rPr>
              <a:t>, ιδιαίτερα στον αγροτικό τομέα</a:t>
            </a:r>
          </a:p>
          <a:p>
            <a:pPr algn="just"/>
            <a:r>
              <a:rPr lang="el-GR" dirty="0">
                <a:solidFill>
                  <a:srgbClr val="374151"/>
                </a:solidFill>
                <a:cs typeface="Times New Roman" panose="02020603050405020304" pitchFamily="18" charset="0"/>
              </a:rPr>
              <a:t>Εφαρμογή καλά σχεδιασμένων προγραμμάτων που υποστηρίζουν τους αγρότες σε περίπτωση φυσικών καταστροφών ή άλλων ευάλωτων καταστάσεων</a:t>
            </a:r>
            <a:endParaRPr lang="en-US" dirty="0">
              <a:solidFill>
                <a:srgbClr val="374151"/>
              </a:solidFill>
              <a:cs typeface="Times New Roman" panose="02020603050405020304" pitchFamily="18" charset="0"/>
            </a:endParaRPr>
          </a:p>
        </p:txBody>
      </p:sp>
      <p:pic>
        <p:nvPicPr>
          <p:cNvPr id="4" name="Εικόνα 3">
            <a:extLst>
              <a:ext uri="{FF2B5EF4-FFF2-40B4-BE49-F238E27FC236}">
                <a16:creationId xmlns:a16="http://schemas.microsoft.com/office/drawing/2014/main" id="{E0756C2D-59F9-440F-A050-02725AFFCE79}"/>
              </a:ext>
            </a:extLst>
          </p:cNvPr>
          <p:cNvPicPr>
            <a:picLocks noChangeAspect="1"/>
          </p:cNvPicPr>
          <p:nvPr/>
        </p:nvPicPr>
        <p:blipFill>
          <a:blip r:embed="rId2"/>
          <a:stretch>
            <a:fillRect/>
          </a:stretch>
        </p:blipFill>
        <p:spPr>
          <a:xfrm>
            <a:off x="9563222" y="730667"/>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Πίνακας 5">
            <a:extLst>
              <a:ext uri="{FF2B5EF4-FFF2-40B4-BE49-F238E27FC236}">
                <a16:creationId xmlns:a16="http://schemas.microsoft.com/office/drawing/2014/main" id="{990E7B16-06B6-455B-8BE3-9525B36A2F9A}"/>
              </a:ext>
            </a:extLst>
          </p:cNvPr>
          <p:cNvGraphicFramePr>
            <a:graphicFrameLocks/>
          </p:cNvGraphicFramePr>
          <p:nvPr>
            <p:extLst>
              <p:ext uri="{D42A27DB-BD31-4B8C-83A1-F6EECF244321}">
                <p14:modId xmlns:p14="http://schemas.microsoft.com/office/powerpoint/2010/main" val="3852439598"/>
              </p:ext>
            </p:extLst>
          </p:nvPr>
        </p:nvGraphicFramePr>
        <p:xfrm>
          <a:off x="1097280" y="1800809"/>
          <a:ext cx="9956008" cy="2194560"/>
        </p:xfrm>
        <a:graphic>
          <a:graphicData uri="http://schemas.openxmlformats.org/drawingml/2006/table">
            <a:tbl>
              <a:tblPr firstRow="1" bandRow="1">
                <a:tableStyleId>{5C22544A-7EE6-4342-B048-85BDC9FD1C3A}</a:tableStyleId>
              </a:tblPr>
              <a:tblGrid>
                <a:gridCol w="3750023">
                  <a:extLst>
                    <a:ext uri="{9D8B030D-6E8A-4147-A177-3AD203B41FA5}">
                      <a16:colId xmlns:a16="http://schemas.microsoft.com/office/drawing/2014/main" val="2489106292"/>
                    </a:ext>
                  </a:extLst>
                </a:gridCol>
                <a:gridCol w="2403729">
                  <a:extLst>
                    <a:ext uri="{9D8B030D-6E8A-4147-A177-3AD203B41FA5}">
                      <a16:colId xmlns:a16="http://schemas.microsoft.com/office/drawing/2014/main" val="1770951841"/>
                    </a:ext>
                  </a:extLst>
                </a:gridCol>
                <a:gridCol w="954405">
                  <a:extLst>
                    <a:ext uri="{9D8B030D-6E8A-4147-A177-3AD203B41FA5}">
                      <a16:colId xmlns:a16="http://schemas.microsoft.com/office/drawing/2014/main" val="1811162752"/>
                    </a:ext>
                  </a:extLst>
                </a:gridCol>
                <a:gridCol w="958533">
                  <a:extLst>
                    <a:ext uri="{9D8B030D-6E8A-4147-A177-3AD203B41FA5}">
                      <a16:colId xmlns:a16="http://schemas.microsoft.com/office/drawing/2014/main" val="3040295997"/>
                    </a:ext>
                  </a:extLst>
                </a:gridCol>
                <a:gridCol w="993077">
                  <a:extLst>
                    <a:ext uri="{9D8B030D-6E8A-4147-A177-3AD203B41FA5}">
                      <a16:colId xmlns:a16="http://schemas.microsoft.com/office/drawing/2014/main" val="2040739781"/>
                    </a:ext>
                  </a:extLst>
                </a:gridCol>
                <a:gridCol w="896241">
                  <a:extLst>
                    <a:ext uri="{9D8B030D-6E8A-4147-A177-3AD203B41FA5}">
                      <a16:colId xmlns:a16="http://schemas.microsoft.com/office/drawing/2014/main" val="350895644"/>
                    </a:ext>
                  </a:extLst>
                </a:gridCol>
              </a:tblGrid>
              <a:tr h="370840">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Δείκτης</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Μακροπρόθεσμος Στόχος</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Κύπρος</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Ελλάδα</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Ισπανία</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Ιταλία</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175152885"/>
                  </a:ext>
                </a:extLst>
              </a:tr>
              <a:tr h="370840">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Αναλογία αριθμού ατόμων φτώχειας στα </a:t>
                      </a:r>
                      <a:r>
                        <a:rPr lang="en-150" sz="1500" dirty="0" smtClean="0">
                          <a:latin typeface="Cambria" panose="02040503050406030204" pitchFamily="18" charset="0"/>
                          <a:ea typeface="Cambria" panose="02040503050406030204" pitchFamily="18" charset="0"/>
                          <a:cs typeface="Times New Roman" panose="02020603050405020304" pitchFamily="18" charset="0"/>
                        </a:rPr>
                        <a:t>€</a:t>
                      </a:r>
                      <a:r>
                        <a:rPr lang="en-US" sz="1500" dirty="0" smtClean="0">
                          <a:latin typeface="Cambria" panose="02040503050406030204" pitchFamily="18" charset="0"/>
                          <a:ea typeface="Cambria" panose="02040503050406030204" pitchFamily="18" charset="0"/>
                          <a:cs typeface="Times New Roman" panose="02020603050405020304" pitchFamily="18" charset="0"/>
                        </a:rPr>
                        <a:t>2.05/</a:t>
                      </a:r>
                      <a:r>
                        <a:rPr lang="el-GR" sz="1500" dirty="0">
                          <a:latin typeface="Cambria" panose="02040503050406030204" pitchFamily="18" charset="0"/>
                          <a:ea typeface="Cambria" panose="02040503050406030204" pitchFamily="18" charset="0"/>
                          <a:cs typeface="Times New Roman" panose="02020603050405020304" pitchFamily="18" charset="0"/>
                        </a:rPr>
                        <a:t>ημέρα</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a:t>
                      </a:r>
                    </a:p>
                  </a:txBody>
                  <a:tcPr anchor="ct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0.04</a:t>
                      </a:r>
                    </a:p>
                  </a:txBody>
                  <a:tcPr anchor="ct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0.27</a:t>
                      </a:r>
                    </a:p>
                  </a:txBody>
                  <a:tcPr anchor="ct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0.59</a:t>
                      </a:r>
                    </a:p>
                  </a:txBody>
                  <a:tcPr anchor="ct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1.13</a:t>
                      </a:r>
                    </a:p>
                  </a:txBody>
                  <a:tcPr anchor="ctr">
                    <a:solidFill>
                      <a:schemeClr val="accent2">
                        <a:lumMod val="40000"/>
                        <a:lumOff val="60000"/>
                      </a:schemeClr>
                    </a:solidFill>
                  </a:tcPr>
                </a:tc>
                <a:extLst>
                  <a:ext uri="{0D108BD9-81ED-4DB2-BD59-A6C34878D82A}">
                    <a16:rowId xmlns:a16="http://schemas.microsoft.com/office/drawing/2014/main" val="2680809411"/>
                  </a:ext>
                </a:extLst>
              </a:tr>
              <a:tr h="370840">
                <a:tc>
                  <a:txBody>
                    <a:bodyPr/>
                    <a:lstStyle/>
                    <a:p>
                      <a:pPr algn="ctr"/>
                      <a:r>
                        <a:rPr lang="el-GR" sz="1500" dirty="0">
                          <a:latin typeface="Cambria" panose="02040503050406030204" pitchFamily="18" charset="0"/>
                          <a:ea typeface="Cambria" panose="02040503050406030204" pitchFamily="18" charset="0"/>
                          <a:cs typeface="Times New Roman" panose="02020603050405020304" pitchFamily="18" charset="0"/>
                        </a:rPr>
                        <a:t>Αναλογία αριθμού ατόμων φτώχειας στα </a:t>
                      </a:r>
                      <a:r>
                        <a:rPr lang="en-150" sz="1500" dirty="0" smtClean="0">
                          <a:latin typeface="Cambria" panose="02040503050406030204" pitchFamily="18" charset="0"/>
                          <a:ea typeface="Cambria" panose="02040503050406030204" pitchFamily="18" charset="0"/>
                          <a:cs typeface="Times New Roman" panose="02020603050405020304" pitchFamily="18" charset="0"/>
                        </a:rPr>
                        <a:t>€</a:t>
                      </a:r>
                      <a:r>
                        <a:rPr lang="el-GR" sz="1500" dirty="0" smtClean="0">
                          <a:latin typeface="Cambria" panose="02040503050406030204" pitchFamily="18" charset="0"/>
                          <a:ea typeface="Cambria" panose="02040503050406030204" pitchFamily="18" charset="0"/>
                          <a:cs typeface="Times New Roman" panose="02020603050405020304" pitchFamily="18" charset="0"/>
                        </a:rPr>
                        <a:t>3</a:t>
                      </a:r>
                      <a:r>
                        <a:rPr lang="en-US" sz="1500" dirty="0" smtClean="0">
                          <a:latin typeface="Cambria" panose="02040503050406030204" pitchFamily="18" charset="0"/>
                          <a:ea typeface="Cambria" panose="02040503050406030204" pitchFamily="18" charset="0"/>
                          <a:cs typeface="Times New Roman" panose="02020603050405020304" pitchFamily="18" charset="0"/>
                        </a:rPr>
                        <a:t>.42/</a:t>
                      </a:r>
                      <a:r>
                        <a:rPr lang="el-GR" sz="1500" dirty="0">
                          <a:latin typeface="Cambria" panose="02040503050406030204" pitchFamily="18" charset="0"/>
                          <a:ea typeface="Cambria" panose="02040503050406030204" pitchFamily="18" charset="0"/>
                          <a:cs typeface="Times New Roman" panose="02020603050405020304" pitchFamily="18" charset="0"/>
                        </a:rPr>
                        <a:t>ημέρα</a:t>
                      </a:r>
                      <a:endParaRPr lang="en-US" sz="1500" dirty="0">
                        <a:latin typeface="Cambria" panose="02040503050406030204" pitchFamily="18" charset="0"/>
                        <a:ea typeface="Cambria" panose="02040503050406030204" pitchFamily="18" charset="0"/>
                        <a:cs typeface="Times New Roman" panose="02020603050405020304" pitchFamily="18" charset="0"/>
                      </a:endParaRPr>
                    </a:p>
                  </a:txBody>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a:t>
                      </a:r>
                    </a:p>
                  </a:txBody>
                  <a:tcPr anchor="ct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0.06</a:t>
                      </a:r>
                    </a:p>
                  </a:txBody>
                  <a:tcPr anchor="ct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0.6</a:t>
                      </a:r>
                    </a:p>
                  </a:txBody>
                  <a:tcPr anchor="ct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0.88</a:t>
                      </a:r>
                    </a:p>
                  </a:txBody>
                  <a:tcPr anchor="ct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1.77</a:t>
                      </a:r>
                    </a:p>
                  </a:txBody>
                  <a:tcPr anchor="ctr">
                    <a:solidFill>
                      <a:schemeClr val="accent2">
                        <a:lumMod val="40000"/>
                        <a:lumOff val="60000"/>
                      </a:schemeClr>
                    </a:solidFill>
                  </a:tcPr>
                </a:tc>
                <a:extLst>
                  <a:ext uri="{0D108BD9-81ED-4DB2-BD59-A6C34878D82A}">
                    <a16:rowId xmlns:a16="http://schemas.microsoft.com/office/drawing/2014/main" val="2213926496"/>
                  </a:ext>
                </a:extLst>
              </a:tr>
              <a:tr h="370840">
                <a:tc>
                  <a:txBody>
                    <a:bodyPr/>
                    <a:lstStyle/>
                    <a:p>
                      <a:pPr algn="ctr"/>
                      <a:r>
                        <a:rPr lang="el-GR" sz="1500" b="0" i="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Ποσοστό φτώχειας μετά από φόρους και μεταφορές</a:t>
                      </a:r>
                    </a:p>
                  </a:txBody>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11.5</a:t>
                      </a:r>
                    </a:p>
                  </a:txBody>
                  <a:tcPr anchor="ctr">
                    <a:solidFill>
                      <a:srgbClr val="FDB71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14.7</a:t>
                      </a:r>
                    </a:p>
                  </a:txBody>
                  <a:tcPr anchor="ctr">
                    <a:solidFill>
                      <a:srgbClr val="FDB714"/>
                    </a:solidFill>
                  </a:tcPr>
                </a:tc>
                <a:tc>
                  <a:txBody>
                    <a:bodyPr/>
                    <a:lstStyle/>
                    <a:p>
                      <a:pPr algn="ctr"/>
                      <a:r>
                        <a:rPr lang="en-US" sz="1500" dirty="0">
                          <a:latin typeface="Cambria" panose="02040503050406030204" pitchFamily="18" charset="0"/>
                          <a:ea typeface="Cambria" panose="02040503050406030204" pitchFamily="18" charset="0"/>
                          <a:cs typeface="Times New Roman" panose="02020603050405020304" pitchFamily="18" charset="0"/>
                        </a:rPr>
                        <a:t>14.2</a:t>
                      </a:r>
                    </a:p>
                  </a:txBody>
                  <a:tcPr anchor="ctr">
                    <a:solidFill>
                      <a:srgbClr val="FDB714"/>
                    </a:solidFill>
                  </a:tcPr>
                </a:tc>
                <a:extLst>
                  <a:ext uri="{0D108BD9-81ED-4DB2-BD59-A6C34878D82A}">
                    <a16:rowId xmlns:a16="http://schemas.microsoft.com/office/drawing/2014/main" val="1344096531"/>
                  </a:ext>
                </a:extLst>
              </a:tr>
            </a:tbl>
          </a:graphicData>
        </a:graphic>
      </p:graphicFrame>
    </p:spTree>
    <p:extLst>
      <p:ext uri="{BB962C8B-B14F-4D97-AF65-F5344CB8AC3E}">
        <p14:creationId xmlns:p14="http://schemas.microsoft.com/office/powerpoint/2010/main" val="199755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a:xfrm>
            <a:off x="1597794" y="287228"/>
            <a:ext cx="10058400" cy="1450757"/>
          </a:xfrm>
        </p:spPr>
        <p:txBody>
          <a:bodyPr/>
          <a:lstStyle/>
          <a:p>
            <a:pPr algn="ctr"/>
            <a:r>
              <a:rPr lang="en-US" sz="4400" dirty="0"/>
              <a:t>SDG 2:	</a:t>
            </a:r>
            <a:r>
              <a:rPr lang="el-GR" sz="4400" dirty="0"/>
              <a:t>Μηδενική Πείνα</a:t>
            </a:r>
            <a:r>
              <a:rPr lang="en-US" dirty="0"/>
              <a:t>		</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p:txBody>
          <a:bodyPr>
            <a:normAutofit fontScale="85000" lnSpcReduction="20000"/>
          </a:bodyPr>
          <a:lstStyle/>
          <a:p>
            <a:pPr algn="just">
              <a:lnSpc>
                <a:spcPct val="120000"/>
              </a:lnSpc>
              <a:spcBef>
                <a:spcPts val="0"/>
              </a:spcBef>
              <a:spcAft>
                <a:spcPts val="0"/>
              </a:spcAft>
            </a:pPr>
            <a:r>
              <a:rPr lang="el-GR" b="1" dirty="0">
                <a:solidFill>
                  <a:srgbClr val="D3A029"/>
                </a:solidFill>
              </a:rPr>
              <a:t>Στόχος</a:t>
            </a:r>
            <a:r>
              <a:rPr lang="en-US" b="1" dirty="0">
                <a:solidFill>
                  <a:srgbClr val="D3A029"/>
                </a:solidFill>
              </a:rPr>
              <a:t> 2:</a:t>
            </a:r>
            <a:r>
              <a:rPr lang="el-GR" b="1" dirty="0">
                <a:solidFill>
                  <a:srgbClr val="D3A029"/>
                </a:solidFill>
              </a:rPr>
              <a:t> Εξάλειψη της πείνας, επισιτιστική ασφάλεια και βελτιωμένη διατροφή και προώθηση της Αειφορικής γεωργίας.</a:t>
            </a:r>
            <a:endParaRPr lang="en-US" b="1" dirty="0">
              <a:solidFill>
                <a:srgbClr val="D3A029"/>
              </a:solidFill>
            </a:endParaRPr>
          </a:p>
          <a:p>
            <a:pPr algn="just">
              <a:lnSpc>
                <a:spcPct val="120000"/>
              </a:lnSpc>
              <a:spcBef>
                <a:spcPts val="0"/>
              </a:spcBef>
              <a:spcAft>
                <a:spcPts val="0"/>
              </a:spcAft>
            </a:pPr>
            <a:endParaRPr lang="el-GR" b="1" dirty="0">
              <a:solidFill>
                <a:srgbClr val="FFC000"/>
              </a:solidFill>
            </a:endParaRPr>
          </a:p>
          <a:p>
            <a:pPr marL="355600" indent="-355600" algn="just">
              <a:lnSpc>
                <a:spcPct val="120000"/>
              </a:lnSpc>
              <a:spcBef>
                <a:spcPts val="0"/>
              </a:spcBef>
              <a:spcAft>
                <a:spcPts val="0"/>
              </a:spcAft>
              <a:buClr>
                <a:srgbClr val="FFC000"/>
              </a:buClr>
              <a:buFont typeface="Wingdings" panose="05000000000000000000" pitchFamily="2" charset="2"/>
              <a:buChar char="q"/>
            </a:pPr>
            <a:r>
              <a:rPr lang="el-GR" dirty="0"/>
              <a:t>826 εκατομμύρια άνθρωποι (1 στους 10) πλήττονται από την πείνα</a:t>
            </a:r>
            <a:r>
              <a:rPr lang="en-US" dirty="0"/>
              <a:t>,</a:t>
            </a:r>
          </a:p>
          <a:p>
            <a:pPr marL="355600" indent="-355600" algn="just">
              <a:lnSpc>
                <a:spcPct val="120000"/>
              </a:lnSpc>
              <a:spcBef>
                <a:spcPts val="0"/>
              </a:spcBef>
              <a:spcAft>
                <a:spcPts val="0"/>
              </a:spcAft>
              <a:buClr>
                <a:srgbClr val="FFC000"/>
              </a:buClr>
              <a:buFont typeface="Wingdings" panose="05000000000000000000" pitchFamily="2" charset="2"/>
              <a:buChar char="q"/>
            </a:pPr>
            <a:r>
              <a:rPr lang="el-GR" dirty="0"/>
              <a:t>Παγκοσμίως, ένας στους τρεις ανθρώπους πάσχει από κάποιο στοιχείο υποσιτισμού, μια σοβαρή κατάσταση που προσδιορίζεται από την κακή θρεπτική αξία στη διατροφή των ανθρώπων</a:t>
            </a:r>
            <a:r>
              <a:rPr lang="en-US" dirty="0"/>
              <a:t>,</a:t>
            </a:r>
            <a:endParaRPr lang="el-GR" dirty="0"/>
          </a:p>
          <a:p>
            <a:pPr marL="355600" indent="-355600" algn="just">
              <a:lnSpc>
                <a:spcPct val="120000"/>
              </a:lnSpc>
              <a:spcBef>
                <a:spcPts val="0"/>
              </a:spcBef>
              <a:spcAft>
                <a:spcPts val="0"/>
              </a:spcAft>
              <a:buClr>
                <a:srgbClr val="FFC000"/>
              </a:buClr>
              <a:buFont typeface="Wingdings" panose="05000000000000000000" pitchFamily="2" charset="2"/>
              <a:buChar char="q"/>
            </a:pPr>
            <a:r>
              <a:rPr lang="el-GR" dirty="0"/>
              <a:t>Ένας στους δέκα ανθρώπους παγκοσμίως υποσιτίζεται, που σημαίνει ότι δεν μπορεί να διατηρήσει μια υγιή ζωή</a:t>
            </a:r>
            <a:r>
              <a:rPr lang="en-US" dirty="0"/>
              <a:t>,</a:t>
            </a:r>
          </a:p>
          <a:p>
            <a:pPr marL="355600" indent="-355600" algn="just">
              <a:lnSpc>
                <a:spcPct val="120000"/>
              </a:lnSpc>
              <a:spcBef>
                <a:spcPts val="0"/>
              </a:spcBef>
              <a:spcAft>
                <a:spcPts val="0"/>
              </a:spcAft>
              <a:buClr>
                <a:srgbClr val="FFC000"/>
              </a:buClr>
              <a:buFont typeface="Wingdings" panose="05000000000000000000" pitchFamily="2" charset="2"/>
              <a:buChar char="q"/>
            </a:pPr>
            <a:r>
              <a:rPr lang="el-GR" dirty="0"/>
              <a:t>Η γεωργία είναι η κύρια πηγή παραγωγής τροφίμων και υπεύθυνη για τη διατροφή του παγκόσμιου πληθυσμού. Η αειφόρος γεωργία διασφαλίζει την αποτελεσματική παραγωγή τροφίμων για την κάλυψη των αυξανόμενων απαιτήσεων για τον αυξανόμενο παγκόσμιο πληθυσμό, συμβάλλοντας έτσι στην επισιτιστική ασφάλεια. </a:t>
            </a:r>
            <a:endParaRPr lang="en-US" dirty="0"/>
          </a:p>
          <a:p>
            <a:pPr marL="355600" indent="-355600" algn="just">
              <a:lnSpc>
                <a:spcPct val="120000"/>
              </a:lnSpc>
              <a:spcBef>
                <a:spcPts val="0"/>
              </a:spcBef>
              <a:spcAft>
                <a:spcPts val="0"/>
              </a:spcAft>
              <a:buClr>
                <a:srgbClr val="FFC000"/>
              </a:buClr>
              <a:buFont typeface="Wingdings" panose="05000000000000000000" pitchFamily="2" charset="2"/>
              <a:buChar char="q"/>
            </a:pPr>
            <a:r>
              <a:rPr lang="el-GR" dirty="0" smtClean="0"/>
              <a:t>Η </a:t>
            </a:r>
            <a:r>
              <a:rPr lang="el-GR" dirty="0"/>
              <a:t>προώθηση της καλλιέργειας θρεπτικών καλλιεργειών και η αύξηση της ποικιλομορφίας των καλλιεργειών μπορεί να βοηθήσει στον περιορισμό του υποσιτισμού.</a:t>
            </a:r>
          </a:p>
        </p:txBody>
      </p:sp>
      <p:pic>
        <p:nvPicPr>
          <p:cNvPr id="4" name="Εικόνα 3">
            <a:extLst>
              <a:ext uri="{FF2B5EF4-FFF2-40B4-BE49-F238E27FC236}">
                <a16:creationId xmlns:a16="http://schemas.microsoft.com/office/drawing/2014/main" id="{556C5A7F-A462-4308-9197-F6B2A10C3FF3}"/>
              </a:ext>
            </a:extLst>
          </p:cNvPr>
          <p:cNvPicPr>
            <a:picLocks noChangeAspect="1"/>
          </p:cNvPicPr>
          <p:nvPr/>
        </p:nvPicPr>
        <p:blipFill>
          <a:blip r:embed="rId3"/>
          <a:stretch>
            <a:fillRect/>
          </a:stretch>
        </p:blipFill>
        <p:spPr>
          <a:xfrm>
            <a:off x="9057748" y="705975"/>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991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a:xfrm>
            <a:off x="1357162" y="142224"/>
            <a:ext cx="10058400" cy="1450757"/>
          </a:xfrm>
        </p:spPr>
        <p:txBody>
          <a:bodyPr/>
          <a:lstStyle/>
          <a:p>
            <a:pPr algn="ctr"/>
            <a:r>
              <a:rPr lang="en-US" sz="4400" dirty="0"/>
              <a:t>SDG 2:	</a:t>
            </a:r>
            <a:r>
              <a:rPr lang="el-GR" sz="4400" dirty="0"/>
              <a:t>Μηδενική Πείνα</a:t>
            </a:r>
            <a:r>
              <a:rPr lang="en-US" dirty="0"/>
              <a:t>		</a:t>
            </a:r>
          </a:p>
        </p:txBody>
      </p:sp>
      <p:graphicFrame>
        <p:nvGraphicFramePr>
          <p:cNvPr id="5" name="Πίνακας 5">
            <a:extLst>
              <a:ext uri="{FF2B5EF4-FFF2-40B4-BE49-F238E27FC236}">
                <a16:creationId xmlns:a16="http://schemas.microsoft.com/office/drawing/2014/main" id="{16F9CF66-61BB-408B-9EE1-CE8FA52BEF4A}"/>
              </a:ext>
            </a:extLst>
          </p:cNvPr>
          <p:cNvGraphicFramePr>
            <a:graphicFrameLocks noGrp="1"/>
          </p:cNvGraphicFramePr>
          <p:nvPr>
            <p:ph idx="1"/>
            <p:extLst>
              <p:ext uri="{D42A27DB-BD31-4B8C-83A1-F6EECF244321}">
                <p14:modId xmlns:p14="http://schemas.microsoft.com/office/powerpoint/2010/main" val="3523169414"/>
              </p:ext>
            </p:extLst>
          </p:nvPr>
        </p:nvGraphicFramePr>
        <p:xfrm>
          <a:off x="34703" y="1737360"/>
          <a:ext cx="12031036" cy="3886200"/>
        </p:xfrm>
        <a:graphic>
          <a:graphicData uri="http://schemas.openxmlformats.org/drawingml/2006/table">
            <a:tbl>
              <a:tblPr firstRow="1" bandRow="1">
                <a:tableStyleId>{5C22544A-7EE6-4342-B048-85BDC9FD1C3A}</a:tableStyleId>
              </a:tblPr>
              <a:tblGrid>
                <a:gridCol w="5517358">
                  <a:extLst>
                    <a:ext uri="{9D8B030D-6E8A-4147-A177-3AD203B41FA5}">
                      <a16:colId xmlns:a16="http://schemas.microsoft.com/office/drawing/2014/main" val="2489106292"/>
                    </a:ext>
                  </a:extLst>
                </a:gridCol>
                <a:gridCol w="1894484">
                  <a:extLst>
                    <a:ext uri="{9D8B030D-6E8A-4147-A177-3AD203B41FA5}">
                      <a16:colId xmlns:a16="http://schemas.microsoft.com/office/drawing/2014/main" val="1770951841"/>
                    </a:ext>
                  </a:extLst>
                </a:gridCol>
                <a:gridCol w="1061710">
                  <a:extLst>
                    <a:ext uri="{9D8B030D-6E8A-4147-A177-3AD203B41FA5}">
                      <a16:colId xmlns:a16="http://schemas.microsoft.com/office/drawing/2014/main" val="1811162752"/>
                    </a:ext>
                  </a:extLst>
                </a:gridCol>
                <a:gridCol w="1006360">
                  <a:extLst>
                    <a:ext uri="{9D8B030D-6E8A-4147-A177-3AD203B41FA5}">
                      <a16:colId xmlns:a16="http://schemas.microsoft.com/office/drawing/2014/main" val="3040295997"/>
                    </a:ext>
                  </a:extLst>
                </a:gridCol>
                <a:gridCol w="1106997">
                  <a:extLst>
                    <a:ext uri="{9D8B030D-6E8A-4147-A177-3AD203B41FA5}">
                      <a16:colId xmlns:a16="http://schemas.microsoft.com/office/drawing/2014/main" val="2040739781"/>
                    </a:ext>
                  </a:extLst>
                </a:gridCol>
                <a:gridCol w="1444127">
                  <a:extLst>
                    <a:ext uri="{9D8B030D-6E8A-4147-A177-3AD203B41FA5}">
                      <a16:colId xmlns:a16="http://schemas.microsoft.com/office/drawing/2014/main" val="350895644"/>
                    </a:ext>
                  </a:extLst>
                </a:gridCol>
              </a:tblGrid>
              <a:tr h="370840">
                <a:tc>
                  <a:txBody>
                    <a:bodyPr/>
                    <a:lstStyle/>
                    <a:p>
                      <a:pPr algn="ctr"/>
                      <a:r>
                        <a:rPr lang="el-GR" sz="1500" dirty="0">
                          <a:latin typeface="Cambria" panose="02040503050406030204" pitchFamily="18" charset="0"/>
                          <a:ea typeface="Cambria" panose="02040503050406030204" pitchFamily="18" charset="0"/>
                        </a:rPr>
                        <a:t>Δείκτης</a:t>
                      </a:r>
                      <a:endParaRPr lang="en-US" sz="1500" dirty="0">
                        <a:latin typeface="Cambria" panose="02040503050406030204" pitchFamily="18" charset="0"/>
                        <a:ea typeface="Cambria" panose="020405030504060302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rPr>
                        <a:t>Μακροπρόθεσμος Στόχος</a:t>
                      </a:r>
                      <a:endParaRPr lang="en-US" sz="1500" dirty="0">
                        <a:latin typeface="Cambria" panose="02040503050406030204" pitchFamily="18" charset="0"/>
                        <a:ea typeface="Cambria" panose="020405030504060302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rPr>
                        <a:t>Κύπρος</a:t>
                      </a:r>
                      <a:endParaRPr lang="en-US" sz="1500" dirty="0">
                        <a:latin typeface="Cambria" panose="02040503050406030204" pitchFamily="18" charset="0"/>
                        <a:ea typeface="Cambria" panose="020405030504060302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rPr>
                        <a:t>Ελλάδα</a:t>
                      </a:r>
                      <a:endParaRPr lang="en-US" sz="1500" dirty="0">
                        <a:latin typeface="Cambria" panose="02040503050406030204" pitchFamily="18" charset="0"/>
                        <a:ea typeface="Cambria" panose="020405030504060302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rPr>
                        <a:t>Ισπανία</a:t>
                      </a:r>
                      <a:endParaRPr lang="en-US" sz="1500" dirty="0">
                        <a:latin typeface="Cambria" panose="02040503050406030204" pitchFamily="18" charset="0"/>
                        <a:ea typeface="Cambria" panose="02040503050406030204" pitchFamily="18" charset="0"/>
                      </a:endParaRPr>
                    </a:p>
                  </a:txBody>
                  <a:tcPr/>
                </a:tc>
                <a:tc>
                  <a:txBody>
                    <a:bodyPr/>
                    <a:lstStyle/>
                    <a:p>
                      <a:pPr algn="ctr"/>
                      <a:r>
                        <a:rPr lang="el-GR" sz="1500" dirty="0">
                          <a:latin typeface="Cambria" panose="02040503050406030204" pitchFamily="18" charset="0"/>
                          <a:ea typeface="Cambria" panose="02040503050406030204" pitchFamily="18" charset="0"/>
                        </a:rPr>
                        <a:t>Ιταλία</a:t>
                      </a:r>
                      <a:endParaRPr lang="en-US" sz="15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175152885"/>
                  </a:ext>
                </a:extLst>
              </a:tr>
              <a:tr h="370840">
                <a:tc>
                  <a:txBody>
                    <a:bodyPr/>
                    <a:lstStyle/>
                    <a:p>
                      <a:pPr algn="ctr"/>
                      <a:r>
                        <a:rPr lang="el-GR" sz="1500" dirty="0">
                          <a:latin typeface="Cambria" panose="02040503050406030204" pitchFamily="18" charset="0"/>
                          <a:ea typeface="Cambria" panose="02040503050406030204" pitchFamily="18" charset="0"/>
                        </a:rPr>
                        <a:t>Επικράτηση υποσιτισμού </a:t>
                      </a:r>
                      <a:endParaRPr lang="en-US" sz="1500" dirty="0">
                        <a:latin typeface="Cambria" panose="02040503050406030204" pitchFamily="18" charset="0"/>
                        <a:ea typeface="Cambria" panose="02040503050406030204" pitchFamily="18" charset="0"/>
                      </a:endParaRPr>
                    </a:p>
                  </a:txBody>
                  <a:tcPr/>
                </a:tc>
                <a:tc>
                  <a:txBody>
                    <a:bodyPr/>
                    <a:lstStyle/>
                    <a:p>
                      <a:pPr algn="ctr"/>
                      <a:r>
                        <a:rPr lang="en-US" sz="1500" dirty="0">
                          <a:latin typeface="Cambria" panose="02040503050406030204" pitchFamily="18" charset="0"/>
                          <a:ea typeface="Cambria" panose="02040503050406030204" pitchFamily="18" charset="0"/>
                        </a:rPr>
                        <a:t>2.5</a:t>
                      </a:r>
                    </a:p>
                  </a:txBody>
                  <a:tcPr/>
                </a:tc>
                <a:tc>
                  <a:txBody>
                    <a:bodyPr/>
                    <a:lstStyle/>
                    <a:p>
                      <a:pPr algn="ctr"/>
                      <a:r>
                        <a:rPr lang="en-US" sz="15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extLst>
                  <a:ext uri="{0D108BD9-81ED-4DB2-BD59-A6C34878D82A}">
                    <a16:rowId xmlns:a16="http://schemas.microsoft.com/office/drawing/2014/main" val="2680809411"/>
                  </a:ext>
                </a:extLst>
              </a:tr>
              <a:tr h="370840">
                <a:tc>
                  <a:txBody>
                    <a:bodyPr/>
                    <a:lstStyle/>
                    <a:p>
                      <a:pPr algn="ctr"/>
                      <a:r>
                        <a:rPr lang="el-GR" sz="1500" dirty="0">
                          <a:latin typeface="Cambria" panose="02040503050406030204" pitchFamily="18" charset="0"/>
                          <a:ea typeface="Cambria" panose="02040503050406030204" pitchFamily="18" charset="0"/>
                        </a:rPr>
                        <a:t>Επικράτηση χαμηλού ύψους σε σε παιδιά κάτω των 5 ετών</a:t>
                      </a:r>
                      <a:endParaRPr lang="en-US" sz="1500" dirty="0">
                        <a:latin typeface="Cambria" panose="02040503050406030204" pitchFamily="18" charset="0"/>
                        <a:ea typeface="Cambria" panose="02040503050406030204" pitchFamily="18" charset="0"/>
                      </a:endParaRPr>
                    </a:p>
                  </a:txBody>
                  <a:tcPr/>
                </a:tc>
                <a:tc>
                  <a:txBody>
                    <a:bodyPr/>
                    <a:lstStyle/>
                    <a:p>
                      <a:pPr algn="ctr"/>
                      <a:r>
                        <a:rPr lang="en-US" sz="1500" dirty="0">
                          <a:latin typeface="Cambria" panose="02040503050406030204" pitchFamily="18" charset="0"/>
                          <a:ea typeface="Cambria" panose="02040503050406030204" pitchFamily="18" charset="0"/>
                        </a:rPr>
                        <a:t>0</a:t>
                      </a:r>
                    </a:p>
                  </a:txBody>
                  <a:tcPr/>
                </a:tc>
                <a:tc>
                  <a:txBody>
                    <a:bodyPr/>
                    <a:lstStyle/>
                    <a:p>
                      <a:pPr algn="ctr"/>
                      <a:r>
                        <a:rPr lang="en-US" sz="1500" dirty="0">
                          <a:latin typeface="Cambria" panose="02040503050406030204" pitchFamily="18" charset="0"/>
                          <a:ea typeface="Cambria" panose="02040503050406030204" pitchFamily="18" charset="0"/>
                        </a:rPr>
                        <a:t>2.58</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2.2</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2.58</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2.58</a:t>
                      </a:r>
                    </a:p>
                  </a:txBody>
                  <a:tcPr>
                    <a:solidFill>
                      <a:schemeClr val="accent2">
                        <a:lumMod val="40000"/>
                        <a:lumOff val="60000"/>
                      </a:schemeClr>
                    </a:solidFill>
                  </a:tcPr>
                </a:tc>
                <a:extLst>
                  <a:ext uri="{0D108BD9-81ED-4DB2-BD59-A6C34878D82A}">
                    <a16:rowId xmlns:a16="http://schemas.microsoft.com/office/drawing/2014/main" val="22139264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dirty="0">
                          <a:latin typeface="Cambria" panose="02040503050406030204" pitchFamily="18" charset="0"/>
                          <a:ea typeface="Cambria" panose="02040503050406030204" pitchFamily="18" charset="0"/>
                        </a:rPr>
                        <a:t>Επικράτηση του </a:t>
                      </a:r>
                      <a:r>
                        <a:rPr lang="en-US" sz="1500" dirty="0">
                          <a:latin typeface="Cambria" panose="02040503050406030204" pitchFamily="18" charset="0"/>
                          <a:ea typeface="Cambria" panose="02040503050406030204" pitchFamily="18" charset="0"/>
                        </a:rPr>
                        <a:t>‘stunting’ </a:t>
                      </a:r>
                      <a:r>
                        <a:rPr lang="el-GR" sz="1500" dirty="0">
                          <a:latin typeface="Cambria" panose="02040503050406030204" pitchFamily="18" charset="0"/>
                          <a:ea typeface="Cambria" panose="02040503050406030204" pitchFamily="18" charset="0"/>
                        </a:rPr>
                        <a:t>σε παιδιά κάτω των 5 ετών</a:t>
                      </a:r>
                      <a:endParaRPr lang="en-US" sz="1500" dirty="0">
                        <a:latin typeface="Cambria" panose="02040503050406030204" pitchFamily="18" charset="0"/>
                        <a:ea typeface="Cambria" panose="02040503050406030204" pitchFamily="18" charset="0"/>
                      </a:endParaRPr>
                    </a:p>
                  </a:txBody>
                  <a:tcPr/>
                </a:tc>
                <a:tc>
                  <a:txBody>
                    <a:bodyPr/>
                    <a:lstStyle/>
                    <a:p>
                      <a:pPr algn="ctr"/>
                      <a:r>
                        <a:rPr lang="en-US" sz="1500" dirty="0">
                          <a:latin typeface="Cambria" panose="02040503050406030204" pitchFamily="18" charset="0"/>
                          <a:ea typeface="Cambria"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0.7</a:t>
                      </a:r>
                      <a:endPar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0.7</a:t>
                      </a:r>
                      <a:endPar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0.7</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0.7</a:t>
                      </a:r>
                    </a:p>
                  </a:txBody>
                  <a:tcPr>
                    <a:solidFill>
                      <a:schemeClr val="accent2">
                        <a:lumMod val="40000"/>
                        <a:lumOff val="60000"/>
                      </a:schemeClr>
                    </a:solidFill>
                  </a:tcPr>
                </a:tc>
                <a:extLst>
                  <a:ext uri="{0D108BD9-81ED-4DB2-BD59-A6C34878D82A}">
                    <a16:rowId xmlns:a16="http://schemas.microsoft.com/office/drawing/2014/main" val="1344096531"/>
                  </a:ext>
                </a:extLst>
              </a:tr>
              <a:tr h="370840">
                <a:tc>
                  <a:txBody>
                    <a:bodyPr/>
                    <a:lstStyle/>
                    <a:p>
                      <a:pPr algn="ctr"/>
                      <a:r>
                        <a:rPr lang="el-GR" sz="1500" dirty="0">
                          <a:latin typeface="Cambria" panose="02040503050406030204" pitchFamily="18" charset="0"/>
                          <a:ea typeface="Cambria" panose="02040503050406030204" pitchFamily="18" charset="0"/>
                        </a:rPr>
                        <a:t>Επικράτηση της παχυσαρκίας </a:t>
                      </a:r>
                      <a:r>
                        <a:rPr lang="en-US" sz="1500" dirty="0">
                          <a:latin typeface="Cambria" panose="02040503050406030204" pitchFamily="18" charset="0"/>
                          <a:ea typeface="Cambria" panose="02040503050406030204" pitchFamily="18" charset="0"/>
                        </a:rPr>
                        <a:t>=&gt; 30</a:t>
                      </a:r>
                    </a:p>
                  </a:txBody>
                  <a:tcPr/>
                </a:tc>
                <a:tc>
                  <a:txBody>
                    <a:bodyPr/>
                    <a:lstStyle/>
                    <a:p>
                      <a:pPr algn="ctr"/>
                      <a:r>
                        <a:rPr lang="en-US" sz="1500" dirty="0">
                          <a:latin typeface="Cambria" panose="02040503050406030204" pitchFamily="18" charset="0"/>
                          <a:ea typeface="Cambria" panose="02040503050406030204" pitchFamily="18" charset="0"/>
                        </a:rPr>
                        <a:t>2.8</a:t>
                      </a:r>
                    </a:p>
                  </a:txBody>
                  <a:tcPr/>
                </a:tc>
                <a:tc>
                  <a:txBody>
                    <a:bodyPr/>
                    <a:lstStyle/>
                    <a:p>
                      <a:pPr algn="ctr"/>
                      <a:r>
                        <a:rPr lang="en-US" sz="1500" dirty="0">
                          <a:latin typeface="Cambria" panose="02040503050406030204" pitchFamily="18" charset="0"/>
                          <a:ea typeface="Cambria" panose="02040503050406030204" pitchFamily="18" charset="0"/>
                        </a:rPr>
                        <a:t>21.8</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24.9</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23.8</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19.9</a:t>
                      </a:r>
                    </a:p>
                  </a:txBody>
                  <a:tcPr>
                    <a:solidFill>
                      <a:srgbClr val="FDB714"/>
                    </a:solidFill>
                  </a:tcPr>
                </a:tc>
                <a:extLst>
                  <a:ext uri="{0D108BD9-81ED-4DB2-BD59-A6C34878D82A}">
                    <a16:rowId xmlns:a16="http://schemas.microsoft.com/office/drawing/2014/main" val="1180748580"/>
                  </a:ext>
                </a:extLst>
              </a:tr>
              <a:tr h="370840">
                <a:tc>
                  <a:txBody>
                    <a:bodyPr/>
                    <a:lstStyle/>
                    <a:p>
                      <a:pPr algn="ctr"/>
                      <a:r>
                        <a:rPr lang="el-GR" sz="1500" b="0" i="0" kern="1200" dirty="0">
                          <a:solidFill>
                            <a:schemeClr val="dk1"/>
                          </a:solidFill>
                          <a:effectLst/>
                          <a:latin typeface="Cambria" panose="02040503050406030204" pitchFamily="18" charset="0"/>
                          <a:ea typeface="Cambria" panose="02040503050406030204" pitchFamily="18" charset="0"/>
                          <a:cs typeface="+mn-cs"/>
                        </a:rPr>
                        <a:t>Ανθρώπινο Τροφικό Επίπεδο</a:t>
                      </a:r>
                    </a:p>
                  </a:txBody>
                  <a:tcPr/>
                </a:tc>
                <a:tc>
                  <a:txBody>
                    <a:bodyPr/>
                    <a:lstStyle/>
                    <a:p>
                      <a:pPr algn="ctr"/>
                      <a:r>
                        <a:rPr lang="en-US" sz="1500" dirty="0">
                          <a:latin typeface="Cambria" panose="02040503050406030204" pitchFamily="18" charset="0"/>
                          <a:ea typeface="Cambria" panose="02040503050406030204" pitchFamily="18" charset="0"/>
                        </a:rPr>
                        <a:t>2</a:t>
                      </a:r>
                    </a:p>
                  </a:txBody>
                  <a:tcPr/>
                </a:tc>
                <a:tc>
                  <a:txBody>
                    <a:bodyPr/>
                    <a:lstStyle/>
                    <a:p>
                      <a:pPr algn="ctr"/>
                      <a:r>
                        <a:rPr lang="en-US" sz="1500" dirty="0">
                          <a:latin typeface="Cambria" panose="02040503050406030204" pitchFamily="18" charset="0"/>
                          <a:ea typeface="Cambria" panose="02040503050406030204" pitchFamily="18" charset="0"/>
                        </a:rPr>
                        <a:t>2.38</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2.38</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2.42</a:t>
                      </a:r>
                    </a:p>
                  </a:txBody>
                  <a:tcPr>
                    <a:solidFill>
                      <a:srgbClr val="E5243B"/>
                    </a:solidFill>
                  </a:tcPr>
                </a:tc>
                <a:tc>
                  <a:txBody>
                    <a:bodyPr/>
                    <a:lstStyle/>
                    <a:p>
                      <a:pPr algn="ctr"/>
                      <a:r>
                        <a:rPr lang="en-US" sz="1500" dirty="0">
                          <a:latin typeface="Cambria" panose="02040503050406030204" pitchFamily="18" charset="0"/>
                          <a:ea typeface="Cambria" panose="02040503050406030204" pitchFamily="18" charset="0"/>
                        </a:rPr>
                        <a:t>2.42</a:t>
                      </a:r>
                    </a:p>
                  </a:txBody>
                  <a:tcPr>
                    <a:solidFill>
                      <a:srgbClr val="E5243B"/>
                    </a:solidFill>
                  </a:tcPr>
                </a:tc>
                <a:extLst>
                  <a:ext uri="{0D108BD9-81ED-4DB2-BD59-A6C34878D82A}">
                    <a16:rowId xmlns:a16="http://schemas.microsoft.com/office/drawing/2014/main" val="2123717924"/>
                  </a:ext>
                </a:extLst>
              </a:tr>
              <a:tr h="370840">
                <a:tc>
                  <a:txBody>
                    <a:bodyPr/>
                    <a:lstStyle/>
                    <a:p>
                      <a:pPr algn="ctr"/>
                      <a:r>
                        <a:rPr lang="el-GR" sz="1500" b="0" i="0" kern="1200" dirty="0">
                          <a:solidFill>
                            <a:schemeClr val="dk1"/>
                          </a:solidFill>
                          <a:effectLst/>
                          <a:latin typeface="Cambria" panose="02040503050406030204" pitchFamily="18" charset="0"/>
                          <a:ea typeface="Cambria" panose="02040503050406030204" pitchFamily="18" charset="0"/>
                          <a:cs typeface="+mn-cs"/>
                        </a:rPr>
                        <a:t>Απόδοση δημητριακών</a:t>
                      </a:r>
                    </a:p>
                  </a:txBody>
                  <a:tcPr/>
                </a:tc>
                <a:tc>
                  <a:txBody>
                    <a:bodyPr/>
                    <a:lstStyle/>
                    <a:p>
                      <a:pPr algn="ctr"/>
                      <a:r>
                        <a:rPr lang="en-US" sz="1500" dirty="0">
                          <a:latin typeface="Cambria" panose="02040503050406030204" pitchFamily="18" charset="0"/>
                          <a:ea typeface="Cambria" panose="02040503050406030204" pitchFamily="18" charset="0"/>
                        </a:rPr>
                        <a:t>7</a:t>
                      </a:r>
                    </a:p>
                  </a:txBody>
                  <a:tcPr/>
                </a:tc>
                <a:tc>
                  <a:txBody>
                    <a:bodyPr/>
                    <a:lstStyle/>
                    <a:p>
                      <a:pPr algn="ctr"/>
                      <a:r>
                        <a:rPr lang="en-US" sz="1500" dirty="0">
                          <a:latin typeface="Cambria" panose="02040503050406030204" pitchFamily="18" charset="0"/>
                          <a:ea typeface="Cambria" panose="02040503050406030204" pitchFamily="18" charset="0"/>
                        </a:rPr>
                        <a:t>1.99</a:t>
                      </a:r>
                    </a:p>
                  </a:txBody>
                  <a:tcPr>
                    <a:solidFill>
                      <a:srgbClr val="E5243B"/>
                    </a:solidFill>
                  </a:tcPr>
                </a:tc>
                <a:tc>
                  <a:txBody>
                    <a:bodyPr/>
                    <a:lstStyle/>
                    <a:p>
                      <a:pPr algn="ctr"/>
                      <a:r>
                        <a:rPr lang="en-US" sz="1500" dirty="0">
                          <a:latin typeface="Cambria" panose="02040503050406030204" pitchFamily="18" charset="0"/>
                          <a:ea typeface="Cambria" panose="02040503050406030204" pitchFamily="18" charset="0"/>
                        </a:rPr>
                        <a:t>4.27</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4.23</a:t>
                      </a:r>
                    </a:p>
                  </a:txBody>
                  <a:tcPr>
                    <a:solidFill>
                      <a:schemeClr val="accent2">
                        <a:lumMod val="40000"/>
                        <a:lumOff val="60000"/>
                      </a:schemeClr>
                    </a:solidFill>
                  </a:tcPr>
                </a:tc>
                <a:tc>
                  <a:txBody>
                    <a:bodyPr/>
                    <a:lstStyle/>
                    <a:p>
                      <a:pPr algn="ctr"/>
                      <a:r>
                        <a:rPr lang="en-US" sz="1500" dirty="0">
                          <a:latin typeface="Cambria" panose="02040503050406030204" pitchFamily="18" charset="0"/>
                          <a:ea typeface="Cambria" panose="02040503050406030204" pitchFamily="18" charset="0"/>
                        </a:rPr>
                        <a:t>5.56</a:t>
                      </a:r>
                    </a:p>
                  </a:txBody>
                  <a:tcPr>
                    <a:solidFill>
                      <a:schemeClr val="accent2">
                        <a:lumMod val="40000"/>
                        <a:lumOff val="60000"/>
                      </a:schemeClr>
                    </a:solidFill>
                  </a:tcPr>
                </a:tc>
                <a:extLst>
                  <a:ext uri="{0D108BD9-81ED-4DB2-BD59-A6C34878D82A}">
                    <a16:rowId xmlns:a16="http://schemas.microsoft.com/office/drawing/2014/main" val="1143408009"/>
                  </a:ext>
                </a:extLst>
              </a:tr>
              <a:tr h="370840">
                <a:tc>
                  <a:txBody>
                    <a:bodyPr/>
                    <a:lstStyle/>
                    <a:p>
                      <a:pPr algn="ctr"/>
                      <a:r>
                        <a:rPr lang="el-GR" sz="1500" b="0" i="0" kern="1200" dirty="0">
                          <a:solidFill>
                            <a:schemeClr val="dk1"/>
                          </a:solidFill>
                          <a:effectLst/>
                          <a:latin typeface="Cambria" panose="02040503050406030204" pitchFamily="18" charset="0"/>
                          <a:ea typeface="Cambria" panose="02040503050406030204" pitchFamily="18" charset="0"/>
                          <a:cs typeface="+mn-cs"/>
                        </a:rPr>
                        <a:t>Κλείσιμο του κενού απόδοσης</a:t>
                      </a:r>
                    </a:p>
                  </a:txBody>
                  <a:tcPr/>
                </a:tc>
                <a:tc>
                  <a:txBody>
                    <a:bodyPr/>
                    <a:lstStyle/>
                    <a:p>
                      <a:pPr algn="ctr"/>
                      <a:r>
                        <a:rPr lang="en-US" sz="1500" dirty="0">
                          <a:latin typeface="Cambria" panose="02040503050406030204" pitchFamily="18" charset="0"/>
                          <a:ea typeface="Cambria" panose="02040503050406030204" pitchFamily="18" charset="0"/>
                        </a:rPr>
                        <a:t>77</a:t>
                      </a:r>
                    </a:p>
                  </a:txBody>
                  <a:tcPr/>
                </a:tc>
                <a:tc>
                  <a:txBody>
                    <a:bodyPr/>
                    <a:lstStyle/>
                    <a:p>
                      <a:pPr algn="ctr"/>
                      <a:endParaRPr lang="en-US" sz="1500" dirty="0">
                        <a:latin typeface="Cambria" panose="02040503050406030204" pitchFamily="18" charset="0"/>
                        <a:ea typeface="Cambria" panose="02040503050406030204" pitchFamily="18" charset="0"/>
                      </a:endParaRPr>
                    </a:p>
                  </a:txBody>
                  <a:tcPr>
                    <a:solidFill>
                      <a:schemeClr val="bg1">
                        <a:lumMod val="75000"/>
                      </a:schemeClr>
                    </a:solidFill>
                  </a:tcPr>
                </a:tc>
                <a:tc>
                  <a:txBody>
                    <a:bodyPr/>
                    <a:lstStyle/>
                    <a:p>
                      <a:pPr algn="ctr"/>
                      <a:r>
                        <a:rPr lang="en-US" sz="1500" dirty="0">
                          <a:latin typeface="Cambria" panose="02040503050406030204" pitchFamily="18" charset="0"/>
                          <a:ea typeface="Cambria" panose="02040503050406030204" pitchFamily="18" charset="0"/>
                        </a:rPr>
                        <a:t>50.57</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45.75</a:t>
                      </a:r>
                    </a:p>
                  </a:txBody>
                  <a:tcPr>
                    <a:solidFill>
                      <a:srgbClr val="E5243B"/>
                    </a:solidFill>
                  </a:tcPr>
                </a:tc>
                <a:tc>
                  <a:txBody>
                    <a:bodyPr/>
                    <a:lstStyle/>
                    <a:p>
                      <a:pPr algn="ctr"/>
                      <a:r>
                        <a:rPr lang="en-US" sz="1500" dirty="0">
                          <a:latin typeface="Cambria" panose="02040503050406030204" pitchFamily="18" charset="0"/>
                          <a:ea typeface="Cambria" panose="02040503050406030204" pitchFamily="18" charset="0"/>
                        </a:rPr>
                        <a:t>58.94</a:t>
                      </a:r>
                    </a:p>
                  </a:txBody>
                  <a:tcPr>
                    <a:solidFill>
                      <a:srgbClr val="FDB714"/>
                    </a:solidFill>
                  </a:tcPr>
                </a:tc>
                <a:extLst>
                  <a:ext uri="{0D108BD9-81ED-4DB2-BD59-A6C34878D82A}">
                    <a16:rowId xmlns:a16="http://schemas.microsoft.com/office/drawing/2014/main" val="834513534"/>
                  </a:ext>
                </a:extLst>
              </a:tr>
              <a:tr h="370840">
                <a:tc>
                  <a:txBody>
                    <a:bodyPr/>
                    <a:lstStyle/>
                    <a:p>
                      <a:pPr algn="ctr"/>
                      <a:r>
                        <a:rPr lang="el-GR" sz="1500" b="0" i="0" kern="1200" dirty="0">
                          <a:solidFill>
                            <a:schemeClr val="dk1"/>
                          </a:solidFill>
                          <a:effectLst/>
                          <a:latin typeface="Cambria" panose="02040503050406030204" pitchFamily="18" charset="0"/>
                          <a:ea typeface="Cambria" panose="02040503050406030204" pitchFamily="18" charset="0"/>
                          <a:cs typeface="+mn-cs"/>
                        </a:rPr>
                        <a:t>Δείκτης Αειφόρου Διαχείρισης Αζώτου</a:t>
                      </a:r>
                    </a:p>
                  </a:txBody>
                  <a:tcPr/>
                </a:tc>
                <a:tc>
                  <a:txBody>
                    <a:bodyPr/>
                    <a:lstStyle/>
                    <a:p>
                      <a:pPr algn="ctr"/>
                      <a:r>
                        <a:rPr lang="en-US" sz="1500" dirty="0">
                          <a:latin typeface="Cambria" panose="02040503050406030204" pitchFamily="18" charset="0"/>
                          <a:ea typeface="Cambria" panose="02040503050406030204" pitchFamily="18" charset="0"/>
                        </a:rPr>
                        <a:t>0</a:t>
                      </a:r>
                    </a:p>
                  </a:txBody>
                  <a:tcPr/>
                </a:tc>
                <a:tc>
                  <a:txBody>
                    <a:bodyPr/>
                    <a:lstStyle/>
                    <a:p>
                      <a:pPr algn="ctr"/>
                      <a:r>
                        <a:rPr lang="en-US" sz="1500" dirty="0">
                          <a:latin typeface="Cambria" panose="02040503050406030204" pitchFamily="18" charset="0"/>
                          <a:ea typeface="Cambria" panose="02040503050406030204" pitchFamily="18" charset="0"/>
                        </a:rPr>
                        <a:t>1.23</a:t>
                      </a:r>
                    </a:p>
                  </a:txBody>
                  <a:tcPr>
                    <a:solidFill>
                      <a:srgbClr val="E5243B"/>
                    </a:solidFill>
                  </a:tcPr>
                </a:tc>
                <a:tc>
                  <a:txBody>
                    <a:bodyPr/>
                    <a:lstStyle/>
                    <a:p>
                      <a:pPr algn="ctr"/>
                      <a:r>
                        <a:rPr lang="en-US" sz="1500" dirty="0">
                          <a:latin typeface="Cambria" panose="02040503050406030204" pitchFamily="18" charset="0"/>
                          <a:ea typeface="Cambria" panose="02040503050406030204" pitchFamily="18" charset="0"/>
                        </a:rPr>
                        <a:t>0.68</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0.78</a:t>
                      </a:r>
                    </a:p>
                  </a:txBody>
                  <a:tcPr>
                    <a:solidFill>
                      <a:srgbClr val="E5243B"/>
                    </a:solidFill>
                  </a:tcPr>
                </a:tc>
                <a:tc>
                  <a:txBody>
                    <a:bodyPr/>
                    <a:lstStyle/>
                    <a:p>
                      <a:pPr algn="ctr"/>
                      <a:r>
                        <a:rPr lang="en-US" sz="1500" dirty="0">
                          <a:latin typeface="Cambria" panose="02040503050406030204" pitchFamily="18" charset="0"/>
                          <a:ea typeface="Cambria" panose="02040503050406030204" pitchFamily="18" charset="0"/>
                        </a:rPr>
                        <a:t>0.77</a:t>
                      </a:r>
                    </a:p>
                  </a:txBody>
                  <a:tcPr>
                    <a:solidFill>
                      <a:srgbClr val="E5243B"/>
                    </a:solidFill>
                  </a:tcPr>
                </a:tc>
                <a:extLst>
                  <a:ext uri="{0D108BD9-81ED-4DB2-BD59-A6C34878D82A}">
                    <a16:rowId xmlns:a16="http://schemas.microsoft.com/office/drawing/2014/main" val="2045184395"/>
                  </a:ext>
                </a:extLst>
              </a:tr>
              <a:tr h="370840">
                <a:tc>
                  <a:txBody>
                    <a:bodyPr/>
                    <a:lstStyle/>
                    <a:p>
                      <a:pPr algn="ctr"/>
                      <a:r>
                        <a:rPr lang="el-GR" sz="1500" b="0" i="0" kern="1200" dirty="0">
                          <a:solidFill>
                            <a:schemeClr val="dk1"/>
                          </a:solidFill>
                          <a:effectLst/>
                          <a:latin typeface="Cambria" panose="02040503050406030204" pitchFamily="18" charset="0"/>
                          <a:ea typeface="Cambria" panose="02040503050406030204" pitchFamily="18" charset="0"/>
                          <a:cs typeface="+mn-cs"/>
                        </a:rPr>
                        <a:t>Εξαγωγές επικίνδυνων φυτοφαρμάκων</a:t>
                      </a:r>
                    </a:p>
                  </a:txBody>
                  <a:tcPr/>
                </a:tc>
                <a:tc>
                  <a:txBody>
                    <a:bodyPr/>
                    <a:lstStyle/>
                    <a:p>
                      <a:pPr algn="ctr"/>
                      <a:r>
                        <a:rPr lang="en-US" sz="1500" dirty="0">
                          <a:latin typeface="Cambria" panose="02040503050406030204" pitchFamily="18" charset="0"/>
                          <a:ea typeface="Cambria" panose="02040503050406030204" pitchFamily="18" charset="0"/>
                        </a:rPr>
                        <a:t>0</a:t>
                      </a:r>
                    </a:p>
                  </a:txBody>
                  <a:tcPr/>
                </a:tc>
                <a:tc>
                  <a:txBody>
                    <a:bodyPr/>
                    <a:lstStyle/>
                    <a:p>
                      <a:pPr algn="ctr"/>
                      <a:endParaRPr lang="en-US" sz="1500" kern="1200" dirty="0">
                        <a:solidFill>
                          <a:schemeClr val="dk1"/>
                        </a:solidFill>
                        <a:latin typeface="Cambria" panose="02040503050406030204" pitchFamily="18" charset="0"/>
                        <a:ea typeface="Cambria" panose="02040503050406030204" pitchFamily="18" charset="0"/>
                        <a:cs typeface="+mn-cs"/>
                      </a:endParaRPr>
                    </a:p>
                  </a:txBody>
                  <a:tcPr>
                    <a:solidFill>
                      <a:schemeClr val="bg1">
                        <a:lumMod val="75000"/>
                      </a:schemeClr>
                    </a:solidFill>
                  </a:tcPr>
                </a:tc>
                <a:tc>
                  <a:txBody>
                    <a:bodyPr/>
                    <a:lstStyle/>
                    <a:p>
                      <a:pPr algn="ctr"/>
                      <a:r>
                        <a:rPr lang="en-US" sz="1500" kern="1200" dirty="0">
                          <a:solidFill>
                            <a:schemeClr val="dk1"/>
                          </a:solidFill>
                          <a:latin typeface="Cambria" panose="02040503050406030204" pitchFamily="18" charset="0"/>
                          <a:ea typeface="Cambria" panose="02040503050406030204" pitchFamily="18" charset="0"/>
                          <a:cs typeface="+mn-cs"/>
                        </a:rPr>
                        <a:t>23.47</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13.47</a:t>
                      </a:r>
                    </a:p>
                  </a:txBody>
                  <a:tcPr>
                    <a:solidFill>
                      <a:srgbClr val="FDB714"/>
                    </a:solidFill>
                  </a:tcPr>
                </a:tc>
                <a:tc>
                  <a:txBody>
                    <a:bodyPr/>
                    <a:lstStyle/>
                    <a:p>
                      <a:pPr algn="ctr"/>
                      <a:r>
                        <a:rPr lang="en-US" sz="1500" dirty="0">
                          <a:latin typeface="Cambria" panose="02040503050406030204" pitchFamily="18" charset="0"/>
                          <a:ea typeface="Cambria" panose="02040503050406030204" pitchFamily="18" charset="0"/>
                        </a:rPr>
                        <a:t>4..38</a:t>
                      </a:r>
                    </a:p>
                  </a:txBody>
                  <a:tcPr>
                    <a:solidFill>
                      <a:srgbClr val="FDB714"/>
                    </a:solidFill>
                  </a:tcPr>
                </a:tc>
                <a:extLst>
                  <a:ext uri="{0D108BD9-81ED-4DB2-BD59-A6C34878D82A}">
                    <a16:rowId xmlns:a16="http://schemas.microsoft.com/office/drawing/2014/main" val="2358819105"/>
                  </a:ext>
                </a:extLst>
              </a:tr>
            </a:tbl>
          </a:graphicData>
        </a:graphic>
      </p:graphicFrame>
      <p:pic>
        <p:nvPicPr>
          <p:cNvPr id="4" name="Εικόνα 3">
            <a:extLst>
              <a:ext uri="{FF2B5EF4-FFF2-40B4-BE49-F238E27FC236}">
                <a16:creationId xmlns:a16="http://schemas.microsoft.com/office/drawing/2014/main" id="{556C5A7F-A462-4308-9197-F6B2A10C3FF3}"/>
              </a:ext>
            </a:extLst>
          </p:cNvPr>
          <p:cNvPicPr>
            <a:picLocks noChangeAspect="1"/>
          </p:cNvPicPr>
          <p:nvPr/>
        </p:nvPicPr>
        <p:blipFill>
          <a:blip r:embed="rId2"/>
          <a:stretch>
            <a:fillRect/>
          </a:stretch>
        </p:blipFill>
        <p:spPr>
          <a:xfrm>
            <a:off x="8949204" y="704013"/>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Πίνακας 5">
            <a:extLst>
              <a:ext uri="{FF2B5EF4-FFF2-40B4-BE49-F238E27FC236}">
                <a16:creationId xmlns:a16="http://schemas.microsoft.com/office/drawing/2014/main" id="{593BA456-CF7A-475A-ADA1-D788C6F7D449}"/>
              </a:ext>
            </a:extLst>
          </p:cNvPr>
          <p:cNvGraphicFramePr>
            <a:graphicFrameLocks/>
          </p:cNvGraphicFramePr>
          <p:nvPr>
            <p:extLst>
              <p:ext uri="{D42A27DB-BD31-4B8C-83A1-F6EECF244321}">
                <p14:modId xmlns:p14="http://schemas.microsoft.com/office/powerpoint/2010/main" val="2085399014"/>
              </p:ext>
            </p:extLst>
          </p:nvPr>
        </p:nvGraphicFramePr>
        <p:xfrm>
          <a:off x="3065593" y="5672237"/>
          <a:ext cx="6807872" cy="1161105"/>
        </p:xfrm>
        <a:graphic>
          <a:graphicData uri="http://schemas.openxmlformats.org/drawingml/2006/table">
            <a:tbl>
              <a:tblPr firstRow="1" bandRow="1">
                <a:tableStyleId>{5C22544A-7EE6-4342-B048-85BDC9FD1C3A}</a:tableStyleId>
              </a:tblPr>
              <a:tblGrid>
                <a:gridCol w="1701968">
                  <a:extLst>
                    <a:ext uri="{9D8B030D-6E8A-4147-A177-3AD203B41FA5}">
                      <a16:colId xmlns:a16="http://schemas.microsoft.com/office/drawing/2014/main" val="3138052377"/>
                    </a:ext>
                  </a:extLst>
                </a:gridCol>
                <a:gridCol w="1701968">
                  <a:extLst>
                    <a:ext uri="{9D8B030D-6E8A-4147-A177-3AD203B41FA5}">
                      <a16:colId xmlns:a16="http://schemas.microsoft.com/office/drawing/2014/main" val="3491991924"/>
                    </a:ext>
                  </a:extLst>
                </a:gridCol>
                <a:gridCol w="1701968">
                  <a:extLst>
                    <a:ext uri="{9D8B030D-6E8A-4147-A177-3AD203B41FA5}">
                      <a16:colId xmlns:a16="http://schemas.microsoft.com/office/drawing/2014/main" val="1964002722"/>
                    </a:ext>
                  </a:extLst>
                </a:gridCol>
                <a:gridCol w="1701968">
                  <a:extLst>
                    <a:ext uri="{9D8B030D-6E8A-4147-A177-3AD203B41FA5}">
                      <a16:colId xmlns:a16="http://schemas.microsoft.com/office/drawing/2014/main" val="2152249301"/>
                    </a:ext>
                  </a:extLst>
                </a:gridCol>
              </a:tblGrid>
              <a:tr h="338145">
                <a:tc>
                  <a:txBody>
                    <a:bodyPr/>
                    <a:lstStyle/>
                    <a:p>
                      <a:pPr algn="ctr"/>
                      <a:endParaRPr lang="en-US" sz="1600" dirty="0">
                        <a:latin typeface="Cambria" panose="02040503050406030204" pitchFamily="18" charset="0"/>
                        <a:ea typeface="Cambria" panose="02040503050406030204" pitchFamily="18" charset="0"/>
                      </a:endParaRPr>
                    </a:p>
                  </a:txBody>
                  <a:tcPr>
                    <a:solidFill>
                      <a:schemeClr val="accent1">
                        <a:lumMod val="60000"/>
                        <a:lumOff val="40000"/>
                      </a:schemeClr>
                    </a:solidFill>
                  </a:tcPr>
                </a:tc>
                <a:tc>
                  <a:txBody>
                    <a:bodyPr/>
                    <a:lstStyle/>
                    <a:p>
                      <a:pPr algn="ctr"/>
                      <a:endParaRPr lang="en-US" sz="1600" dirty="0">
                        <a:latin typeface="Cambria" panose="02040503050406030204" pitchFamily="18" charset="0"/>
                        <a:ea typeface="Cambria" panose="02040503050406030204" pitchFamily="18" charset="0"/>
                      </a:endParaRPr>
                    </a:p>
                  </a:txBody>
                  <a:tcPr>
                    <a:solidFill>
                      <a:srgbClr val="FFFF00"/>
                    </a:solidFill>
                  </a:tcPr>
                </a:tc>
                <a:tc>
                  <a:txBody>
                    <a:bodyPr/>
                    <a:lstStyle/>
                    <a:p>
                      <a:pPr algn="ctr"/>
                      <a:endParaRPr lang="en-US" sz="1600" dirty="0">
                        <a:latin typeface="Cambria" panose="02040503050406030204" pitchFamily="18" charset="0"/>
                        <a:ea typeface="Cambria" panose="02040503050406030204" pitchFamily="18" charset="0"/>
                      </a:endParaRPr>
                    </a:p>
                  </a:txBody>
                  <a:tcPr>
                    <a:solidFill>
                      <a:srgbClr val="FDB714"/>
                    </a:solidFill>
                  </a:tcPr>
                </a:tc>
                <a:tc>
                  <a:txBody>
                    <a:bodyPr/>
                    <a:lstStyle/>
                    <a:p>
                      <a:pPr algn="ctr"/>
                      <a:endParaRPr lang="en-US" sz="1600" dirty="0">
                        <a:latin typeface="Cambria" panose="02040503050406030204" pitchFamily="18" charset="0"/>
                        <a:ea typeface="Cambria" panose="02040503050406030204" pitchFamily="18" charset="0"/>
                      </a:endParaRPr>
                    </a:p>
                  </a:txBody>
                  <a:tcPr>
                    <a:solidFill>
                      <a:srgbClr val="E5243B"/>
                    </a:solidFill>
                  </a:tcPr>
                </a:tc>
                <a:extLst>
                  <a:ext uri="{0D108BD9-81ED-4DB2-BD59-A6C34878D82A}">
                    <a16:rowId xmlns:a16="http://schemas.microsoft.com/office/drawing/2014/main" val="1114944227"/>
                  </a:ext>
                </a:extLst>
              </a:tr>
              <a:tr h="310409">
                <a:tc>
                  <a:txBody>
                    <a:bodyPr/>
                    <a:lstStyle/>
                    <a:p>
                      <a:pPr algn="ctr"/>
                      <a:r>
                        <a:rPr lang="el-GR" sz="1600" b="0" kern="1200" dirty="0">
                          <a:solidFill>
                            <a:schemeClr val="dk1"/>
                          </a:solidFill>
                          <a:effectLst/>
                          <a:latin typeface="Cambria" panose="02040503050406030204" pitchFamily="18" charset="0"/>
                          <a:ea typeface="Cambria" panose="02040503050406030204" pitchFamily="18" charset="0"/>
                          <a:cs typeface="+mn-cs"/>
                        </a:rPr>
                        <a:t>Σε καλό δρόμο ή διατήρηση του στόχου</a:t>
                      </a:r>
                    </a:p>
                  </a:txBody>
                  <a:tcPr/>
                </a:tc>
                <a:tc>
                  <a:txBody>
                    <a:bodyPr/>
                    <a:lstStyle/>
                    <a:p>
                      <a:pPr marL="0" algn="ctr" defTabSz="914400" rtl="0" eaLnBrk="1" latinLnBrk="0" hangingPunct="1"/>
                      <a:r>
                        <a:rPr lang="el-GR" sz="1600" b="0" kern="1200" dirty="0">
                          <a:solidFill>
                            <a:schemeClr val="dk1"/>
                          </a:solidFill>
                          <a:effectLst/>
                          <a:latin typeface="Cambria" panose="02040503050406030204" pitchFamily="18" charset="0"/>
                          <a:ea typeface="Cambria" panose="02040503050406030204" pitchFamily="18" charset="0"/>
                          <a:cs typeface="+mn-cs"/>
                        </a:rPr>
                        <a:t>Παραμένουν προκλήσεις</a:t>
                      </a:r>
                    </a:p>
                  </a:txBody>
                  <a:tcPr/>
                </a:tc>
                <a:tc>
                  <a:txBody>
                    <a:bodyPr/>
                    <a:lstStyle/>
                    <a:p>
                      <a:pPr marL="0" algn="ctr" defTabSz="914400" rtl="0" eaLnBrk="1" latinLnBrk="0" hangingPunct="1"/>
                      <a:r>
                        <a:rPr lang="el-GR" sz="1600" b="0" kern="1200" dirty="0">
                          <a:solidFill>
                            <a:schemeClr val="dk1"/>
                          </a:solidFill>
                          <a:effectLst/>
                          <a:latin typeface="Cambria" panose="02040503050406030204" pitchFamily="18" charset="0"/>
                          <a:ea typeface="Cambria" panose="02040503050406030204" pitchFamily="18" charset="0"/>
                          <a:cs typeface="+mn-cs"/>
                        </a:rPr>
                        <a:t>Παραμένουν σημαντικές προκλήσεις</a:t>
                      </a:r>
                    </a:p>
                  </a:txBody>
                  <a:tcPr/>
                </a:tc>
                <a:tc>
                  <a:txBody>
                    <a:bodyPr/>
                    <a:lstStyle/>
                    <a:p>
                      <a:pPr marL="0" algn="ctr" defTabSz="914400" rtl="0" eaLnBrk="1" latinLnBrk="0" hangingPunct="1"/>
                      <a:r>
                        <a:rPr lang="el-GR" sz="1600" b="0" kern="1200" dirty="0">
                          <a:solidFill>
                            <a:schemeClr val="dk1"/>
                          </a:solidFill>
                          <a:effectLst/>
                          <a:latin typeface="Cambria" panose="02040503050406030204" pitchFamily="18" charset="0"/>
                          <a:ea typeface="Cambria" panose="02040503050406030204" pitchFamily="18" charset="0"/>
                          <a:cs typeface="+mn-cs"/>
                        </a:rPr>
                        <a:t>Παραμένουν μεγάλες προκλήσεις</a:t>
                      </a:r>
                      <a:endParaRPr lang="en-US" sz="1600" b="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338860153"/>
                  </a:ext>
                </a:extLst>
              </a:tr>
            </a:tbl>
          </a:graphicData>
        </a:graphic>
      </p:graphicFrame>
    </p:spTree>
    <p:extLst>
      <p:ext uri="{BB962C8B-B14F-4D97-AF65-F5344CB8AC3E}">
        <p14:creationId xmlns:p14="http://schemas.microsoft.com/office/powerpoint/2010/main" val="179643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a:xfrm>
            <a:off x="433138" y="892891"/>
            <a:ext cx="11146054" cy="1450757"/>
          </a:xfrm>
        </p:spPr>
        <p:txBody>
          <a:bodyPr/>
          <a:lstStyle/>
          <a:p>
            <a:r>
              <a:rPr lang="en-US" sz="4400" dirty="0"/>
              <a:t>SDG 2:	</a:t>
            </a:r>
            <a:r>
              <a:rPr lang="el-GR" sz="4400" dirty="0" smtClean="0"/>
              <a:t>Συνεισφορά του Γεωργικού Τομέα</a:t>
            </a:r>
            <a:r>
              <a:rPr lang="en-US" sz="4400" dirty="0"/>
              <a:t>	</a:t>
            </a:r>
            <a:r>
              <a:rPr lang="en-US" dirty="0"/>
              <a:t>	</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p:txBody>
          <a:bodyPr>
            <a:normAutofit lnSpcReduction="10000"/>
          </a:bodyPr>
          <a:lstStyle/>
          <a:p>
            <a:pPr marL="457200" indent="-457200" algn="just">
              <a:lnSpc>
                <a:spcPct val="120000"/>
              </a:lnSpc>
              <a:spcBef>
                <a:spcPts val="0"/>
              </a:spcBef>
              <a:spcAft>
                <a:spcPts val="0"/>
              </a:spcAft>
              <a:buFont typeface="+mj-lt"/>
              <a:buAutoNum type="arabicPeriod"/>
            </a:pPr>
            <a:r>
              <a:rPr lang="el-GR" dirty="0"/>
              <a:t>Ευαισθητοποίηση σχετικά με υγιεινές διατροφικές συνήθειες για τη βελτίωση της διατροφικής ποικιλομορφίας και της </a:t>
            </a:r>
            <a:r>
              <a:rPr lang="el-GR" dirty="0" smtClean="0"/>
              <a:t>διατροφής</a:t>
            </a:r>
            <a:r>
              <a:rPr lang="en-US" dirty="0" smtClean="0"/>
              <a:t>,</a:t>
            </a:r>
            <a:endParaRPr lang="el-GR" dirty="0"/>
          </a:p>
          <a:p>
            <a:pPr marL="457200" indent="-457200" algn="just">
              <a:lnSpc>
                <a:spcPct val="120000"/>
              </a:lnSpc>
              <a:spcBef>
                <a:spcPts val="0"/>
              </a:spcBef>
              <a:spcAft>
                <a:spcPts val="0"/>
              </a:spcAft>
              <a:buFont typeface="+mj-lt"/>
              <a:buAutoNum type="arabicPeriod"/>
            </a:pPr>
            <a:r>
              <a:rPr lang="el-GR" dirty="0"/>
              <a:t>Διασφάλιση πρόσβασης των μικροκαλλιεργητών σε γη, πιστώσεις και σύγχρονες γεωργικές εισροές όπως σπόροι, λιπάσματα και </a:t>
            </a:r>
            <a:r>
              <a:rPr lang="el-GR" dirty="0" smtClean="0"/>
              <a:t>μηχανήματα</a:t>
            </a:r>
            <a:r>
              <a:rPr lang="en-US" dirty="0" smtClean="0"/>
              <a:t>,</a:t>
            </a:r>
            <a:endParaRPr lang="el-GR" dirty="0"/>
          </a:p>
          <a:p>
            <a:pPr marL="457200" indent="-457200" algn="just">
              <a:lnSpc>
                <a:spcPct val="120000"/>
              </a:lnSpc>
              <a:spcBef>
                <a:spcPts val="0"/>
              </a:spcBef>
              <a:spcAft>
                <a:spcPts val="0"/>
              </a:spcAft>
              <a:buFont typeface="+mj-lt"/>
              <a:buAutoNum type="arabicPeriod"/>
            </a:pPr>
            <a:r>
              <a:rPr lang="el-GR" dirty="0"/>
              <a:t>Ανάπτυξη και προώθηση της χρήσης ποικιλιών καλλιεργειών υψηλής απόδοσης, ανθεκτικές στην ξηρασία και ανθεκτικές στις ασθένειες για την αύξηση της γεωργικής </a:t>
            </a:r>
            <a:r>
              <a:rPr lang="el-GR" dirty="0" smtClean="0"/>
              <a:t>παραγωγικότητας</a:t>
            </a:r>
            <a:r>
              <a:rPr lang="en-US" dirty="0" smtClean="0"/>
              <a:t>,</a:t>
            </a:r>
            <a:endParaRPr lang="el-GR" dirty="0"/>
          </a:p>
          <a:p>
            <a:pPr marL="457200" indent="-457200" algn="just">
              <a:lnSpc>
                <a:spcPct val="120000"/>
              </a:lnSpc>
              <a:spcBef>
                <a:spcPts val="0"/>
              </a:spcBef>
              <a:spcAft>
                <a:spcPts val="0"/>
              </a:spcAft>
              <a:buFont typeface="+mj-lt"/>
              <a:buAutoNum type="arabicPeriod"/>
            </a:pPr>
            <a:r>
              <a:rPr lang="el-GR" dirty="0"/>
              <a:t>Εφαρμογή πρακτικών όπως η συγκαλλιέργεια, η </a:t>
            </a:r>
            <a:r>
              <a:rPr lang="el-GR" dirty="0" err="1"/>
              <a:t>αγροδασοκομία</a:t>
            </a:r>
            <a:r>
              <a:rPr lang="el-GR" dirty="0"/>
              <a:t> και η αμειψισπορά που βελτιώνουν τη γονιμότητα του εδάφους και ενισχύουν τη </a:t>
            </a:r>
            <a:r>
              <a:rPr lang="el-GR" dirty="0" smtClean="0"/>
              <a:t>βιοποικιλότητα</a:t>
            </a:r>
            <a:r>
              <a:rPr lang="en-US" dirty="0" smtClean="0"/>
              <a:t>,</a:t>
            </a:r>
            <a:endParaRPr lang="el-GR" dirty="0"/>
          </a:p>
          <a:p>
            <a:pPr marL="457200" indent="-457200" algn="just">
              <a:lnSpc>
                <a:spcPct val="120000"/>
              </a:lnSpc>
              <a:spcBef>
                <a:spcPts val="0"/>
              </a:spcBef>
              <a:spcAft>
                <a:spcPts val="0"/>
              </a:spcAft>
              <a:buFont typeface="+mj-lt"/>
              <a:buAutoNum type="arabicPeriod"/>
            </a:pPr>
            <a:r>
              <a:rPr lang="el-GR" dirty="0"/>
              <a:t>Βελτιστοποίηση της εφαρμογής αζωτούχων λιπασμάτων χρησιμοποιώντας λιπάσματα βραδείας αποδέσμευσης και αυξάνοντας την οργανική ύλη του </a:t>
            </a:r>
            <a:r>
              <a:rPr lang="el-GR" dirty="0" smtClean="0"/>
              <a:t>εδάφους</a:t>
            </a:r>
            <a:r>
              <a:rPr lang="en-US" dirty="0" smtClean="0"/>
              <a:t>.</a:t>
            </a:r>
            <a:endParaRPr lang="el-GR" dirty="0"/>
          </a:p>
        </p:txBody>
      </p:sp>
      <p:pic>
        <p:nvPicPr>
          <p:cNvPr id="4" name="Εικόνα 3">
            <a:extLst>
              <a:ext uri="{FF2B5EF4-FFF2-40B4-BE49-F238E27FC236}">
                <a16:creationId xmlns:a16="http://schemas.microsoft.com/office/drawing/2014/main" id="{556C5A7F-A462-4308-9197-F6B2A10C3FF3}"/>
              </a:ext>
            </a:extLst>
          </p:cNvPr>
          <p:cNvPicPr>
            <a:picLocks noChangeAspect="1"/>
          </p:cNvPicPr>
          <p:nvPr/>
        </p:nvPicPr>
        <p:blipFill>
          <a:blip r:embed="rId2"/>
          <a:stretch>
            <a:fillRect/>
          </a:stretch>
        </p:blipFill>
        <p:spPr>
          <a:xfrm>
            <a:off x="10693549" y="812996"/>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2171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8914</TotalTime>
  <Words>3339</Words>
  <Application>Microsoft Office PowerPoint</Application>
  <PresentationFormat>Widescreen</PresentationFormat>
  <Paragraphs>359</Paragraphs>
  <Slides>32</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Bahnschrift SemiLight</vt:lpstr>
      <vt:lpstr>Calibri</vt:lpstr>
      <vt:lpstr>Calibri Light</vt:lpstr>
      <vt:lpstr>Cambria</vt:lpstr>
      <vt:lpstr>DejaVuSans-Bold</vt:lpstr>
      <vt:lpstr>Times New Roman</vt:lpstr>
      <vt:lpstr>Wingdings</vt:lpstr>
      <vt:lpstr>Custom Design</vt:lpstr>
      <vt:lpstr>Retrospect</vt:lpstr>
      <vt:lpstr> </vt:lpstr>
      <vt:lpstr>Στόχοι Βιώσιμης Ανάπτυξης</vt:lpstr>
      <vt:lpstr>Οι 17 Στόχοι Βιώσιμης Ανάπτυξης</vt:lpstr>
      <vt:lpstr>Οι 17 Στόχοι Βιώσιμης Ανάπτυξης</vt:lpstr>
      <vt:lpstr>SDG 1: Μηδενική Φτώχεια</vt:lpstr>
      <vt:lpstr>SDG 1: Μηδενική Φτώχεια</vt:lpstr>
      <vt:lpstr>SDG 2: Μηδενική Πείνα  </vt:lpstr>
      <vt:lpstr>SDG 2: Μηδενική Πείνα  </vt:lpstr>
      <vt:lpstr>SDG 2: Συνεισφορά του Γεωργικού Τομέα  </vt:lpstr>
      <vt:lpstr>SDG 3: Καλή Υγεία και Ευημερία</vt:lpstr>
      <vt:lpstr>SDG 3: Καλή Υγεία και Ευημερία</vt:lpstr>
      <vt:lpstr>SDG 5: Ισότητα Φύλων</vt:lpstr>
      <vt:lpstr>SDG 5: Συνεισφορά του Γεωργικού Τομέα</vt:lpstr>
      <vt:lpstr>SDG 5: Συνεισφορά του Γεωργικού Τομέα</vt:lpstr>
      <vt:lpstr>SDG 6: Καθαρό Νερό και Αποχέτευση</vt:lpstr>
      <vt:lpstr>SDG 6: Καθαρό Νερό και Αποχέτευση</vt:lpstr>
      <vt:lpstr>SDG 7: Φτηνή και Καθαρή Ενέργεια</vt:lpstr>
      <vt:lpstr>Κατανάλωση Ενέργειας στην Γεωργία</vt:lpstr>
      <vt:lpstr>SDG 8: Αξιοπρεπής εργασία και Οικονομική Ανάπτυξη </vt:lpstr>
      <vt:lpstr>SDG 8: Συνεισφορά του Γεωργικού Τομέα</vt:lpstr>
      <vt:lpstr>SDG 10: Λιγότερες Ανισότητες </vt:lpstr>
      <vt:lpstr>SDG 10: Συνεισφορά του Γεωργικού Τομέα</vt:lpstr>
      <vt:lpstr>SDG 12: Υπεύθυνη Κατανάλωση και Παραγωγή</vt:lpstr>
      <vt:lpstr>SDG 12: Υπεύθυνη Κατανάλωση και Παραγωγή</vt:lpstr>
      <vt:lpstr>SDG 12: Συνεισφορά του Γεωργικού Τομέα</vt:lpstr>
      <vt:lpstr>SDG 12: Συνεισφορά του Γεωργικού Τομέα</vt:lpstr>
      <vt:lpstr>SDG 13: Δράση για το Κλίμα</vt:lpstr>
      <vt:lpstr>SDG 13: Συνεισφορά του Γεωργικού Τομέα</vt:lpstr>
      <vt:lpstr>SDG 13: Συνεισφορά του Γεωργικού Τομέα</vt:lpstr>
      <vt:lpstr>SDG 15: Ζωή στην Στεριά</vt:lpstr>
      <vt:lpstr>SDG 15: Συνεισφορά του Γεωργικού Τομέα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121</cp:revision>
  <dcterms:created xsi:type="dcterms:W3CDTF">2018-11-05T14:13:47Z</dcterms:created>
  <dcterms:modified xsi:type="dcterms:W3CDTF">2023-09-18T06:50:57Z</dcterms:modified>
</cp:coreProperties>
</file>