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764" r:id="rId2"/>
  </p:sldMasterIdLst>
  <p:sldIdLst>
    <p:sldId id="256" r:id="rId3"/>
    <p:sldId id="258" r:id="rId4"/>
    <p:sldId id="259" r:id="rId5"/>
    <p:sldId id="260" r:id="rId6"/>
    <p:sldId id="261" r:id="rId7"/>
    <p:sldId id="262" r:id="rId8"/>
    <p:sldId id="274" r:id="rId9"/>
    <p:sldId id="275" r:id="rId10"/>
    <p:sldId id="265" r:id="rId11"/>
    <p:sldId id="273" r:id="rId12"/>
    <p:sldId id="267" r:id="rId13"/>
    <p:sldId id="276" r:id="rId14"/>
    <p:sldId id="268" r:id="rId15"/>
    <p:sldId id="277" r:id="rId16"/>
    <p:sldId id="278" r:id="rId17"/>
    <p:sldId id="279" r:id="rId18"/>
    <p:sldId id="280" r:id="rId19"/>
    <p:sldId id="2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 id="2" name="Irene Voukkali" initials="IV" lastIdx="9" clrIdx="1">
    <p:extLst>
      <p:ext uri="{19B8F6BF-5375-455C-9EA6-DF929625EA0E}">
        <p15:presenceInfo xmlns:p15="http://schemas.microsoft.com/office/powerpoint/2012/main" userId="S-1-5-21-1558194552-245385912-951803734-456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3979" autoAdjust="0"/>
  </p:normalViewPr>
  <p:slideViewPr>
    <p:cSldViewPr snapToGrid="0">
      <p:cViewPr varScale="1">
        <p:scale>
          <a:sx n="64" d="100"/>
          <a:sy n="64" d="100"/>
        </p:scale>
        <p:origin x="64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orentios Economou" userId="04e0d54a49535943" providerId="LiveId" clId="{858B34D0-2271-4FC0-8305-3D941EB19872}"/>
    <pc:docChg chg="undo redo custSel addSld delSld modSld">
      <pc:chgData name="Florentios Economou" userId="04e0d54a49535943" providerId="LiveId" clId="{858B34D0-2271-4FC0-8305-3D941EB19872}" dt="2023-07-15T21:05:29.335" v="2439" actId="27636"/>
      <pc:docMkLst>
        <pc:docMk/>
      </pc:docMkLst>
      <pc:sldChg chg="modSp mod">
        <pc:chgData name="Florentios Economou" userId="04e0d54a49535943" providerId="LiveId" clId="{858B34D0-2271-4FC0-8305-3D941EB19872}" dt="2023-07-15T19:42:57.092" v="1"/>
        <pc:sldMkLst>
          <pc:docMk/>
          <pc:sldMk cId="436235816" sldId="256"/>
        </pc:sldMkLst>
        <pc:spChg chg="mod">
          <ac:chgData name="Florentios Economou" userId="04e0d54a49535943" providerId="LiveId" clId="{858B34D0-2271-4FC0-8305-3D941EB19872}" dt="2023-07-15T19:42:57.092" v="1"/>
          <ac:spMkLst>
            <pc:docMk/>
            <pc:sldMk cId="436235816" sldId="256"/>
            <ac:spMk id="12" creationId="{28086B80-77B2-0841-877D-3518C0014567}"/>
          </ac:spMkLst>
        </pc:spChg>
      </pc:sldChg>
      <pc:sldChg chg="modSp mod">
        <pc:chgData name="Florentios Economou" userId="04e0d54a49535943" providerId="LiveId" clId="{858B34D0-2271-4FC0-8305-3D941EB19872}" dt="2023-07-15T19:46:28.397" v="87" actId="20577"/>
        <pc:sldMkLst>
          <pc:docMk/>
          <pc:sldMk cId="17060558" sldId="258"/>
        </pc:sldMkLst>
        <pc:spChg chg="mod">
          <ac:chgData name="Florentios Economou" userId="04e0d54a49535943" providerId="LiveId" clId="{858B34D0-2271-4FC0-8305-3D941EB19872}" dt="2023-07-15T19:46:09.464" v="67" actId="20577"/>
          <ac:spMkLst>
            <pc:docMk/>
            <pc:sldMk cId="17060558" sldId="258"/>
            <ac:spMk id="5" creationId="{BDECEEDC-0569-427A-8022-7677F7E61833}"/>
          </ac:spMkLst>
        </pc:spChg>
        <pc:spChg chg="mod">
          <ac:chgData name="Florentios Economou" userId="04e0d54a49535943" providerId="LiveId" clId="{858B34D0-2271-4FC0-8305-3D941EB19872}" dt="2023-07-15T19:44:47.882" v="20" actId="20577"/>
          <ac:spMkLst>
            <pc:docMk/>
            <pc:sldMk cId="17060558" sldId="258"/>
            <ac:spMk id="6" creationId="{75CE832B-15A0-4918-A11B-1BA0C442E91A}"/>
          </ac:spMkLst>
        </pc:spChg>
        <pc:spChg chg="mod">
          <ac:chgData name="Florentios Economou" userId="04e0d54a49535943" providerId="LiveId" clId="{858B34D0-2271-4FC0-8305-3D941EB19872}" dt="2023-07-15T19:43:20.075" v="4" actId="20577"/>
          <ac:spMkLst>
            <pc:docMk/>
            <pc:sldMk cId="17060558" sldId="258"/>
            <ac:spMk id="7" creationId="{890CD613-9D37-425F-BBD1-C26676721221}"/>
          </ac:spMkLst>
        </pc:spChg>
        <pc:spChg chg="mod">
          <ac:chgData name="Florentios Economou" userId="04e0d54a49535943" providerId="LiveId" clId="{858B34D0-2271-4FC0-8305-3D941EB19872}" dt="2023-07-15T19:46:28.397" v="87" actId="20577"/>
          <ac:spMkLst>
            <pc:docMk/>
            <pc:sldMk cId="17060558" sldId="258"/>
            <ac:spMk id="8" creationId="{D4E28BDE-A576-44F3-98F6-D06BA6A45E97}"/>
          </ac:spMkLst>
        </pc:spChg>
      </pc:sldChg>
      <pc:sldChg chg="addSp delSp modSp mod">
        <pc:chgData name="Florentios Economou" userId="04e0d54a49535943" providerId="LiveId" clId="{858B34D0-2271-4FC0-8305-3D941EB19872}" dt="2023-07-15T19:51:50.050" v="323" actId="6549"/>
        <pc:sldMkLst>
          <pc:docMk/>
          <pc:sldMk cId="1803875842" sldId="259"/>
        </pc:sldMkLst>
        <pc:spChg chg="mod">
          <ac:chgData name="Florentios Economou" userId="04e0d54a49535943" providerId="LiveId" clId="{858B34D0-2271-4FC0-8305-3D941EB19872}" dt="2023-07-15T19:51:50.050" v="323" actId="6549"/>
          <ac:spMkLst>
            <pc:docMk/>
            <pc:sldMk cId="1803875842" sldId="259"/>
            <ac:spMk id="2" creationId="{51B22486-E294-DFB3-854E-3FFEF2245670}"/>
          </ac:spMkLst>
        </pc:spChg>
        <pc:spChg chg="mod">
          <ac:chgData name="Florentios Economou" userId="04e0d54a49535943" providerId="LiveId" clId="{858B34D0-2271-4FC0-8305-3D941EB19872}" dt="2023-07-15T19:50:43.522" v="293" actId="27636"/>
          <ac:spMkLst>
            <pc:docMk/>
            <pc:sldMk cId="1803875842" sldId="259"/>
            <ac:spMk id="3" creationId="{B4CF2567-95D1-829E-F5B7-AC34EA223A75}"/>
          </ac:spMkLst>
        </pc:spChg>
        <pc:spChg chg="add del">
          <ac:chgData name="Florentios Economou" userId="04e0d54a49535943" providerId="LiveId" clId="{858B34D0-2271-4FC0-8305-3D941EB19872}" dt="2023-07-15T19:47:04.665" v="102" actId="478"/>
          <ac:spMkLst>
            <pc:docMk/>
            <pc:sldMk cId="1803875842" sldId="259"/>
            <ac:spMk id="5" creationId="{CB69DAA9-966A-45E4-85E7-7B66DF448C2C}"/>
          </ac:spMkLst>
        </pc:spChg>
      </pc:sldChg>
      <pc:sldChg chg="delSp modSp mod">
        <pc:chgData name="Florentios Economou" userId="04e0d54a49535943" providerId="LiveId" clId="{858B34D0-2271-4FC0-8305-3D941EB19872}" dt="2023-07-15T19:57:09.098" v="457" actId="6549"/>
        <pc:sldMkLst>
          <pc:docMk/>
          <pc:sldMk cId="645465423" sldId="260"/>
        </pc:sldMkLst>
        <pc:spChg chg="mod">
          <ac:chgData name="Florentios Economou" userId="04e0d54a49535943" providerId="LiveId" clId="{858B34D0-2271-4FC0-8305-3D941EB19872}" dt="2023-07-15T19:51:32.172" v="310" actId="20577"/>
          <ac:spMkLst>
            <pc:docMk/>
            <pc:sldMk cId="645465423" sldId="260"/>
            <ac:spMk id="2" creationId="{60DCF6A9-57DD-35F3-9C2A-729F72DBF30A}"/>
          </ac:spMkLst>
        </pc:spChg>
        <pc:spChg chg="mod">
          <ac:chgData name="Florentios Economou" userId="04e0d54a49535943" providerId="LiveId" clId="{858B34D0-2271-4FC0-8305-3D941EB19872}" dt="2023-07-15T19:57:09.098" v="457" actId="6549"/>
          <ac:spMkLst>
            <pc:docMk/>
            <pc:sldMk cId="645465423" sldId="260"/>
            <ac:spMk id="3" creationId="{D20A816B-FC0A-3C9E-1110-28DFF69BBEFF}"/>
          </ac:spMkLst>
        </pc:spChg>
        <pc:spChg chg="del mod">
          <ac:chgData name="Florentios Economou" userId="04e0d54a49535943" providerId="LiveId" clId="{858B34D0-2271-4FC0-8305-3D941EB19872}" dt="2023-07-15T19:54:44.647" v="404" actId="478"/>
          <ac:spMkLst>
            <pc:docMk/>
            <pc:sldMk cId="645465423" sldId="260"/>
            <ac:spMk id="5" creationId="{B126CB62-72D7-493B-B762-3F63E2869A8A}"/>
          </ac:spMkLst>
        </pc:spChg>
        <pc:graphicFrameChg chg="mod">
          <ac:chgData name="Florentios Economou" userId="04e0d54a49535943" providerId="LiveId" clId="{858B34D0-2271-4FC0-8305-3D941EB19872}" dt="2023-07-15T19:53:39.956" v="402" actId="20577"/>
          <ac:graphicFrameMkLst>
            <pc:docMk/>
            <pc:sldMk cId="645465423" sldId="260"/>
            <ac:graphicFrameMk id="4" creationId="{FFFE86D4-87AA-4169-9341-A7348DB4D3E1}"/>
          </ac:graphicFrameMkLst>
        </pc:graphicFrameChg>
      </pc:sldChg>
      <pc:sldChg chg="modSp mod">
        <pc:chgData name="Florentios Economou" userId="04e0d54a49535943" providerId="LiveId" clId="{858B34D0-2271-4FC0-8305-3D941EB19872}" dt="2023-07-15T20:00:49.241" v="619" actId="27636"/>
        <pc:sldMkLst>
          <pc:docMk/>
          <pc:sldMk cId="939914858" sldId="261"/>
        </pc:sldMkLst>
        <pc:spChg chg="mod">
          <ac:chgData name="Florentios Economou" userId="04e0d54a49535943" providerId="LiveId" clId="{858B34D0-2271-4FC0-8305-3D941EB19872}" dt="2023-07-15T19:57:23.827" v="482" actId="20577"/>
          <ac:spMkLst>
            <pc:docMk/>
            <pc:sldMk cId="939914858" sldId="261"/>
            <ac:spMk id="2" creationId="{266C748B-B327-84D5-3B83-E127D98CFA03}"/>
          </ac:spMkLst>
        </pc:spChg>
        <pc:spChg chg="mod">
          <ac:chgData name="Florentios Economou" userId="04e0d54a49535943" providerId="LiveId" clId="{858B34D0-2271-4FC0-8305-3D941EB19872}" dt="2023-07-15T20:00:49.241" v="619" actId="27636"/>
          <ac:spMkLst>
            <pc:docMk/>
            <pc:sldMk cId="939914858" sldId="261"/>
            <ac:spMk id="3" creationId="{E578F5D8-B833-D9F3-51FE-27840A0ACE6C}"/>
          </ac:spMkLst>
        </pc:spChg>
        <pc:graphicFrameChg chg="mod">
          <ac:chgData name="Florentios Economou" userId="04e0d54a49535943" providerId="LiveId" clId="{858B34D0-2271-4FC0-8305-3D941EB19872}" dt="2023-07-15T19:58:49.278" v="578" actId="20577"/>
          <ac:graphicFrameMkLst>
            <pc:docMk/>
            <pc:sldMk cId="939914858" sldId="261"/>
            <ac:graphicFrameMk id="4" creationId="{7F9759FB-58B3-4198-82AB-B463FE0F4456}"/>
          </ac:graphicFrameMkLst>
        </pc:graphicFrameChg>
      </pc:sldChg>
      <pc:sldChg chg="addSp delSp modSp mod">
        <pc:chgData name="Florentios Economou" userId="04e0d54a49535943" providerId="LiveId" clId="{858B34D0-2271-4FC0-8305-3D941EB19872}" dt="2023-07-15T20:09:12.669" v="1031" actId="27636"/>
        <pc:sldMkLst>
          <pc:docMk/>
          <pc:sldMk cId="4003640909" sldId="262"/>
        </pc:sldMkLst>
        <pc:spChg chg="mod">
          <ac:chgData name="Florentios Economou" userId="04e0d54a49535943" providerId="LiveId" clId="{858B34D0-2271-4FC0-8305-3D941EB19872}" dt="2023-07-15T19:57:34.864" v="499" actId="20577"/>
          <ac:spMkLst>
            <pc:docMk/>
            <pc:sldMk cId="4003640909" sldId="262"/>
            <ac:spMk id="2" creationId="{53FD0E04-404B-410F-9D37-94CB31622B75}"/>
          </ac:spMkLst>
        </pc:spChg>
        <pc:spChg chg="mod">
          <ac:chgData name="Florentios Economou" userId="04e0d54a49535943" providerId="LiveId" clId="{858B34D0-2271-4FC0-8305-3D941EB19872}" dt="2023-07-15T20:09:12.669" v="1031" actId="27636"/>
          <ac:spMkLst>
            <pc:docMk/>
            <pc:sldMk cId="4003640909" sldId="262"/>
            <ac:spMk id="3" creationId="{7EFE033B-2599-4D45-9978-FC8A7741E6E2}"/>
          </ac:spMkLst>
        </pc:spChg>
        <pc:spChg chg="add del">
          <ac:chgData name="Florentios Economou" userId="04e0d54a49535943" providerId="LiveId" clId="{858B34D0-2271-4FC0-8305-3D941EB19872}" dt="2023-07-15T20:01:46.737" v="672"/>
          <ac:spMkLst>
            <pc:docMk/>
            <pc:sldMk cId="4003640909" sldId="262"/>
            <ac:spMk id="5" creationId="{568FA34A-9EA1-4068-BCCE-FDB89121042A}"/>
          </ac:spMkLst>
        </pc:spChg>
        <pc:graphicFrameChg chg="mod">
          <ac:chgData name="Florentios Economou" userId="04e0d54a49535943" providerId="LiveId" clId="{858B34D0-2271-4FC0-8305-3D941EB19872}" dt="2023-07-15T20:01:33.220" v="670" actId="313"/>
          <ac:graphicFrameMkLst>
            <pc:docMk/>
            <pc:sldMk cId="4003640909" sldId="262"/>
            <ac:graphicFrameMk id="4" creationId="{EC3E055E-C430-48D7-A546-9CB5B42D8972}"/>
          </ac:graphicFrameMkLst>
        </pc:graphicFrameChg>
      </pc:sldChg>
      <pc:sldChg chg="del">
        <pc:chgData name="Florentios Economou" userId="04e0d54a49535943" providerId="LiveId" clId="{858B34D0-2271-4FC0-8305-3D941EB19872}" dt="2023-07-15T20:16:02.885" v="1033" actId="2696"/>
        <pc:sldMkLst>
          <pc:docMk/>
          <pc:sldMk cId="385896275" sldId="263"/>
        </pc:sldMkLst>
      </pc:sldChg>
      <pc:sldChg chg="del">
        <pc:chgData name="Florentios Economou" userId="04e0d54a49535943" providerId="LiveId" clId="{858B34D0-2271-4FC0-8305-3D941EB19872}" dt="2023-07-15T20:16:02.885" v="1033" actId="2696"/>
        <pc:sldMkLst>
          <pc:docMk/>
          <pc:sldMk cId="170367394" sldId="264"/>
        </pc:sldMkLst>
      </pc:sldChg>
      <pc:sldChg chg="modSp mod">
        <pc:chgData name="Florentios Economou" userId="04e0d54a49535943" providerId="LiveId" clId="{858B34D0-2271-4FC0-8305-3D941EB19872}" dt="2023-07-15T20:19:02.761" v="1158" actId="20577"/>
        <pc:sldMkLst>
          <pc:docMk/>
          <pc:sldMk cId="3579219140" sldId="265"/>
        </pc:sldMkLst>
        <pc:spChg chg="mod">
          <ac:chgData name="Florentios Economou" userId="04e0d54a49535943" providerId="LiveId" clId="{858B34D0-2271-4FC0-8305-3D941EB19872}" dt="2023-07-15T20:16:40.282" v="1052" actId="20577"/>
          <ac:spMkLst>
            <pc:docMk/>
            <pc:sldMk cId="3579219140" sldId="265"/>
            <ac:spMk id="2" creationId="{92E0FC7D-3C32-4FAA-A732-554DCF82655B}"/>
          </ac:spMkLst>
        </pc:spChg>
        <pc:spChg chg="mod">
          <ac:chgData name="Florentios Economou" userId="04e0d54a49535943" providerId="LiveId" clId="{858B34D0-2271-4FC0-8305-3D941EB19872}" dt="2023-07-15T20:19:02.761" v="1158" actId="20577"/>
          <ac:spMkLst>
            <pc:docMk/>
            <pc:sldMk cId="3579219140" sldId="265"/>
            <ac:spMk id="3" creationId="{15003948-B8D9-436D-B2A5-F2B59FD91E63}"/>
          </ac:spMkLst>
        </pc:spChg>
      </pc:sldChg>
      <pc:sldChg chg="modSp mod">
        <pc:chgData name="Florentios Economou" userId="04e0d54a49535943" providerId="LiveId" clId="{858B34D0-2271-4FC0-8305-3D941EB19872}" dt="2023-07-15T20:23:29.291" v="1407" actId="27636"/>
        <pc:sldMkLst>
          <pc:docMk/>
          <pc:sldMk cId="3159681586" sldId="266"/>
        </pc:sldMkLst>
        <pc:spChg chg="mod">
          <ac:chgData name="Florentios Economou" userId="04e0d54a49535943" providerId="LiveId" clId="{858B34D0-2271-4FC0-8305-3D941EB19872}" dt="2023-07-15T20:20:44.618" v="1279" actId="20577"/>
          <ac:spMkLst>
            <pc:docMk/>
            <pc:sldMk cId="3159681586" sldId="266"/>
            <ac:spMk id="2" creationId="{4D690547-06C2-47B4-A1C6-612973AC07BA}"/>
          </ac:spMkLst>
        </pc:spChg>
        <pc:spChg chg="mod">
          <ac:chgData name="Florentios Economou" userId="04e0d54a49535943" providerId="LiveId" clId="{858B34D0-2271-4FC0-8305-3D941EB19872}" dt="2023-07-15T20:23:29.291" v="1407" actId="27636"/>
          <ac:spMkLst>
            <pc:docMk/>
            <pc:sldMk cId="3159681586" sldId="266"/>
            <ac:spMk id="3" creationId="{42B26113-11E8-4FA8-A862-CF900A58232E}"/>
          </ac:spMkLst>
        </pc:spChg>
      </pc:sldChg>
      <pc:sldChg chg="modSp mod">
        <pc:chgData name="Florentios Economou" userId="04e0d54a49535943" providerId="LiveId" clId="{858B34D0-2271-4FC0-8305-3D941EB19872}" dt="2023-07-15T20:55:52.856" v="2121" actId="27636"/>
        <pc:sldMkLst>
          <pc:docMk/>
          <pc:sldMk cId="1242368856" sldId="267"/>
        </pc:sldMkLst>
        <pc:spChg chg="mod">
          <ac:chgData name="Florentios Economou" userId="04e0d54a49535943" providerId="LiveId" clId="{858B34D0-2271-4FC0-8305-3D941EB19872}" dt="2023-07-15T20:35:25.495" v="1448" actId="404"/>
          <ac:spMkLst>
            <pc:docMk/>
            <pc:sldMk cId="1242368856" sldId="267"/>
            <ac:spMk id="2" creationId="{86CC3D5F-6529-487C-B562-61AE90314722}"/>
          </ac:spMkLst>
        </pc:spChg>
        <pc:spChg chg="mod">
          <ac:chgData name="Florentios Economou" userId="04e0d54a49535943" providerId="LiveId" clId="{858B34D0-2271-4FC0-8305-3D941EB19872}" dt="2023-07-15T20:55:52.856" v="2121" actId="27636"/>
          <ac:spMkLst>
            <pc:docMk/>
            <pc:sldMk cId="1242368856" sldId="267"/>
            <ac:spMk id="3" creationId="{AEBB26A5-6805-4C8F-95CD-3655A32D2877}"/>
          </ac:spMkLst>
        </pc:spChg>
      </pc:sldChg>
      <pc:sldChg chg="modSp mod">
        <pc:chgData name="Florentios Economou" userId="04e0d54a49535943" providerId="LiveId" clId="{858B34D0-2271-4FC0-8305-3D941EB19872}" dt="2023-07-15T20:55:43.802" v="2117" actId="27636"/>
        <pc:sldMkLst>
          <pc:docMk/>
          <pc:sldMk cId="1271868237" sldId="268"/>
        </pc:sldMkLst>
        <pc:spChg chg="mod">
          <ac:chgData name="Florentios Economou" userId="04e0d54a49535943" providerId="LiveId" clId="{858B34D0-2271-4FC0-8305-3D941EB19872}" dt="2023-07-15T20:35:10.374" v="1444" actId="404"/>
          <ac:spMkLst>
            <pc:docMk/>
            <pc:sldMk cId="1271868237" sldId="268"/>
            <ac:spMk id="2" creationId="{03E195FF-2E26-477C-A18B-4176F10FF1DA}"/>
          </ac:spMkLst>
        </pc:spChg>
        <pc:spChg chg="mod">
          <ac:chgData name="Florentios Economou" userId="04e0d54a49535943" providerId="LiveId" clId="{858B34D0-2271-4FC0-8305-3D941EB19872}" dt="2023-07-15T20:55:43.802" v="2117" actId="27636"/>
          <ac:spMkLst>
            <pc:docMk/>
            <pc:sldMk cId="1271868237" sldId="268"/>
            <ac:spMk id="3" creationId="{F657F624-C1AB-46A8-B549-F871566C5885}"/>
          </ac:spMkLst>
        </pc:spChg>
      </pc:sldChg>
      <pc:sldChg chg="modSp mod">
        <pc:chgData name="Florentios Economou" userId="04e0d54a49535943" providerId="LiveId" clId="{858B34D0-2271-4FC0-8305-3D941EB19872}" dt="2023-07-15T21:02:21.533" v="2302" actId="27636"/>
        <pc:sldMkLst>
          <pc:docMk/>
          <pc:sldMk cId="702076147" sldId="269"/>
        </pc:sldMkLst>
        <pc:spChg chg="mod">
          <ac:chgData name="Florentios Economou" userId="04e0d54a49535943" providerId="LiveId" clId="{858B34D0-2271-4FC0-8305-3D941EB19872}" dt="2023-07-15T20:35:36.771" v="1453" actId="404"/>
          <ac:spMkLst>
            <pc:docMk/>
            <pc:sldMk cId="702076147" sldId="269"/>
            <ac:spMk id="2" creationId="{5B26FC4C-0CEC-4A60-9579-D283E03518DF}"/>
          </ac:spMkLst>
        </pc:spChg>
        <pc:spChg chg="mod">
          <ac:chgData name="Florentios Economou" userId="04e0d54a49535943" providerId="LiveId" clId="{858B34D0-2271-4FC0-8305-3D941EB19872}" dt="2023-07-15T21:02:21.533" v="2302" actId="27636"/>
          <ac:spMkLst>
            <pc:docMk/>
            <pc:sldMk cId="702076147" sldId="269"/>
            <ac:spMk id="3" creationId="{F5807557-7CDF-4FD1-8A9A-D9C523B53643}"/>
          </ac:spMkLst>
        </pc:spChg>
      </pc:sldChg>
      <pc:sldChg chg="modSp mod">
        <pc:chgData name="Florentios Economou" userId="04e0d54a49535943" providerId="LiveId" clId="{858B34D0-2271-4FC0-8305-3D941EB19872}" dt="2023-07-15T21:05:29.335" v="2439" actId="27636"/>
        <pc:sldMkLst>
          <pc:docMk/>
          <pc:sldMk cId="3131937648" sldId="270"/>
        </pc:sldMkLst>
        <pc:spChg chg="mod">
          <ac:chgData name="Florentios Economou" userId="04e0d54a49535943" providerId="LiveId" clId="{858B34D0-2271-4FC0-8305-3D941EB19872}" dt="2023-07-15T20:35:54.566" v="1464" actId="404"/>
          <ac:spMkLst>
            <pc:docMk/>
            <pc:sldMk cId="3131937648" sldId="270"/>
            <ac:spMk id="2" creationId="{6CA5EF7B-1954-4F78-A9A2-0C12883127DA}"/>
          </ac:spMkLst>
        </pc:spChg>
        <pc:spChg chg="mod">
          <ac:chgData name="Florentios Economou" userId="04e0d54a49535943" providerId="LiveId" clId="{858B34D0-2271-4FC0-8305-3D941EB19872}" dt="2023-07-15T21:05:29.335" v="2439" actId="27636"/>
          <ac:spMkLst>
            <pc:docMk/>
            <pc:sldMk cId="3131937648" sldId="270"/>
            <ac:spMk id="3" creationId="{39BA29DE-1224-40D8-A736-BBE653674181}"/>
          </ac:spMkLst>
        </pc:spChg>
      </pc:sldChg>
      <pc:sldChg chg="addSp delSp modSp mod">
        <pc:chgData name="Florentios Economou" userId="04e0d54a49535943" providerId="LiveId" clId="{858B34D0-2271-4FC0-8305-3D941EB19872}" dt="2023-07-15T20:40:20.951" v="1672" actId="404"/>
        <pc:sldMkLst>
          <pc:docMk/>
          <pc:sldMk cId="3268889410" sldId="271"/>
        </pc:sldMkLst>
        <pc:spChg chg="mod">
          <ac:chgData name="Florentios Economou" userId="04e0d54a49535943" providerId="LiveId" clId="{858B34D0-2271-4FC0-8305-3D941EB19872}" dt="2023-07-15T20:36:09.564" v="1469" actId="20577"/>
          <ac:spMkLst>
            <pc:docMk/>
            <pc:sldMk cId="3268889410" sldId="271"/>
            <ac:spMk id="2" creationId="{1A49BCDE-3A5F-44E5-B605-10AFE885D750}"/>
          </ac:spMkLst>
        </pc:spChg>
        <pc:spChg chg="add del">
          <ac:chgData name="Florentios Economou" userId="04e0d54a49535943" providerId="LiveId" clId="{858B34D0-2271-4FC0-8305-3D941EB19872}" dt="2023-07-15T20:39:50.750" v="1651"/>
          <ac:spMkLst>
            <pc:docMk/>
            <pc:sldMk cId="3268889410" sldId="271"/>
            <ac:spMk id="3" creationId="{D67E215D-17B8-4E2C-A2FD-60865F23C0B5}"/>
          </ac:spMkLst>
        </pc:spChg>
        <pc:spChg chg="mod">
          <ac:chgData name="Florentios Economou" userId="04e0d54a49535943" providerId="LiveId" clId="{858B34D0-2271-4FC0-8305-3D941EB19872}" dt="2023-07-15T20:37:41.324" v="1541" actId="1076"/>
          <ac:spMkLst>
            <pc:docMk/>
            <pc:sldMk cId="3268889410" sldId="271"/>
            <ac:spMk id="7" creationId="{EFFD07AF-7ECD-4EED-A141-ED8D99B9384E}"/>
          </ac:spMkLst>
        </pc:spChg>
        <pc:spChg chg="mod">
          <ac:chgData name="Florentios Economou" userId="04e0d54a49535943" providerId="LiveId" clId="{858B34D0-2271-4FC0-8305-3D941EB19872}" dt="2023-07-15T20:38:10.669" v="1579" actId="1076"/>
          <ac:spMkLst>
            <pc:docMk/>
            <pc:sldMk cId="3268889410" sldId="271"/>
            <ac:spMk id="8" creationId="{928F1F0D-A861-41C4-B988-3DEBE68C5F45}"/>
          </ac:spMkLst>
        </pc:spChg>
        <pc:spChg chg="mod">
          <ac:chgData name="Florentios Economou" userId="04e0d54a49535943" providerId="LiveId" clId="{858B34D0-2271-4FC0-8305-3D941EB19872}" dt="2023-07-15T20:37:53.858" v="1561" actId="1076"/>
          <ac:spMkLst>
            <pc:docMk/>
            <pc:sldMk cId="3268889410" sldId="271"/>
            <ac:spMk id="9" creationId="{4C1B9B0C-F811-464C-8923-F165EA866A66}"/>
          </ac:spMkLst>
        </pc:spChg>
        <pc:spChg chg="mod">
          <ac:chgData name="Florentios Economou" userId="04e0d54a49535943" providerId="LiveId" clId="{858B34D0-2271-4FC0-8305-3D941EB19872}" dt="2023-07-15T20:38:15.219" v="1581" actId="20577"/>
          <ac:spMkLst>
            <pc:docMk/>
            <pc:sldMk cId="3268889410" sldId="271"/>
            <ac:spMk id="12" creationId="{76F827A0-326C-4EAE-92B8-213235C4A670}"/>
          </ac:spMkLst>
        </pc:spChg>
        <pc:spChg chg="mod">
          <ac:chgData name="Florentios Economou" userId="04e0d54a49535943" providerId="LiveId" clId="{858B34D0-2271-4FC0-8305-3D941EB19872}" dt="2023-07-15T20:40:20.951" v="1672" actId="404"/>
          <ac:spMkLst>
            <pc:docMk/>
            <pc:sldMk cId="3268889410" sldId="271"/>
            <ac:spMk id="13" creationId="{21DCFF37-EF5D-4899-98D3-0DF38809E5F3}"/>
          </ac:spMkLst>
        </pc:spChg>
        <pc:spChg chg="mod">
          <ac:chgData name="Florentios Economou" userId="04e0d54a49535943" providerId="LiveId" clId="{858B34D0-2271-4FC0-8305-3D941EB19872}" dt="2023-07-15T20:39:39.024" v="1648" actId="20577"/>
          <ac:spMkLst>
            <pc:docMk/>
            <pc:sldMk cId="3268889410" sldId="271"/>
            <ac:spMk id="14" creationId="{5E624FFA-DFF2-424D-A5E6-8447D3BAB914}"/>
          </ac:spMkLst>
        </pc:spChg>
      </pc:sldChg>
      <pc:sldChg chg="modSp mod">
        <pc:chgData name="Florentios Economou" userId="04e0d54a49535943" providerId="LiveId" clId="{858B34D0-2271-4FC0-8305-3D941EB19872}" dt="2023-07-15T20:20:31.983" v="1248" actId="20577"/>
        <pc:sldMkLst>
          <pc:docMk/>
          <pc:sldMk cId="1282737971" sldId="273"/>
        </pc:sldMkLst>
        <pc:spChg chg="mod">
          <ac:chgData name="Florentios Economou" userId="04e0d54a49535943" providerId="LiveId" clId="{858B34D0-2271-4FC0-8305-3D941EB19872}" dt="2023-07-15T20:16:48.183" v="1059" actId="20577"/>
          <ac:spMkLst>
            <pc:docMk/>
            <pc:sldMk cId="1282737971" sldId="273"/>
            <ac:spMk id="2" creationId="{92E0FC7D-3C32-4FAA-A732-554DCF82655B}"/>
          </ac:spMkLst>
        </pc:spChg>
        <pc:spChg chg="mod">
          <ac:chgData name="Florentios Economou" userId="04e0d54a49535943" providerId="LiveId" clId="{858B34D0-2271-4FC0-8305-3D941EB19872}" dt="2023-07-15T20:20:31.983" v="1248" actId="20577"/>
          <ac:spMkLst>
            <pc:docMk/>
            <pc:sldMk cId="1282737971" sldId="273"/>
            <ac:spMk id="3" creationId="{15003948-B8D9-436D-B2A5-F2B59FD91E63}"/>
          </ac:spMkLst>
        </pc:spChg>
      </pc:sldChg>
      <pc:sldChg chg="add">
        <pc:chgData name="Florentios Economou" userId="04e0d54a49535943" providerId="LiveId" clId="{858B34D0-2271-4FC0-8305-3D941EB19872}" dt="2023-07-15T20:15:59.258" v="1032"/>
        <pc:sldMkLst>
          <pc:docMk/>
          <pc:sldMk cId="3063047174" sldId="274"/>
        </pc:sldMkLst>
      </pc:sldChg>
      <pc:sldChg chg="add">
        <pc:chgData name="Florentios Economou" userId="04e0d54a49535943" providerId="LiveId" clId="{858B34D0-2271-4FC0-8305-3D941EB19872}" dt="2023-07-15T20:15:59.258" v="1032"/>
        <pc:sldMkLst>
          <pc:docMk/>
          <pc:sldMk cId="2147336625" sldId="27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3DDD6A-192D-4EB2-A605-90ADEB1C4E33}" type="doc">
      <dgm:prSet loTypeId="urn:microsoft.com/office/officeart/2005/8/layout/hChevron3" loCatId="process" qsTypeId="urn:microsoft.com/office/officeart/2005/8/quickstyle/simple1" qsCatId="simple" csTypeId="urn:microsoft.com/office/officeart/2005/8/colors/colorful1" csCatId="colorful" phldr="1"/>
      <dgm:spPr/>
    </dgm:pt>
    <dgm:pt modelId="{289A5484-2508-4D2A-BF04-F40ED0D48F83}">
      <dgm:prSet phldrT="[Κείμενο]" custT="1"/>
      <dgm:spPr/>
      <dgm:t>
        <a:bodyPr/>
        <a:lstStyle/>
        <a:p>
          <a:pPr algn="ctr"/>
          <a:r>
            <a:rPr lang="el-GR" sz="1800" dirty="0" smtClean="0">
              <a:latin typeface="Cambria" panose="02040503050406030204" pitchFamily="18" charset="0"/>
              <a:ea typeface="Cambria" panose="02040503050406030204" pitchFamily="18" charset="0"/>
            </a:rPr>
            <a:t>Φυσικοί Πόροι</a:t>
          </a:r>
          <a:endParaRPr lang="en-US" sz="1800" dirty="0">
            <a:latin typeface="Cambria" panose="02040503050406030204" pitchFamily="18" charset="0"/>
            <a:ea typeface="Cambria" panose="02040503050406030204" pitchFamily="18" charset="0"/>
          </a:endParaRPr>
        </a:p>
      </dgm:t>
    </dgm:pt>
    <dgm:pt modelId="{EA95A7A3-8AC9-41F2-B2E0-C84453F50E74}" type="parTrans" cxnId="{5B15069E-2EA6-42C7-B0E3-40933452CF2D}">
      <dgm:prSet/>
      <dgm:spPr/>
      <dgm:t>
        <a:bodyPr/>
        <a:lstStyle/>
        <a:p>
          <a:pPr algn="ctr"/>
          <a:endParaRPr lang="en-US" sz="1800">
            <a:latin typeface="Cambria" panose="02040503050406030204" pitchFamily="18" charset="0"/>
            <a:ea typeface="Cambria" panose="02040503050406030204" pitchFamily="18" charset="0"/>
          </a:endParaRPr>
        </a:p>
      </dgm:t>
    </dgm:pt>
    <dgm:pt modelId="{30D3FD23-620C-4C3F-A3AB-84F507395D92}" type="sibTrans" cxnId="{5B15069E-2EA6-42C7-B0E3-40933452CF2D}">
      <dgm:prSet/>
      <dgm:spPr/>
      <dgm:t>
        <a:bodyPr/>
        <a:lstStyle/>
        <a:p>
          <a:pPr algn="ctr"/>
          <a:endParaRPr lang="en-US" sz="1800">
            <a:latin typeface="Cambria" panose="02040503050406030204" pitchFamily="18" charset="0"/>
            <a:ea typeface="Cambria" panose="02040503050406030204" pitchFamily="18" charset="0"/>
          </a:endParaRPr>
        </a:p>
      </dgm:t>
    </dgm:pt>
    <dgm:pt modelId="{43FF9B00-D8CC-4C65-AA47-7A8CE1B37800}">
      <dgm:prSet phldrT="[Κείμενο]" custT="1"/>
      <dgm:spPr/>
      <dgm:t>
        <a:bodyPr/>
        <a:lstStyle/>
        <a:p>
          <a:pPr algn="ctr"/>
          <a:r>
            <a:rPr lang="el-GR" sz="1800" dirty="0" smtClean="0">
              <a:latin typeface="Cambria" panose="02040503050406030204" pitchFamily="18" charset="0"/>
              <a:ea typeface="Cambria" panose="02040503050406030204" pitchFamily="18" charset="0"/>
            </a:rPr>
            <a:t>Παραγωγή</a:t>
          </a:r>
          <a:endParaRPr lang="en-US" sz="1800" dirty="0">
            <a:latin typeface="Cambria" panose="02040503050406030204" pitchFamily="18" charset="0"/>
            <a:ea typeface="Cambria" panose="02040503050406030204" pitchFamily="18" charset="0"/>
          </a:endParaRPr>
        </a:p>
      </dgm:t>
    </dgm:pt>
    <dgm:pt modelId="{839012C6-ECE1-4018-84BF-7EC529FB83E9}" type="parTrans" cxnId="{94F4B7F3-7C41-48A6-B49E-79AF35C43746}">
      <dgm:prSet/>
      <dgm:spPr/>
      <dgm:t>
        <a:bodyPr/>
        <a:lstStyle/>
        <a:p>
          <a:pPr algn="ctr"/>
          <a:endParaRPr lang="en-US" sz="1800">
            <a:latin typeface="Cambria" panose="02040503050406030204" pitchFamily="18" charset="0"/>
            <a:ea typeface="Cambria" panose="02040503050406030204" pitchFamily="18" charset="0"/>
          </a:endParaRPr>
        </a:p>
      </dgm:t>
    </dgm:pt>
    <dgm:pt modelId="{E8E6FA2B-C505-4760-BF7E-97AE5425F88B}" type="sibTrans" cxnId="{94F4B7F3-7C41-48A6-B49E-79AF35C43746}">
      <dgm:prSet/>
      <dgm:spPr/>
      <dgm:t>
        <a:bodyPr/>
        <a:lstStyle/>
        <a:p>
          <a:pPr algn="ctr"/>
          <a:endParaRPr lang="en-US" sz="1800">
            <a:latin typeface="Cambria" panose="02040503050406030204" pitchFamily="18" charset="0"/>
            <a:ea typeface="Cambria" panose="02040503050406030204" pitchFamily="18" charset="0"/>
          </a:endParaRPr>
        </a:p>
      </dgm:t>
    </dgm:pt>
    <dgm:pt modelId="{107A0CBD-8CE4-41F6-BDF4-2E03B726F2ED}">
      <dgm:prSet phldrT="[Κείμενο]" custT="1"/>
      <dgm:spPr/>
      <dgm:t>
        <a:bodyPr/>
        <a:lstStyle/>
        <a:p>
          <a:pPr algn="ctr"/>
          <a:r>
            <a:rPr lang="el-GR" sz="1800" dirty="0" smtClean="0">
              <a:latin typeface="Cambria" panose="02040503050406030204" pitchFamily="18" charset="0"/>
              <a:ea typeface="Cambria" panose="02040503050406030204" pitchFamily="18" charset="0"/>
            </a:rPr>
            <a:t>Διανομή</a:t>
          </a:r>
          <a:endParaRPr lang="en-US" sz="1800" dirty="0">
            <a:latin typeface="Cambria" panose="02040503050406030204" pitchFamily="18" charset="0"/>
            <a:ea typeface="Cambria" panose="02040503050406030204" pitchFamily="18" charset="0"/>
          </a:endParaRPr>
        </a:p>
      </dgm:t>
    </dgm:pt>
    <dgm:pt modelId="{50CF4A1D-ABEE-43F9-9EA2-97C942DA6C5B}" type="parTrans" cxnId="{793D5B7D-CBD8-4A07-99E8-28E096844F0E}">
      <dgm:prSet/>
      <dgm:spPr/>
      <dgm:t>
        <a:bodyPr/>
        <a:lstStyle/>
        <a:p>
          <a:pPr algn="ctr"/>
          <a:endParaRPr lang="en-US" sz="1800">
            <a:latin typeface="Cambria" panose="02040503050406030204" pitchFamily="18" charset="0"/>
            <a:ea typeface="Cambria" panose="02040503050406030204" pitchFamily="18" charset="0"/>
          </a:endParaRPr>
        </a:p>
      </dgm:t>
    </dgm:pt>
    <dgm:pt modelId="{A77F8EBE-E784-4FA3-8ACB-A8C4B52D7D50}" type="sibTrans" cxnId="{793D5B7D-CBD8-4A07-99E8-28E096844F0E}">
      <dgm:prSet/>
      <dgm:spPr/>
      <dgm:t>
        <a:bodyPr/>
        <a:lstStyle/>
        <a:p>
          <a:pPr algn="ctr"/>
          <a:endParaRPr lang="en-US" sz="1800">
            <a:latin typeface="Cambria" panose="02040503050406030204" pitchFamily="18" charset="0"/>
            <a:ea typeface="Cambria" panose="02040503050406030204" pitchFamily="18" charset="0"/>
          </a:endParaRPr>
        </a:p>
      </dgm:t>
    </dgm:pt>
    <dgm:pt modelId="{F72DC780-80CF-4292-851D-20E1905FA4E0}">
      <dgm:prSet custT="1"/>
      <dgm:spPr/>
      <dgm:t>
        <a:bodyPr/>
        <a:lstStyle/>
        <a:p>
          <a:pPr algn="ctr"/>
          <a:r>
            <a:rPr lang="el-GR" sz="1800" dirty="0" smtClean="0">
              <a:latin typeface="Cambria" panose="02040503050406030204" pitchFamily="18" charset="0"/>
              <a:ea typeface="Cambria" panose="02040503050406030204" pitchFamily="18" charset="0"/>
            </a:rPr>
            <a:t>Κατανάλωση</a:t>
          </a:r>
          <a:endParaRPr lang="en-US" sz="1800" dirty="0">
            <a:latin typeface="Cambria" panose="02040503050406030204" pitchFamily="18" charset="0"/>
            <a:ea typeface="Cambria" panose="02040503050406030204" pitchFamily="18" charset="0"/>
          </a:endParaRPr>
        </a:p>
      </dgm:t>
    </dgm:pt>
    <dgm:pt modelId="{C20F62BE-702D-4D5F-977B-ABDF6BDAACC2}" type="parTrans" cxnId="{011C7D89-9F00-4CA3-BD38-7E621656C0AD}">
      <dgm:prSet/>
      <dgm:spPr/>
      <dgm:t>
        <a:bodyPr/>
        <a:lstStyle/>
        <a:p>
          <a:pPr algn="ctr"/>
          <a:endParaRPr lang="en-US" sz="1800">
            <a:latin typeface="Cambria" panose="02040503050406030204" pitchFamily="18" charset="0"/>
            <a:ea typeface="Cambria" panose="02040503050406030204" pitchFamily="18" charset="0"/>
          </a:endParaRPr>
        </a:p>
      </dgm:t>
    </dgm:pt>
    <dgm:pt modelId="{29563991-765A-4D3A-8963-6082B94A7AA4}" type="sibTrans" cxnId="{011C7D89-9F00-4CA3-BD38-7E621656C0AD}">
      <dgm:prSet/>
      <dgm:spPr/>
      <dgm:t>
        <a:bodyPr/>
        <a:lstStyle/>
        <a:p>
          <a:pPr algn="ctr"/>
          <a:endParaRPr lang="en-US" sz="1800">
            <a:latin typeface="Cambria" panose="02040503050406030204" pitchFamily="18" charset="0"/>
            <a:ea typeface="Cambria" panose="02040503050406030204" pitchFamily="18" charset="0"/>
          </a:endParaRPr>
        </a:p>
      </dgm:t>
    </dgm:pt>
    <dgm:pt modelId="{94A624EA-1D33-4AC1-A5B1-B538163C41AD}">
      <dgm:prSet custT="1"/>
      <dgm:spPr/>
      <dgm:t>
        <a:bodyPr/>
        <a:lstStyle/>
        <a:p>
          <a:pPr algn="ctr"/>
          <a:r>
            <a:rPr lang="el-GR" sz="1800" dirty="0" smtClean="0">
              <a:latin typeface="Cambria" panose="02040503050406030204" pitchFamily="18" charset="0"/>
              <a:ea typeface="Cambria" panose="02040503050406030204" pitchFamily="18" charset="0"/>
            </a:rPr>
            <a:t>Απόβλητα</a:t>
          </a:r>
          <a:endParaRPr lang="en-US" sz="1800" dirty="0">
            <a:latin typeface="Cambria" panose="02040503050406030204" pitchFamily="18" charset="0"/>
            <a:ea typeface="Cambria" panose="02040503050406030204" pitchFamily="18" charset="0"/>
          </a:endParaRPr>
        </a:p>
      </dgm:t>
    </dgm:pt>
    <dgm:pt modelId="{A2AD9F28-3545-4E61-B62E-22E7F878C15E}" type="parTrans" cxnId="{79AAB8F4-8F45-414C-BC8C-BE342FF3D394}">
      <dgm:prSet/>
      <dgm:spPr/>
      <dgm:t>
        <a:bodyPr/>
        <a:lstStyle/>
        <a:p>
          <a:pPr algn="ctr"/>
          <a:endParaRPr lang="en-US" sz="1800">
            <a:latin typeface="Cambria" panose="02040503050406030204" pitchFamily="18" charset="0"/>
            <a:ea typeface="Cambria" panose="02040503050406030204" pitchFamily="18" charset="0"/>
          </a:endParaRPr>
        </a:p>
      </dgm:t>
    </dgm:pt>
    <dgm:pt modelId="{4AA126B4-BDBC-4729-9F58-3970068225BC}" type="sibTrans" cxnId="{79AAB8F4-8F45-414C-BC8C-BE342FF3D394}">
      <dgm:prSet/>
      <dgm:spPr/>
      <dgm:t>
        <a:bodyPr/>
        <a:lstStyle/>
        <a:p>
          <a:pPr algn="ctr"/>
          <a:endParaRPr lang="en-US" sz="1800">
            <a:latin typeface="Cambria" panose="02040503050406030204" pitchFamily="18" charset="0"/>
            <a:ea typeface="Cambria" panose="02040503050406030204" pitchFamily="18" charset="0"/>
          </a:endParaRPr>
        </a:p>
      </dgm:t>
    </dgm:pt>
    <dgm:pt modelId="{597BF5B1-74C9-4841-B966-6FBABD260320}" type="pres">
      <dgm:prSet presAssocID="{803DDD6A-192D-4EB2-A605-90ADEB1C4E33}" presName="Name0" presStyleCnt="0">
        <dgm:presLayoutVars>
          <dgm:dir/>
          <dgm:resizeHandles val="exact"/>
        </dgm:presLayoutVars>
      </dgm:prSet>
      <dgm:spPr/>
    </dgm:pt>
    <dgm:pt modelId="{D293E620-851B-451B-8F4F-41C58D6B3220}" type="pres">
      <dgm:prSet presAssocID="{289A5484-2508-4D2A-BF04-F40ED0D48F83}" presName="parTxOnly" presStyleLbl="node1" presStyleIdx="0" presStyleCnt="5">
        <dgm:presLayoutVars>
          <dgm:bulletEnabled val="1"/>
        </dgm:presLayoutVars>
      </dgm:prSet>
      <dgm:spPr/>
      <dgm:t>
        <a:bodyPr/>
        <a:lstStyle/>
        <a:p>
          <a:endParaRPr lang="en-US"/>
        </a:p>
      </dgm:t>
    </dgm:pt>
    <dgm:pt modelId="{2FE065E6-5469-4BEC-82D7-EB27FC6474CA}" type="pres">
      <dgm:prSet presAssocID="{30D3FD23-620C-4C3F-A3AB-84F507395D92}" presName="parSpace" presStyleCnt="0"/>
      <dgm:spPr/>
    </dgm:pt>
    <dgm:pt modelId="{F498FB3F-C806-4ADB-8140-9C43B5314E35}" type="pres">
      <dgm:prSet presAssocID="{43FF9B00-D8CC-4C65-AA47-7A8CE1B37800}" presName="parTxOnly" presStyleLbl="node1" presStyleIdx="1" presStyleCnt="5">
        <dgm:presLayoutVars>
          <dgm:bulletEnabled val="1"/>
        </dgm:presLayoutVars>
      </dgm:prSet>
      <dgm:spPr/>
      <dgm:t>
        <a:bodyPr/>
        <a:lstStyle/>
        <a:p>
          <a:endParaRPr lang="en-US"/>
        </a:p>
      </dgm:t>
    </dgm:pt>
    <dgm:pt modelId="{4D3C5656-AA39-4AB1-90FA-684637893C4B}" type="pres">
      <dgm:prSet presAssocID="{E8E6FA2B-C505-4760-BF7E-97AE5425F88B}" presName="parSpace" presStyleCnt="0"/>
      <dgm:spPr/>
    </dgm:pt>
    <dgm:pt modelId="{F85B7CEF-5427-4451-9D99-555D649CD561}" type="pres">
      <dgm:prSet presAssocID="{107A0CBD-8CE4-41F6-BDF4-2E03B726F2ED}" presName="parTxOnly" presStyleLbl="node1" presStyleIdx="2" presStyleCnt="5">
        <dgm:presLayoutVars>
          <dgm:bulletEnabled val="1"/>
        </dgm:presLayoutVars>
      </dgm:prSet>
      <dgm:spPr/>
      <dgm:t>
        <a:bodyPr/>
        <a:lstStyle/>
        <a:p>
          <a:endParaRPr lang="en-US"/>
        </a:p>
      </dgm:t>
    </dgm:pt>
    <dgm:pt modelId="{55FA8362-A0E5-4A31-AE1D-128EB7854006}" type="pres">
      <dgm:prSet presAssocID="{A77F8EBE-E784-4FA3-8ACB-A8C4B52D7D50}" presName="parSpace" presStyleCnt="0"/>
      <dgm:spPr/>
    </dgm:pt>
    <dgm:pt modelId="{F3E05729-990A-4083-BDA2-44AB6423D2DD}" type="pres">
      <dgm:prSet presAssocID="{F72DC780-80CF-4292-851D-20E1905FA4E0}" presName="parTxOnly" presStyleLbl="node1" presStyleIdx="3" presStyleCnt="5">
        <dgm:presLayoutVars>
          <dgm:bulletEnabled val="1"/>
        </dgm:presLayoutVars>
      </dgm:prSet>
      <dgm:spPr/>
      <dgm:t>
        <a:bodyPr/>
        <a:lstStyle/>
        <a:p>
          <a:endParaRPr lang="en-US"/>
        </a:p>
      </dgm:t>
    </dgm:pt>
    <dgm:pt modelId="{B4749A9D-686F-403B-8704-D7174D8A39DC}" type="pres">
      <dgm:prSet presAssocID="{29563991-765A-4D3A-8963-6082B94A7AA4}" presName="parSpace" presStyleCnt="0"/>
      <dgm:spPr/>
    </dgm:pt>
    <dgm:pt modelId="{0D2FFB7F-BE66-48A4-AA87-5ACBE67DD91C}" type="pres">
      <dgm:prSet presAssocID="{94A624EA-1D33-4AC1-A5B1-B538163C41AD}" presName="parTxOnly" presStyleLbl="node1" presStyleIdx="4" presStyleCnt="5">
        <dgm:presLayoutVars>
          <dgm:bulletEnabled val="1"/>
        </dgm:presLayoutVars>
      </dgm:prSet>
      <dgm:spPr/>
      <dgm:t>
        <a:bodyPr/>
        <a:lstStyle/>
        <a:p>
          <a:endParaRPr lang="en-US"/>
        </a:p>
      </dgm:t>
    </dgm:pt>
  </dgm:ptLst>
  <dgm:cxnLst>
    <dgm:cxn modelId="{011C7D89-9F00-4CA3-BD38-7E621656C0AD}" srcId="{803DDD6A-192D-4EB2-A605-90ADEB1C4E33}" destId="{F72DC780-80CF-4292-851D-20E1905FA4E0}" srcOrd="3" destOrd="0" parTransId="{C20F62BE-702D-4D5F-977B-ABDF6BDAACC2}" sibTransId="{29563991-765A-4D3A-8963-6082B94A7AA4}"/>
    <dgm:cxn modelId="{C37BECB4-490D-4098-A96F-C35E160161EC}" type="presOf" srcId="{803DDD6A-192D-4EB2-A605-90ADEB1C4E33}" destId="{597BF5B1-74C9-4841-B966-6FBABD260320}" srcOrd="0" destOrd="0" presId="urn:microsoft.com/office/officeart/2005/8/layout/hChevron3"/>
    <dgm:cxn modelId="{BD909B63-D5F9-43F4-83AB-75903CEDE169}" type="presOf" srcId="{107A0CBD-8CE4-41F6-BDF4-2E03B726F2ED}" destId="{F85B7CEF-5427-4451-9D99-555D649CD561}" srcOrd="0" destOrd="0" presId="urn:microsoft.com/office/officeart/2005/8/layout/hChevron3"/>
    <dgm:cxn modelId="{94F4B7F3-7C41-48A6-B49E-79AF35C43746}" srcId="{803DDD6A-192D-4EB2-A605-90ADEB1C4E33}" destId="{43FF9B00-D8CC-4C65-AA47-7A8CE1B37800}" srcOrd="1" destOrd="0" parTransId="{839012C6-ECE1-4018-84BF-7EC529FB83E9}" sibTransId="{E8E6FA2B-C505-4760-BF7E-97AE5425F88B}"/>
    <dgm:cxn modelId="{F9527B3B-FDE7-4829-8065-1A8C82D209C2}" type="presOf" srcId="{43FF9B00-D8CC-4C65-AA47-7A8CE1B37800}" destId="{F498FB3F-C806-4ADB-8140-9C43B5314E35}" srcOrd="0" destOrd="0" presId="urn:microsoft.com/office/officeart/2005/8/layout/hChevron3"/>
    <dgm:cxn modelId="{7BAFBC90-4491-4CB4-B034-BB95C2EF983C}" type="presOf" srcId="{94A624EA-1D33-4AC1-A5B1-B538163C41AD}" destId="{0D2FFB7F-BE66-48A4-AA87-5ACBE67DD91C}" srcOrd="0" destOrd="0" presId="urn:microsoft.com/office/officeart/2005/8/layout/hChevron3"/>
    <dgm:cxn modelId="{5B15069E-2EA6-42C7-B0E3-40933452CF2D}" srcId="{803DDD6A-192D-4EB2-A605-90ADEB1C4E33}" destId="{289A5484-2508-4D2A-BF04-F40ED0D48F83}" srcOrd="0" destOrd="0" parTransId="{EA95A7A3-8AC9-41F2-B2E0-C84453F50E74}" sibTransId="{30D3FD23-620C-4C3F-A3AB-84F507395D92}"/>
    <dgm:cxn modelId="{B867BFA6-F076-4D81-B9CA-33EF930213FE}" type="presOf" srcId="{289A5484-2508-4D2A-BF04-F40ED0D48F83}" destId="{D293E620-851B-451B-8F4F-41C58D6B3220}" srcOrd="0" destOrd="0" presId="urn:microsoft.com/office/officeart/2005/8/layout/hChevron3"/>
    <dgm:cxn modelId="{793D5B7D-CBD8-4A07-99E8-28E096844F0E}" srcId="{803DDD6A-192D-4EB2-A605-90ADEB1C4E33}" destId="{107A0CBD-8CE4-41F6-BDF4-2E03B726F2ED}" srcOrd="2" destOrd="0" parTransId="{50CF4A1D-ABEE-43F9-9EA2-97C942DA6C5B}" sibTransId="{A77F8EBE-E784-4FA3-8ACB-A8C4B52D7D50}"/>
    <dgm:cxn modelId="{79AAB8F4-8F45-414C-BC8C-BE342FF3D394}" srcId="{803DDD6A-192D-4EB2-A605-90ADEB1C4E33}" destId="{94A624EA-1D33-4AC1-A5B1-B538163C41AD}" srcOrd="4" destOrd="0" parTransId="{A2AD9F28-3545-4E61-B62E-22E7F878C15E}" sibTransId="{4AA126B4-BDBC-4729-9F58-3970068225BC}"/>
    <dgm:cxn modelId="{F956D894-CE1A-4A98-98C7-198D5970A977}" type="presOf" srcId="{F72DC780-80CF-4292-851D-20E1905FA4E0}" destId="{F3E05729-990A-4083-BDA2-44AB6423D2DD}" srcOrd="0" destOrd="0" presId="urn:microsoft.com/office/officeart/2005/8/layout/hChevron3"/>
    <dgm:cxn modelId="{ED7BF077-056C-4CDD-95E3-ADEFCC99B2CB}" type="presParOf" srcId="{597BF5B1-74C9-4841-B966-6FBABD260320}" destId="{D293E620-851B-451B-8F4F-41C58D6B3220}" srcOrd="0" destOrd="0" presId="urn:microsoft.com/office/officeart/2005/8/layout/hChevron3"/>
    <dgm:cxn modelId="{E0EF24CC-260F-4DE8-A576-9CF412546478}" type="presParOf" srcId="{597BF5B1-74C9-4841-B966-6FBABD260320}" destId="{2FE065E6-5469-4BEC-82D7-EB27FC6474CA}" srcOrd="1" destOrd="0" presId="urn:microsoft.com/office/officeart/2005/8/layout/hChevron3"/>
    <dgm:cxn modelId="{2F08700B-52D1-4FA0-A4FD-70FAE7864B94}" type="presParOf" srcId="{597BF5B1-74C9-4841-B966-6FBABD260320}" destId="{F498FB3F-C806-4ADB-8140-9C43B5314E35}" srcOrd="2" destOrd="0" presId="urn:microsoft.com/office/officeart/2005/8/layout/hChevron3"/>
    <dgm:cxn modelId="{8734D4F8-7D5E-41D7-A42F-CEF75F65821F}" type="presParOf" srcId="{597BF5B1-74C9-4841-B966-6FBABD260320}" destId="{4D3C5656-AA39-4AB1-90FA-684637893C4B}" srcOrd="3" destOrd="0" presId="urn:microsoft.com/office/officeart/2005/8/layout/hChevron3"/>
    <dgm:cxn modelId="{0E08EF90-930E-4032-9E92-67BBA74900CB}" type="presParOf" srcId="{597BF5B1-74C9-4841-B966-6FBABD260320}" destId="{F85B7CEF-5427-4451-9D99-555D649CD561}" srcOrd="4" destOrd="0" presId="urn:microsoft.com/office/officeart/2005/8/layout/hChevron3"/>
    <dgm:cxn modelId="{681501EE-DBC6-47BD-9512-83D1092E58A5}" type="presParOf" srcId="{597BF5B1-74C9-4841-B966-6FBABD260320}" destId="{55FA8362-A0E5-4A31-AE1D-128EB7854006}" srcOrd="5" destOrd="0" presId="urn:microsoft.com/office/officeart/2005/8/layout/hChevron3"/>
    <dgm:cxn modelId="{D140B60F-9C71-4569-BB80-4C92D0998F52}" type="presParOf" srcId="{597BF5B1-74C9-4841-B966-6FBABD260320}" destId="{F3E05729-990A-4083-BDA2-44AB6423D2DD}" srcOrd="6" destOrd="0" presId="urn:microsoft.com/office/officeart/2005/8/layout/hChevron3"/>
    <dgm:cxn modelId="{61A02CB7-89F6-4927-B2A9-904700974C5C}" type="presParOf" srcId="{597BF5B1-74C9-4841-B966-6FBABD260320}" destId="{B4749A9D-686F-403B-8704-D7174D8A39DC}" srcOrd="7" destOrd="0" presId="urn:microsoft.com/office/officeart/2005/8/layout/hChevron3"/>
    <dgm:cxn modelId="{A15DA352-F015-4072-BD99-09C66DD50285}" type="presParOf" srcId="{597BF5B1-74C9-4841-B966-6FBABD260320}" destId="{0D2FFB7F-BE66-48A4-AA87-5ACBE67DD91C}"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8FEAA2B-FBA0-4EAC-A709-CBF2330200F6}"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9BCE390E-546C-4593-8254-22C9ABEA115A}">
      <dgm:prSet phldrT="[Κείμενο]" custT="1"/>
      <dgm:spPr/>
      <dgm:t>
        <a:bodyPr/>
        <a:lstStyle/>
        <a:p>
          <a:r>
            <a:rPr lang="el-GR" sz="1400" dirty="0">
              <a:latin typeface="Cambria" panose="02040503050406030204" pitchFamily="18" charset="0"/>
              <a:ea typeface="Cambria" panose="02040503050406030204" pitchFamily="18" charset="0"/>
            </a:rPr>
            <a:t>Παραγωγή</a:t>
          </a:r>
          <a:endParaRPr lang="en-US" sz="1400" dirty="0">
            <a:latin typeface="Cambria" panose="02040503050406030204" pitchFamily="18" charset="0"/>
            <a:ea typeface="Cambria" panose="02040503050406030204" pitchFamily="18" charset="0"/>
          </a:endParaRPr>
        </a:p>
      </dgm:t>
    </dgm:pt>
    <dgm:pt modelId="{78067EA3-8727-463D-830D-AF954AF52A14}" type="parTrans" cxnId="{DCB6D6C5-BBB9-49FC-9BA8-6E36AA841911}">
      <dgm:prSet/>
      <dgm:spPr/>
      <dgm:t>
        <a:bodyPr/>
        <a:lstStyle/>
        <a:p>
          <a:endParaRPr lang="en-US" sz="2000">
            <a:latin typeface="Cambria" panose="02040503050406030204" pitchFamily="18" charset="0"/>
            <a:ea typeface="Cambria" panose="02040503050406030204" pitchFamily="18" charset="0"/>
          </a:endParaRPr>
        </a:p>
      </dgm:t>
    </dgm:pt>
    <dgm:pt modelId="{879E485E-721D-433A-A646-07D85887F385}" type="sibTrans" cxnId="{DCB6D6C5-BBB9-49FC-9BA8-6E36AA841911}">
      <dgm:prSet>
        <dgm:style>
          <a:lnRef idx="3">
            <a:schemeClr val="lt1"/>
          </a:lnRef>
          <a:fillRef idx="1">
            <a:schemeClr val="accent2"/>
          </a:fillRef>
          <a:effectRef idx="1">
            <a:schemeClr val="accent2"/>
          </a:effectRef>
          <a:fontRef idx="minor">
            <a:schemeClr val="lt1"/>
          </a:fontRef>
        </dgm:style>
      </dgm:prSet>
      <dgm:spPr/>
      <dgm:t>
        <a:bodyPr/>
        <a:lstStyle/>
        <a:p>
          <a:endParaRPr lang="en-US" sz="2000">
            <a:latin typeface="Cambria" panose="02040503050406030204" pitchFamily="18" charset="0"/>
            <a:ea typeface="Cambria" panose="02040503050406030204" pitchFamily="18" charset="0"/>
          </a:endParaRPr>
        </a:p>
      </dgm:t>
    </dgm:pt>
    <dgm:pt modelId="{567F75FC-957B-4287-8784-6F2A81192421}">
      <dgm:prSet phldrT="[Κείμενο]" custT="1"/>
      <dgm:spPr/>
      <dgm:t>
        <a:bodyPr/>
        <a:lstStyle/>
        <a:p>
          <a:r>
            <a:rPr lang="el-GR" sz="1400" dirty="0">
              <a:latin typeface="Cambria" panose="02040503050406030204" pitchFamily="18" charset="0"/>
              <a:ea typeface="Cambria" panose="02040503050406030204" pitchFamily="18" charset="0"/>
            </a:rPr>
            <a:t>Διανομή</a:t>
          </a:r>
          <a:endParaRPr lang="en-US" sz="1400" dirty="0">
            <a:latin typeface="Cambria" panose="02040503050406030204" pitchFamily="18" charset="0"/>
            <a:ea typeface="Cambria" panose="02040503050406030204" pitchFamily="18" charset="0"/>
          </a:endParaRPr>
        </a:p>
      </dgm:t>
    </dgm:pt>
    <dgm:pt modelId="{D42EA769-D913-4729-8A0C-9773B5585A99}" type="parTrans" cxnId="{0C646824-EBC5-4C57-9D6C-3D28530E998D}">
      <dgm:prSet/>
      <dgm:spPr/>
      <dgm:t>
        <a:bodyPr/>
        <a:lstStyle/>
        <a:p>
          <a:endParaRPr lang="en-US" sz="2000">
            <a:latin typeface="Cambria" panose="02040503050406030204" pitchFamily="18" charset="0"/>
            <a:ea typeface="Cambria" panose="02040503050406030204" pitchFamily="18" charset="0"/>
          </a:endParaRPr>
        </a:p>
      </dgm:t>
    </dgm:pt>
    <dgm:pt modelId="{1A47AC4B-FF3F-4531-BDF0-4DB971A1A3B5}" type="sibTrans" cxnId="{0C646824-EBC5-4C57-9D6C-3D28530E998D}">
      <dgm:prSet/>
      <dgm:spPr/>
      <dgm:t>
        <a:bodyPr/>
        <a:lstStyle/>
        <a:p>
          <a:endParaRPr lang="en-US" sz="2000">
            <a:latin typeface="Cambria" panose="02040503050406030204" pitchFamily="18" charset="0"/>
            <a:ea typeface="Cambria" panose="02040503050406030204" pitchFamily="18" charset="0"/>
          </a:endParaRPr>
        </a:p>
      </dgm:t>
    </dgm:pt>
    <dgm:pt modelId="{04356FF0-4CC8-4ECC-978C-8EE981ACBD91}">
      <dgm:prSet phldrT="[Κείμενο]" custT="1"/>
      <dgm:spPr/>
      <dgm:t>
        <a:bodyPr/>
        <a:lstStyle/>
        <a:p>
          <a:r>
            <a:rPr lang="el-GR" sz="1400" dirty="0">
              <a:latin typeface="Cambria" panose="02040503050406030204" pitchFamily="18" charset="0"/>
              <a:ea typeface="Cambria" panose="02040503050406030204" pitchFamily="18" charset="0"/>
            </a:rPr>
            <a:t>Κατανάλωση</a:t>
          </a:r>
          <a:endParaRPr lang="en-US" sz="1400" dirty="0">
            <a:latin typeface="Cambria" panose="02040503050406030204" pitchFamily="18" charset="0"/>
            <a:ea typeface="Cambria" panose="02040503050406030204" pitchFamily="18" charset="0"/>
          </a:endParaRPr>
        </a:p>
      </dgm:t>
    </dgm:pt>
    <dgm:pt modelId="{E8DAA136-3F61-4469-82C1-B393A9AC6214}" type="parTrans" cxnId="{D944F4AD-B0D5-4DA6-A0EE-E7D5F9DD5AE8}">
      <dgm:prSet/>
      <dgm:spPr/>
      <dgm:t>
        <a:bodyPr/>
        <a:lstStyle/>
        <a:p>
          <a:endParaRPr lang="en-US" sz="2000">
            <a:latin typeface="Cambria" panose="02040503050406030204" pitchFamily="18" charset="0"/>
            <a:ea typeface="Cambria" panose="02040503050406030204" pitchFamily="18" charset="0"/>
          </a:endParaRPr>
        </a:p>
      </dgm:t>
    </dgm:pt>
    <dgm:pt modelId="{EF6BA36C-BAAF-4238-A6FB-589C1D3FAE17}" type="sibTrans" cxnId="{D944F4AD-B0D5-4DA6-A0EE-E7D5F9DD5AE8}">
      <dgm:prSet/>
      <dgm:spPr/>
      <dgm:t>
        <a:bodyPr/>
        <a:lstStyle/>
        <a:p>
          <a:endParaRPr lang="en-US" sz="2000">
            <a:latin typeface="Cambria" panose="02040503050406030204" pitchFamily="18" charset="0"/>
            <a:ea typeface="Cambria" panose="02040503050406030204" pitchFamily="18" charset="0"/>
          </a:endParaRPr>
        </a:p>
      </dgm:t>
    </dgm:pt>
    <dgm:pt modelId="{52A32DA1-F964-49D6-806A-22F2115B4CF2}">
      <dgm:prSet phldrT="[Κείμενο]" custT="1"/>
      <dgm:spPr/>
      <dgm:t>
        <a:bodyPr/>
        <a:lstStyle/>
        <a:p>
          <a:r>
            <a:rPr lang="el-GR" sz="1400" dirty="0" smtClean="0">
              <a:latin typeface="Cambria" panose="02040503050406030204" pitchFamily="18" charset="0"/>
              <a:ea typeface="Cambria" panose="02040503050406030204" pitchFamily="18" charset="0"/>
            </a:rPr>
            <a:t> </a:t>
          </a:r>
          <a:r>
            <a:rPr lang="el-GR" sz="1400" dirty="0">
              <a:latin typeface="Cambria" panose="02040503050406030204" pitchFamily="18" charset="0"/>
              <a:ea typeface="Cambria" panose="02040503050406030204" pitchFamily="18" charset="0"/>
            </a:rPr>
            <a:t>Επαναχρησιμοποίηση</a:t>
          </a:r>
          <a:endParaRPr lang="en-US" sz="1400" dirty="0">
            <a:latin typeface="Cambria" panose="02040503050406030204" pitchFamily="18" charset="0"/>
            <a:ea typeface="Cambria" panose="02040503050406030204" pitchFamily="18" charset="0"/>
          </a:endParaRPr>
        </a:p>
      </dgm:t>
    </dgm:pt>
    <dgm:pt modelId="{7C1EB276-865E-4269-B77A-31E78A057AAD}" type="parTrans" cxnId="{E5A54EAC-5FE6-4471-BE70-9E6D1B8BB492}">
      <dgm:prSet/>
      <dgm:spPr/>
      <dgm:t>
        <a:bodyPr/>
        <a:lstStyle/>
        <a:p>
          <a:endParaRPr lang="en-US" sz="2000">
            <a:latin typeface="Cambria" panose="02040503050406030204" pitchFamily="18" charset="0"/>
            <a:ea typeface="Cambria" panose="02040503050406030204" pitchFamily="18" charset="0"/>
          </a:endParaRPr>
        </a:p>
      </dgm:t>
    </dgm:pt>
    <dgm:pt modelId="{FCD51326-DB6C-46EE-8D94-CE8C22414F03}" type="sibTrans" cxnId="{E5A54EAC-5FE6-4471-BE70-9E6D1B8BB492}">
      <dgm:prSet/>
      <dgm:spPr/>
      <dgm:t>
        <a:bodyPr/>
        <a:lstStyle/>
        <a:p>
          <a:endParaRPr lang="en-US" sz="2000">
            <a:latin typeface="Cambria" panose="02040503050406030204" pitchFamily="18" charset="0"/>
            <a:ea typeface="Cambria" panose="02040503050406030204" pitchFamily="18" charset="0"/>
          </a:endParaRPr>
        </a:p>
      </dgm:t>
    </dgm:pt>
    <dgm:pt modelId="{9AFC9CBD-675B-4656-A42C-AC49B8C98C3E}">
      <dgm:prSet phldrT="[Κείμενο]" custT="1"/>
      <dgm:spPr/>
      <dgm:t>
        <a:bodyPr/>
        <a:lstStyle/>
        <a:p>
          <a:r>
            <a:rPr lang="el-GR" sz="1400" dirty="0" smtClean="0">
              <a:latin typeface="Cambria" panose="02040503050406030204" pitchFamily="18" charset="0"/>
              <a:ea typeface="Cambria" panose="02040503050406030204" pitchFamily="18" charset="0"/>
            </a:rPr>
            <a:t> Ανακύκλωση</a:t>
          </a:r>
          <a:endParaRPr lang="en-US" sz="1400" dirty="0">
            <a:latin typeface="Cambria" panose="02040503050406030204" pitchFamily="18" charset="0"/>
            <a:ea typeface="Cambria" panose="02040503050406030204" pitchFamily="18" charset="0"/>
          </a:endParaRPr>
        </a:p>
      </dgm:t>
    </dgm:pt>
    <dgm:pt modelId="{12768859-6EE4-4C1E-BD7F-1D6855FDE04D}" type="parTrans" cxnId="{6616F386-5EE5-4CA2-A291-A813187980FB}">
      <dgm:prSet/>
      <dgm:spPr/>
      <dgm:t>
        <a:bodyPr/>
        <a:lstStyle/>
        <a:p>
          <a:endParaRPr lang="en-US" sz="2000">
            <a:latin typeface="Cambria" panose="02040503050406030204" pitchFamily="18" charset="0"/>
            <a:ea typeface="Cambria" panose="02040503050406030204" pitchFamily="18" charset="0"/>
          </a:endParaRPr>
        </a:p>
      </dgm:t>
    </dgm:pt>
    <dgm:pt modelId="{B7633BEB-0D05-4A22-9A76-2FE03EF25FF2}" type="sibTrans" cxnId="{6616F386-5EE5-4CA2-A291-A813187980FB}">
      <dgm:prSet/>
      <dgm:spPr/>
      <dgm:t>
        <a:bodyPr/>
        <a:lstStyle/>
        <a:p>
          <a:endParaRPr lang="en-US" sz="2000">
            <a:latin typeface="Cambria" panose="02040503050406030204" pitchFamily="18" charset="0"/>
            <a:ea typeface="Cambria" panose="02040503050406030204" pitchFamily="18" charset="0"/>
          </a:endParaRPr>
        </a:p>
      </dgm:t>
    </dgm:pt>
    <dgm:pt modelId="{37008794-65A6-4A9D-9D66-7E317CD3CB0C}" type="pres">
      <dgm:prSet presAssocID="{98FEAA2B-FBA0-4EAC-A709-CBF2330200F6}" presName="Name0" presStyleCnt="0">
        <dgm:presLayoutVars>
          <dgm:dir/>
          <dgm:resizeHandles val="exact"/>
        </dgm:presLayoutVars>
      </dgm:prSet>
      <dgm:spPr/>
      <dgm:t>
        <a:bodyPr/>
        <a:lstStyle/>
        <a:p>
          <a:endParaRPr lang="en-US"/>
        </a:p>
      </dgm:t>
    </dgm:pt>
    <dgm:pt modelId="{E68D5AA5-F53B-4016-A693-9112E5936E86}" type="pres">
      <dgm:prSet presAssocID="{98FEAA2B-FBA0-4EAC-A709-CBF2330200F6}" presName="cycle" presStyleCnt="0"/>
      <dgm:spPr/>
    </dgm:pt>
    <dgm:pt modelId="{FDEE5297-767A-4CF8-A1E7-FC7FD15BA7B1}" type="pres">
      <dgm:prSet presAssocID="{9BCE390E-546C-4593-8254-22C9ABEA115A}" presName="nodeFirstNode" presStyleLbl="node1" presStyleIdx="0" presStyleCnt="5">
        <dgm:presLayoutVars>
          <dgm:bulletEnabled val="1"/>
        </dgm:presLayoutVars>
      </dgm:prSet>
      <dgm:spPr/>
      <dgm:t>
        <a:bodyPr/>
        <a:lstStyle/>
        <a:p>
          <a:endParaRPr lang="en-US"/>
        </a:p>
      </dgm:t>
    </dgm:pt>
    <dgm:pt modelId="{0C9DEDA4-782D-4B83-B421-E13D43EB7973}" type="pres">
      <dgm:prSet presAssocID="{879E485E-721D-433A-A646-07D85887F385}" presName="sibTransFirstNode" presStyleLbl="bgShp" presStyleIdx="0" presStyleCnt="1"/>
      <dgm:spPr/>
      <dgm:t>
        <a:bodyPr/>
        <a:lstStyle/>
        <a:p>
          <a:endParaRPr lang="en-US"/>
        </a:p>
      </dgm:t>
    </dgm:pt>
    <dgm:pt modelId="{82D4A4DE-552C-42F3-9D39-0E4BE999799D}" type="pres">
      <dgm:prSet presAssocID="{567F75FC-957B-4287-8784-6F2A81192421}" presName="nodeFollowingNodes" presStyleLbl="node1" presStyleIdx="1" presStyleCnt="5">
        <dgm:presLayoutVars>
          <dgm:bulletEnabled val="1"/>
        </dgm:presLayoutVars>
      </dgm:prSet>
      <dgm:spPr/>
      <dgm:t>
        <a:bodyPr/>
        <a:lstStyle/>
        <a:p>
          <a:endParaRPr lang="en-US"/>
        </a:p>
      </dgm:t>
    </dgm:pt>
    <dgm:pt modelId="{9055A60E-CDAE-403F-8EEF-A428F51A32E8}" type="pres">
      <dgm:prSet presAssocID="{04356FF0-4CC8-4ECC-978C-8EE981ACBD91}" presName="nodeFollowingNodes" presStyleLbl="node1" presStyleIdx="2" presStyleCnt="5">
        <dgm:presLayoutVars>
          <dgm:bulletEnabled val="1"/>
        </dgm:presLayoutVars>
      </dgm:prSet>
      <dgm:spPr/>
      <dgm:t>
        <a:bodyPr/>
        <a:lstStyle/>
        <a:p>
          <a:endParaRPr lang="en-US"/>
        </a:p>
      </dgm:t>
    </dgm:pt>
    <dgm:pt modelId="{01DB9643-10F1-4823-B76E-F7940EF2AEA9}" type="pres">
      <dgm:prSet presAssocID="{52A32DA1-F964-49D6-806A-22F2115B4CF2}" presName="nodeFollowingNodes" presStyleLbl="node1" presStyleIdx="3" presStyleCnt="5" custScaleX="115274" custRadScaleRad="106168" custRadScaleInc="8702">
        <dgm:presLayoutVars>
          <dgm:bulletEnabled val="1"/>
        </dgm:presLayoutVars>
      </dgm:prSet>
      <dgm:spPr/>
      <dgm:t>
        <a:bodyPr/>
        <a:lstStyle/>
        <a:p>
          <a:endParaRPr lang="en-US"/>
        </a:p>
      </dgm:t>
    </dgm:pt>
    <dgm:pt modelId="{BA9D9BBC-50CF-4C7C-B3BD-ABCB646DF9E7}" type="pres">
      <dgm:prSet presAssocID="{9AFC9CBD-675B-4656-A42C-AC49B8C98C3E}" presName="nodeFollowingNodes" presStyleLbl="node1" presStyleIdx="4" presStyleCnt="5">
        <dgm:presLayoutVars>
          <dgm:bulletEnabled val="1"/>
        </dgm:presLayoutVars>
      </dgm:prSet>
      <dgm:spPr/>
      <dgm:t>
        <a:bodyPr/>
        <a:lstStyle/>
        <a:p>
          <a:endParaRPr lang="en-US"/>
        </a:p>
      </dgm:t>
    </dgm:pt>
  </dgm:ptLst>
  <dgm:cxnLst>
    <dgm:cxn modelId="{4388AFD8-59F3-495A-9144-F6036C2FA1B6}" type="presOf" srcId="{9AFC9CBD-675B-4656-A42C-AC49B8C98C3E}" destId="{BA9D9BBC-50CF-4C7C-B3BD-ABCB646DF9E7}" srcOrd="0" destOrd="0" presId="urn:microsoft.com/office/officeart/2005/8/layout/cycle3"/>
    <dgm:cxn modelId="{0C646824-EBC5-4C57-9D6C-3D28530E998D}" srcId="{98FEAA2B-FBA0-4EAC-A709-CBF2330200F6}" destId="{567F75FC-957B-4287-8784-6F2A81192421}" srcOrd="1" destOrd="0" parTransId="{D42EA769-D913-4729-8A0C-9773B5585A99}" sibTransId="{1A47AC4B-FF3F-4531-BDF0-4DB971A1A3B5}"/>
    <dgm:cxn modelId="{E5A54EAC-5FE6-4471-BE70-9E6D1B8BB492}" srcId="{98FEAA2B-FBA0-4EAC-A709-CBF2330200F6}" destId="{52A32DA1-F964-49D6-806A-22F2115B4CF2}" srcOrd="3" destOrd="0" parTransId="{7C1EB276-865E-4269-B77A-31E78A057AAD}" sibTransId="{FCD51326-DB6C-46EE-8D94-CE8C22414F03}"/>
    <dgm:cxn modelId="{40790E15-7CFC-4EA4-934C-780CB254E207}" type="presOf" srcId="{98FEAA2B-FBA0-4EAC-A709-CBF2330200F6}" destId="{37008794-65A6-4A9D-9D66-7E317CD3CB0C}" srcOrd="0" destOrd="0" presId="urn:microsoft.com/office/officeart/2005/8/layout/cycle3"/>
    <dgm:cxn modelId="{F229FE44-8ACF-477E-965F-FE930E5B9366}" type="presOf" srcId="{52A32DA1-F964-49D6-806A-22F2115B4CF2}" destId="{01DB9643-10F1-4823-B76E-F7940EF2AEA9}" srcOrd="0" destOrd="0" presId="urn:microsoft.com/office/officeart/2005/8/layout/cycle3"/>
    <dgm:cxn modelId="{76B80E84-3563-4721-A157-5068854941A2}" type="presOf" srcId="{9BCE390E-546C-4593-8254-22C9ABEA115A}" destId="{FDEE5297-767A-4CF8-A1E7-FC7FD15BA7B1}" srcOrd="0" destOrd="0" presId="urn:microsoft.com/office/officeart/2005/8/layout/cycle3"/>
    <dgm:cxn modelId="{D944F4AD-B0D5-4DA6-A0EE-E7D5F9DD5AE8}" srcId="{98FEAA2B-FBA0-4EAC-A709-CBF2330200F6}" destId="{04356FF0-4CC8-4ECC-978C-8EE981ACBD91}" srcOrd="2" destOrd="0" parTransId="{E8DAA136-3F61-4469-82C1-B393A9AC6214}" sibTransId="{EF6BA36C-BAAF-4238-A6FB-589C1D3FAE17}"/>
    <dgm:cxn modelId="{DCB6D6C5-BBB9-49FC-9BA8-6E36AA841911}" srcId="{98FEAA2B-FBA0-4EAC-A709-CBF2330200F6}" destId="{9BCE390E-546C-4593-8254-22C9ABEA115A}" srcOrd="0" destOrd="0" parTransId="{78067EA3-8727-463D-830D-AF954AF52A14}" sibTransId="{879E485E-721D-433A-A646-07D85887F385}"/>
    <dgm:cxn modelId="{A2FC8CFD-EB66-4920-925D-8ED7033B8559}" type="presOf" srcId="{567F75FC-957B-4287-8784-6F2A81192421}" destId="{82D4A4DE-552C-42F3-9D39-0E4BE999799D}" srcOrd="0" destOrd="0" presId="urn:microsoft.com/office/officeart/2005/8/layout/cycle3"/>
    <dgm:cxn modelId="{6DA49143-E180-4A26-A92C-084E176855D1}" type="presOf" srcId="{879E485E-721D-433A-A646-07D85887F385}" destId="{0C9DEDA4-782D-4B83-B421-E13D43EB7973}" srcOrd="0" destOrd="0" presId="urn:microsoft.com/office/officeart/2005/8/layout/cycle3"/>
    <dgm:cxn modelId="{6616F386-5EE5-4CA2-A291-A813187980FB}" srcId="{98FEAA2B-FBA0-4EAC-A709-CBF2330200F6}" destId="{9AFC9CBD-675B-4656-A42C-AC49B8C98C3E}" srcOrd="4" destOrd="0" parTransId="{12768859-6EE4-4C1E-BD7F-1D6855FDE04D}" sibTransId="{B7633BEB-0D05-4A22-9A76-2FE03EF25FF2}"/>
    <dgm:cxn modelId="{BA63CCFC-A8EC-4B41-9BD2-7D1550E8C87A}" type="presOf" srcId="{04356FF0-4CC8-4ECC-978C-8EE981ACBD91}" destId="{9055A60E-CDAE-403F-8EEF-A428F51A32E8}" srcOrd="0" destOrd="0" presId="urn:microsoft.com/office/officeart/2005/8/layout/cycle3"/>
    <dgm:cxn modelId="{0E4A0197-FD20-4190-937A-CA97058DC43C}" type="presParOf" srcId="{37008794-65A6-4A9D-9D66-7E317CD3CB0C}" destId="{E68D5AA5-F53B-4016-A693-9112E5936E86}" srcOrd="0" destOrd="0" presId="urn:microsoft.com/office/officeart/2005/8/layout/cycle3"/>
    <dgm:cxn modelId="{E34EE48F-3E84-42BE-ABF0-70F50C4BDBA7}" type="presParOf" srcId="{E68D5AA5-F53B-4016-A693-9112E5936E86}" destId="{FDEE5297-767A-4CF8-A1E7-FC7FD15BA7B1}" srcOrd="0" destOrd="0" presId="urn:microsoft.com/office/officeart/2005/8/layout/cycle3"/>
    <dgm:cxn modelId="{8B59FC48-563B-4EED-A1A7-F663A83D6068}" type="presParOf" srcId="{E68D5AA5-F53B-4016-A693-9112E5936E86}" destId="{0C9DEDA4-782D-4B83-B421-E13D43EB7973}" srcOrd="1" destOrd="0" presId="urn:microsoft.com/office/officeart/2005/8/layout/cycle3"/>
    <dgm:cxn modelId="{795DBA9D-2CEE-4451-9DB3-A694DBEACA83}" type="presParOf" srcId="{E68D5AA5-F53B-4016-A693-9112E5936E86}" destId="{82D4A4DE-552C-42F3-9D39-0E4BE999799D}" srcOrd="2" destOrd="0" presId="urn:microsoft.com/office/officeart/2005/8/layout/cycle3"/>
    <dgm:cxn modelId="{C842729F-49DA-4409-953E-56D296E49C09}" type="presParOf" srcId="{E68D5AA5-F53B-4016-A693-9112E5936E86}" destId="{9055A60E-CDAE-403F-8EEF-A428F51A32E8}" srcOrd="3" destOrd="0" presId="urn:microsoft.com/office/officeart/2005/8/layout/cycle3"/>
    <dgm:cxn modelId="{C9871270-DEB9-4DA5-A30D-A8D7A822E140}" type="presParOf" srcId="{E68D5AA5-F53B-4016-A693-9112E5936E86}" destId="{01DB9643-10F1-4823-B76E-F7940EF2AEA9}" srcOrd="4" destOrd="0" presId="urn:microsoft.com/office/officeart/2005/8/layout/cycle3"/>
    <dgm:cxn modelId="{DBCAF365-CB3C-49F5-8869-450B7CE54DB2}" type="presParOf" srcId="{E68D5AA5-F53B-4016-A693-9112E5936E86}" destId="{BA9D9BBC-50CF-4C7C-B3BD-ABCB646DF9E7}"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FEAA2B-FBA0-4EAC-A709-CBF2330200F6}"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9BCE390E-546C-4593-8254-22C9ABEA115A}">
      <dgm:prSet phldrT="[Κείμενο]"/>
      <dgm:spPr/>
      <dgm:t>
        <a:bodyPr/>
        <a:lstStyle/>
        <a:p>
          <a:r>
            <a:rPr lang="el-GR" dirty="0"/>
            <a:t>Παραγωγή</a:t>
          </a:r>
          <a:endParaRPr lang="en-US" dirty="0"/>
        </a:p>
      </dgm:t>
    </dgm:pt>
    <dgm:pt modelId="{78067EA3-8727-463D-830D-AF954AF52A14}" type="parTrans" cxnId="{DCB6D6C5-BBB9-49FC-9BA8-6E36AA841911}">
      <dgm:prSet/>
      <dgm:spPr/>
      <dgm:t>
        <a:bodyPr/>
        <a:lstStyle/>
        <a:p>
          <a:endParaRPr lang="en-US"/>
        </a:p>
      </dgm:t>
    </dgm:pt>
    <dgm:pt modelId="{879E485E-721D-433A-A646-07D85887F385}" type="sibTrans" cxnId="{DCB6D6C5-BBB9-49FC-9BA8-6E36AA841911}">
      <dgm:prSet>
        <dgm:style>
          <a:lnRef idx="3">
            <a:schemeClr val="lt1"/>
          </a:lnRef>
          <a:fillRef idx="1">
            <a:schemeClr val="accent2"/>
          </a:fillRef>
          <a:effectRef idx="1">
            <a:schemeClr val="accent2"/>
          </a:effectRef>
          <a:fontRef idx="minor">
            <a:schemeClr val="lt1"/>
          </a:fontRef>
        </dgm:style>
      </dgm:prSet>
      <dgm:spPr/>
      <dgm:t>
        <a:bodyPr/>
        <a:lstStyle/>
        <a:p>
          <a:endParaRPr lang="en-US"/>
        </a:p>
      </dgm:t>
    </dgm:pt>
    <dgm:pt modelId="{567F75FC-957B-4287-8784-6F2A81192421}">
      <dgm:prSet phldrT="[Κείμενο]"/>
      <dgm:spPr/>
      <dgm:t>
        <a:bodyPr/>
        <a:lstStyle/>
        <a:p>
          <a:r>
            <a:rPr lang="el-GR" dirty="0"/>
            <a:t>Προϊόν</a:t>
          </a:r>
          <a:endParaRPr lang="en-US" dirty="0"/>
        </a:p>
      </dgm:t>
    </dgm:pt>
    <dgm:pt modelId="{D42EA769-D913-4729-8A0C-9773B5585A99}" type="parTrans" cxnId="{0C646824-EBC5-4C57-9D6C-3D28530E998D}">
      <dgm:prSet/>
      <dgm:spPr/>
      <dgm:t>
        <a:bodyPr/>
        <a:lstStyle/>
        <a:p>
          <a:endParaRPr lang="en-US"/>
        </a:p>
      </dgm:t>
    </dgm:pt>
    <dgm:pt modelId="{1A47AC4B-FF3F-4531-BDF0-4DB971A1A3B5}" type="sibTrans" cxnId="{0C646824-EBC5-4C57-9D6C-3D28530E998D}">
      <dgm:prSet/>
      <dgm:spPr/>
      <dgm:t>
        <a:bodyPr/>
        <a:lstStyle/>
        <a:p>
          <a:endParaRPr lang="en-US"/>
        </a:p>
      </dgm:t>
    </dgm:pt>
    <dgm:pt modelId="{04356FF0-4CC8-4ECC-978C-8EE981ACBD91}">
      <dgm:prSet phldrT="[Κείμενο]"/>
      <dgm:spPr/>
      <dgm:t>
        <a:bodyPr/>
        <a:lstStyle/>
        <a:p>
          <a:r>
            <a:rPr lang="el-GR" dirty="0"/>
            <a:t>Κατανάλωση/ Χρήση</a:t>
          </a:r>
          <a:endParaRPr lang="en-US" dirty="0"/>
        </a:p>
      </dgm:t>
    </dgm:pt>
    <dgm:pt modelId="{E8DAA136-3F61-4469-82C1-B393A9AC6214}" type="parTrans" cxnId="{D944F4AD-B0D5-4DA6-A0EE-E7D5F9DD5AE8}">
      <dgm:prSet/>
      <dgm:spPr/>
      <dgm:t>
        <a:bodyPr/>
        <a:lstStyle/>
        <a:p>
          <a:endParaRPr lang="en-US"/>
        </a:p>
      </dgm:t>
    </dgm:pt>
    <dgm:pt modelId="{EF6BA36C-BAAF-4238-A6FB-589C1D3FAE17}" type="sibTrans" cxnId="{D944F4AD-B0D5-4DA6-A0EE-E7D5F9DD5AE8}">
      <dgm:prSet/>
      <dgm:spPr/>
      <dgm:t>
        <a:bodyPr/>
        <a:lstStyle/>
        <a:p>
          <a:endParaRPr lang="en-US"/>
        </a:p>
      </dgm:t>
    </dgm:pt>
    <dgm:pt modelId="{52A32DA1-F964-49D6-806A-22F2115B4CF2}">
      <dgm:prSet phldrT="[Κείμενο]"/>
      <dgm:spPr/>
      <dgm:t>
        <a:bodyPr/>
        <a:lstStyle/>
        <a:p>
          <a:r>
            <a:rPr lang="el-GR" dirty="0" err="1" smtClean="0"/>
            <a:t>Βιοαποικοδόμηση</a:t>
          </a:r>
          <a:endParaRPr lang="en-US" dirty="0"/>
        </a:p>
      </dgm:t>
    </dgm:pt>
    <dgm:pt modelId="{7C1EB276-865E-4269-B77A-31E78A057AAD}" type="parTrans" cxnId="{E5A54EAC-5FE6-4471-BE70-9E6D1B8BB492}">
      <dgm:prSet/>
      <dgm:spPr/>
      <dgm:t>
        <a:bodyPr/>
        <a:lstStyle/>
        <a:p>
          <a:endParaRPr lang="en-US"/>
        </a:p>
      </dgm:t>
    </dgm:pt>
    <dgm:pt modelId="{FCD51326-DB6C-46EE-8D94-CE8C22414F03}" type="sibTrans" cxnId="{E5A54EAC-5FE6-4471-BE70-9E6D1B8BB492}">
      <dgm:prSet/>
      <dgm:spPr/>
      <dgm:t>
        <a:bodyPr/>
        <a:lstStyle/>
        <a:p>
          <a:endParaRPr lang="en-US"/>
        </a:p>
      </dgm:t>
    </dgm:pt>
    <dgm:pt modelId="{9AFC9CBD-675B-4656-A42C-AC49B8C98C3E}">
      <dgm:prSet phldrT="[Κείμενο]"/>
      <dgm:spPr/>
      <dgm:t>
        <a:bodyPr/>
        <a:lstStyle/>
        <a:p>
          <a:r>
            <a:rPr lang="el-GR" dirty="0"/>
            <a:t>Θρεπτικές Ουσίες</a:t>
          </a:r>
          <a:endParaRPr lang="en-US" dirty="0"/>
        </a:p>
      </dgm:t>
    </dgm:pt>
    <dgm:pt modelId="{12768859-6EE4-4C1E-BD7F-1D6855FDE04D}" type="parTrans" cxnId="{6616F386-5EE5-4CA2-A291-A813187980FB}">
      <dgm:prSet/>
      <dgm:spPr/>
      <dgm:t>
        <a:bodyPr/>
        <a:lstStyle/>
        <a:p>
          <a:endParaRPr lang="en-US"/>
        </a:p>
      </dgm:t>
    </dgm:pt>
    <dgm:pt modelId="{B7633BEB-0D05-4A22-9A76-2FE03EF25FF2}" type="sibTrans" cxnId="{6616F386-5EE5-4CA2-A291-A813187980FB}">
      <dgm:prSet/>
      <dgm:spPr/>
      <dgm:t>
        <a:bodyPr/>
        <a:lstStyle/>
        <a:p>
          <a:endParaRPr lang="en-US"/>
        </a:p>
      </dgm:t>
    </dgm:pt>
    <dgm:pt modelId="{D73B6815-0E54-4F26-86DF-04DC29B7EF83}">
      <dgm:prSet/>
      <dgm:spPr>
        <a:solidFill>
          <a:schemeClr val="accent1">
            <a:lumMod val="50000"/>
          </a:schemeClr>
        </a:solidFill>
      </dgm:spPr>
      <dgm:t>
        <a:bodyPr/>
        <a:lstStyle/>
        <a:p>
          <a:r>
            <a:rPr lang="el-GR" dirty="0"/>
            <a:t>Φυτά</a:t>
          </a:r>
          <a:endParaRPr lang="en-US" dirty="0"/>
        </a:p>
      </dgm:t>
    </dgm:pt>
    <dgm:pt modelId="{83B99881-D3AD-44F1-B026-EB0789A45747}" type="parTrans" cxnId="{299D4DC1-B0FB-4062-B765-9A952A9B0D8B}">
      <dgm:prSet/>
      <dgm:spPr/>
      <dgm:t>
        <a:bodyPr/>
        <a:lstStyle/>
        <a:p>
          <a:endParaRPr lang="en-US"/>
        </a:p>
      </dgm:t>
    </dgm:pt>
    <dgm:pt modelId="{B06A4ECA-B632-4B8B-89C0-810BE7332103}" type="sibTrans" cxnId="{299D4DC1-B0FB-4062-B765-9A952A9B0D8B}">
      <dgm:prSet/>
      <dgm:spPr/>
      <dgm:t>
        <a:bodyPr/>
        <a:lstStyle/>
        <a:p>
          <a:endParaRPr lang="en-US"/>
        </a:p>
      </dgm:t>
    </dgm:pt>
    <dgm:pt modelId="{37008794-65A6-4A9D-9D66-7E317CD3CB0C}" type="pres">
      <dgm:prSet presAssocID="{98FEAA2B-FBA0-4EAC-A709-CBF2330200F6}" presName="Name0" presStyleCnt="0">
        <dgm:presLayoutVars>
          <dgm:dir/>
          <dgm:resizeHandles val="exact"/>
        </dgm:presLayoutVars>
      </dgm:prSet>
      <dgm:spPr/>
      <dgm:t>
        <a:bodyPr/>
        <a:lstStyle/>
        <a:p>
          <a:endParaRPr lang="en-US"/>
        </a:p>
      </dgm:t>
    </dgm:pt>
    <dgm:pt modelId="{E68D5AA5-F53B-4016-A693-9112E5936E86}" type="pres">
      <dgm:prSet presAssocID="{98FEAA2B-FBA0-4EAC-A709-CBF2330200F6}" presName="cycle" presStyleCnt="0"/>
      <dgm:spPr/>
    </dgm:pt>
    <dgm:pt modelId="{FDEE5297-767A-4CF8-A1E7-FC7FD15BA7B1}" type="pres">
      <dgm:prSet presAssocID="{9BCE390E-546C-4593-8254-22C9ABEA115A}" presName="nodeFirstNode" presStyleLbl="node1" presStyleIdx="0" presStyleCnt="6">
        <dgm:presLayoutVars>
          <dgm:bulletEnabled val="1"/>
        </dgm:presLayoutVars>
      </dgm:prSet>
      <dgm:spPr/>
      <dgm:t>
        <a:bodyPr/>
        <a:lstStyle/>
        <a:p>
          <a:endParaRPr lang="en-US"/>
        </a:p>
      </dgm:t>
    </dgm:pt>
    <dgm:pt modelId="{0C9DEDA4-782D-4B83-B421-E13D43EB7973}" type="pres">
      <dgm:prSet presAssocID="{879E485E-721D-433A-A646-07D85887F385}" presName="sibTransFirstNode" presStyleLbl="bgShp" presStyleIdx="0" presStyleCnt="1" custLinFactNeighborX="194" custLinFactNeighborY="-1250"/>
      <dgm:spPr/>
      <dgm:t>
        <a:bodyPr/>
        <a:lstStyle/>
        <a:p>
          <a:endParaRPr lang="en-US"/>
        </a:p>
      </dgm:t>
    </dgm:pt>
    <dgm:pt modelId="{82D4A4DE-552C-42F3-9D39-0E4BE999799D}" type="pres">
      <dgm:prSet presAssocID="{567F75FC-957B-4287-8784-6F2A81192421}" presName="nodeFollowingNodes" presStyleLbl="node1" presStyleIdx="1" presStyleCnt="6">
        <dgm:presLayoutVars>
          <dgm:bulletEnabled val="1"/>
        </dgm:presLayoutVars>
      </dgm:prSet>
      <dgm:spPr/>
      <dgm:t>
        <a:bodyPr/>
        <a:lstStyle/>
        <a:p>
          <a:endParaRPr lang="en-US"/>
        </a:p>
      </dgm:t>
    </dgm:pt>
    <dgm:pt modelId="{9055A60E-CDAE-403F-8EEF-A428F51A32E8}" type="pres">
      <dgm:prSet presAssocID="{04356FF0-4CC8-4ECC-978C-8EE981ACBD91}" presName="nodeFollowingNodes" presStyleLbl="node1" presStyleIdx="2" presStyleCnt="6" custRadScaleRad="96413" custRadScaleInc="-8913">
        <dgm:presLayoutVars>
          <dgm:bulletEnabled val="1"/>
        </dgm:presLayoutVars>
      </dgm:prSet>
      <dgm:spPr/>
      <dgm:t>
        <a:bodyPr/>
        <a:lstStyle/>
        <a:p>
          <a:endParaRPr lang="en-US"/>
        </a:p>
      </dgm:t>
    </dgm:pt>
    <dgm:pt modelId="{01DB9643-10F1-4823-B76E-F7940EF2AEA9}" type="pres">
      <dgm:prSet presAssocID="{52A32DA1-F964-49D6-806A-22F2115B4CF2}" presName="nodeFollowingNodes" presStyleLbl="node1" presStyleIdx="3" presStyleCnt="6" custScaleX="124476">
        <dgm:presLayoutVars>
          <dgm:bulletEnabled val="1"/>
        </dgm:presLayoutVars>
      </dgm:prSet>
      <dgm:spPr/>
      <dgm:t>
        <a:bodyPr/>
        <a:lstStyle/>
        <a:p>
          <a:endParaRPr lang="en-US"/>
        </a:p>
      </dgm:t>
    </dgm:pt>
    <dgm:pt modelId="{BA9D9BBC-50CF-4C7C-B3BD-ABCB646DF9E7}" type="pres">
      <dgm:prSet presAssocID="{9AFC9CBD-675B-4656-A42C-AC49B8C98C3E}" presName="nodeFollowingNodes" presStyleLbl="node1" presStyleIdx="4" presStyleCnt="6" custRadScaleRad="98381" custRadScaleInc="10567">
        <dgm:presLayoutVars>
          <dgm:bulletEnabled val="1"/>
        </dgm:presLayoutVars>
      </dgm:prSet>
      <dgm:spPr/>
      <dgm:t>
        <a:bodyPr/>
        <a:lstStyle/>
        <a:p>
          <a:endParaRPr lang="en-US"/>
        </a:p>
      </dgm:t>
    </dgm:pt>
    <dgm:pt modelId="{01188EB7-F2C5-4949-90A0-4CCB4C16FFE2}" type="pres">
      <dgm:prSet presAssocID="{D73B6815-0E54-4F26-86DF-04DC29B7EF83}" presName="nodeFollowingNodes" presStyleLbl="node1" presStyleIdx="5" presStyleCnt="6" custRadScaleRad="100042" custRadScaleInc="-27">
        <dgm:presLayoutVars>
          <dgm:bulletEnabled val="1"/>
        </dgm:presLayoutVars>
      </dgm:prSet>
      <dgm:spPr/>
      <dgm:t>
        <a:bodyPr/>
        <a:lstStyle/>
        <a:p>
          <a:endParaRPr lang="en-US"/>
        </a:p>
      </dgm:t>
    </dgm:pt>
  </dgm:ptLst>
  <dgm:cxnLst>
    <dgm:cxn modelId="{A21B4F3B-130F-44F0-8FC1-E7633B8BCDB1}" type="presOf" srcId="{D73B6815-0E54-4F26-86DF-04DC29B7EF83}" destId="{01188EB7-F2C5-4949-90A0-4CCB4C16FFE2}" srcOrd="0" destOrd="0" presId="urn:microsoft.com/office/officeart/2005/8/layout/cycle3"/>
    <dgm:cxn modelId="{0C646824-EBC5-4C57-9D6C-3D28530E998D}" srcId="{98FEAA2B-FBA0-4EAC-A709-CBF2330200F6}" destId="{567F75FC-957B-4287-8784-6F2A81192421}" srcOrd="1" destOrd="0" parTransId="{D42EA769-D913-4729-8A0C-9773B5585A99}" sibTransId="{1A47AC4B-FF3F-4531-BDF0-4DB971A1A3B5}"/>
    <dgm:cxn modelId="{4388AFD8-59F3-495A-9144-F6036C2FA1B6}" type="presOf" srcId="{9AFC9CBD-675B-4656-A42C-AC49B8C98C3E}" destId="{BA9D9BBC-50CF-4C7C-B3BD-ABCB646DF9E7}" srcOrd="0" destOrd="0" presId="urn:microsoft.com/office/officeart/2005/8/layout/cycle3"/>
    <dgm:cxn modelId="{E5A54EAC-5FE6-4471-BE70-9E6D1B8BB492}" srcId="{98FEAA2B-FBA0-4EAC-A709-CBF2330200F6}" destId="{52A32DA1-F964-49D6-806A-22F2115B4CF2}" srcOrd="3" destOrd="0" parTransId="{7C1EB276-865E-4269-B77A-31E78A057AAD}" sibTransId="{FCD51326-DB6C-46EE-8D94-CE8C22414F03}"/>
    <dgm:cxn modelId="{40790E15-7CFC-4EA4-934C-780CB254E207}" type="presOf" srcId="{98FEAA2B-FBA0-4EAC-A709-CBF2330200F6}" destId="{37008794-65A6-4A9D-9D66-7E317CD3CB0C}" srcOrd="0" destOrd="0" presId="urn:microsoft.com/office/officeart/2005/8/layout/cycle3"/>
    <dgm:cxn modelId="{F229FE44-8ACF-477E-965F-FE930E5B9366}" type="presOf" srcId="{52A32DA1-F964-49D6-806A-22F2115B4CF2}" destId="{01DB9643-10F1-4823-B76E-F7940EF2AEA9}" srcOrd="0" destOrd="0" presId="urn:microsoft.com/office/officeart/2005/8/layout/cycle3"/>
    <dgm:cxn modelId="{76B80E84-3563-4721-A157-5068854941A2}" type="presOf" srcId="{9BCE390E-546C-4593-8254-22C9ABEA115A}" destId="{FDEE5297-767A-4CF8-A1E7-FC7FD15BA7B1}" srcOrd="0" destOrd="0" presId="urn:microsoft.com/office/officeart/2005/8/layout/cycle3"/>
    <dgm:cxn modelId="{D944F4AD-B0D5-4DA6-A0EE-E7D5F9DD5AE8}" srcId="{98FEAA2B-FBA0-4EAC-A709-CBF2330200F6}" destId="{04356FF0-4CC8-4ECC-978C-8EE981ACBD91}" srcOrd="2" destOrd="0" parTransId="{E8DAA136-3F61-4469-82C1-B393A9AC6214}" sibTransId="{EF6BA36C-BAAF-4238-A6FB-589C1D3FAE17}"/>
    <dgm:cxn modelId="{DCB6D6C5-BBB9-49FC-9BA8-6E36AA841911}" srcId="{98FEAA2B-FBA0-4EAC-A709-CBF2330200F6}" destId="{9BCE390E-546C-4593-8254-22C9ABEA115A}" srcOrd="0" destOrd="0" parTransId="{78067EA3-8727-463D-830D-AF954AF52A14}" sibTransId="{879E485E-721D-433A-A646-07D85887F385}"/>
    <dgm:cxn modelId="{A2FC8CFD-EB66-4920-925D-8ED7033B8559}" type="presOf" srcId="{567F75FC-957B-4287-8784-6F2A81192421}" destId="{82D4A4DE-552C-42F3-9D39-0E4BE999799D}" srcOrd="0" destOrd="0" presId="urn:microsoft.com/office/officeart/2005/8/layout/cycle3"/>
    <dgm:cxn modelId="{6DA49143-E180-4A26-A92C-084E176855D1}" type="presOf" srcId="{879E485E-721D-433A-A646-07D85887F385}" destId="{0C9DEDA4-782D-4B83-B421-E13D43EB7973}" srcOrd="0" destOrd="0" presId="urn:microsoft.com/office/officeart/2005/8/layout/cycle3"/>
    <dgm:cxn modelId="{299D4DC1-B0FB-4062-B765-9A952A9B0D8B}" srcId="{98FEAA2B-FBA0-4EAC-A709-CBF2330200F6}" destId="{D73B6815-0E54-4F26-86DF-04DC29B7EF83}" srcOrd="5" destOrd="0" parTransId="{83B99881-D3AD-44F1-B026-EB0789A45747}" sibTransId="{B06A4ECA-B632-4B8B-89C0-810BE7332103}"/>
    <dgm:cxn modelId="{6616F386-5EE5-4CA2-A291-A813187980FB}" srcId="{98FEAA2B-FBA0-4EAC-A709-CBF2330200F6}" destId="{9AFC9CBD-675B-4656-A42C-AC49B8C98C3E}" srcOrd="4" destOrd="0" parTransId="{12768859-6EE4-4C1E-BD7F-1D6855FDE04D}" sibTransId="{B7633BEB-0D05-4A22-9A76-2FE03EF25FF2}"/>
    <dgm:cxn modelId="{BA63CCFC-A8EC-4B41-9BD2-7D1550E8C87A}" type="presOf" srcId="{04356FF0-4CC8-4ECC-978C-8EE981ACBD91}" destId="{9055A60E-CDAE-403F-8EEF-A428F51A32E8}" srcOrd="0" destOrd="0" presId="urn:microsoft.com/office/officeart/2005/8/layout/cycle3"/>
    <dgm:cxn modelId="{0E4A0197-FD20-4190-937A-CA97058DC43C}" type="presParOf" srcId="{37008794-65A6-4A9D-9D66-7E317CD3CB0C}" destId="{E68D5AA5-F53B-4016-A693-9112E5936E86}" srcOrd="0" destOrd="0" presId="urn:microsoft.com/office/officeart/2005/8/layout/cycle3"/>
    <dgm:cxn modelId="{E34EE48F-3E84-42BE-ABF0-70F50C4BDBA7}" type="presParOf" srcId="{E68D5AA5-F53B-4016-A693-9112E5936E86}" destId="{FDEE5297-767A-4CF8-A1E7-FC7FD15BA7B1}" srcOrd="0" destOrd="0" presId="urn:microsoft.com/office/officeart/2005/8/layout/cycle3"/>
    <dgm:cxn modelId="{8B59FC48-563B-4EED-A1A7-F663A83D6068}" type="presParOf" srcId="{E68D5AA5-F53B-4016-A693-9112E5936E86}" destId="{0C9DEDA4-782D-4B83-B421-E13D43EB7973}" srcOrd="1" destOrd="0" presId="urn:microsoft.com/office/officeart/2005/8/layout/cycle3"/>
    <dgm:cxn modelId="{795DBA9D-2CEE-4451-9DB3-A694DBEACA83}" type="presParOf" srcId="{E68D5AA5-F53B-4016-A693-9112E5936E86}" destId="{82D4A4DE-552C-42F3-9D39-0E4BE999799D}" srcOrd="2" destOrd="0" presId="urn:microsoft.com/office/officeart/2005/8/layout/cycle3"/>
    <dgm:cxn modelId="{C842729F-49DA-4409-953E-56D296E49C09}" type="presParOf" srcId="{E68D5AA5-F53B-4016-A693-9112E5936E86}" destId="{9055A60E-CDAE-403F-8EEF-A428F51A32E8}" srcOrd="3" destOrd="0" presId="urn:microsoft.com/office/officeart/2005/8/layout/cycle3"/>
    <dgm:cxn modelId="{C9871270-DEB9-4DA5-A30D-A8D7A822E140}" type="presParOf" srcId="{E68D5AA5-F53B-4016-A693-9112E5936E86}" destId="{01DB9643-10F1-4823-B76E-F7940EF2AEA9}" srcOrd="4" destOrd="0" presId="urn:microsoft.com/office/officeart/2005/8/layout/cycle3"/>
    <dgm:cxn modelId="{DBCAF365-CB3C-49F5-8869-450B7CE54DB2}" type="presParOf" srcId="{E68D5AA5-F53B-4016-A693-9112E5936E86}" destId="{BA9D9BBC-50CF-4C7C-B3BD-ABCB646DF9E7}" srcOrd="5" destOrd="0" presId="urn:microsoft.com/office/officeart/2005/8/layout/cycle3"/>
    <dgm:cxn modelId="{85AA1DB5-6B8A-4A2C-9DCE-9ED6897C09C5}" type="presParOf" srcId="{E68D5AA5-F53B-4016-A693-9112E5936E86}" destId="{01188EB7-F2C5-4949-90A0-4CCB4C16FFE2}"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FEAA2B-FBA0-4EAC-A709-CBF2330200F6}"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9BCE390E-546C-4593-8254-22C9ABEA115A}">
      <dgm:prSet phldrT="[Κείμενο]"/>
      <dgm:spPr/>
      <dgm:t>
        <a:bodyPr/>
        <a:lstStyle/>
        <a:p>
          <a:r>
            <a:rPr lang="el-GR" dirty="0"/>
            <a:t>Κατασκευή</a:t>
          </a:r>
          <a:endParaRPr lang="en-US" dirty="0"/>
        </a:p>
      </dgm:t>
    </dgm:pt>
    <dgm:pt modelId="{78067EA3-8727-463D-830D-AF954AF52A14}" type="parTrans" cxnId="{DCB6D6C5-BBB9-49FC-9BA8-6E36AA841911}">
      <dgm:prSet/>
      <dgm:spPr/>
      <dgm:t>
        <a:bodyPr/>
        <a:lstStyle/>
        <a:p>
          <a:endParaRPr lang="en-US"/>
        </a:p>
      </dgm:t>
    </dgm:pt>
    <dgm:pt modelId="{879E485E-721D-433A-A646-07D85887F385}" type="sibTrans" cxnId="{DCB6D6C5-BBB9-49FC-9BA8-6E36AA841911}">
      <dgm:prSet>
        <dgm:style>
          <a:lnRef idx="3">
            <a:schemeClr val="lt1"/>
          </a:lnRef>
          <a:fillRef idx="1">
            <a:schemeClr val="accent2"/>
          </a:fillRef>
          <a:effectRef idx="1">
            <a:schemeClr val="accent2"/>
          </a:effectRef>
          <a:fontRef idx="minor">
            <a:schemeClr val="lt1"/>
          </a:fontRef>
        </dgm:style>
      </dgm:prSet>
      <dgm:spPr/>
      <dgm:t>
        <a:bodyPr/>
        <a:lstStyle/>
        <a:p>
          <a:endParaRPr lang="en-US"/>
        </a:p>
      </dgm:t>
    </dgm:pt>
    <dgm:pt modelId="{567F75FC-957B-4287-8784-6F2A81192421}">
      <dgm:prSet phldrT="[Κείμενο]"/>
      <dgm:spPr/>
      <dgm:t>
        <a:bodyPr/>
        <a:lstStyle/>
        <a:p>
          <a:r>
            <a:rPr lang="el-GR" dirty="0"/>
            <a:t>Υλικά</a:t>
          </a:r>
          <a:endParaRPr lang="en-US" dirty="0"/>
        </a:p>
      </dgm:t>
    </dgm:pt>
    <dgm:pt modelId="{D42EA769-D913-4729-8A0C-9773B5585A99}" type="parTrans" cxnId="{0C646824-EBC5-4C57-9D6C-3D28530E998D}">
      <dgm:prSet/>
      <dgm:spPr/>
      <dgm:t>
        <a:bodyPr/>
        <a:lstStyle/>
        <a:p>
          <a:endParaRPr lang="en-US"/>
        </a:p>
      </dgm:t>
    </dgm:pt>
    <dgm:pt modelId="{1A47AC4B-FF3F-4531-BDF0-4DB971A1A3B5}" type="sibTrans" cxnId="{0C646824-EBC5-4C57-9D6C-3D28530E998D}">
      <dgm:prSet/>
      <dgm:spPr/>
      <dgm:t>
        <a:bodyPr/>
        <a:lstStyle/>
        <a:p>
          <a:endParaRPr lang="en-US"/>
        </a:p>
      </dgm:t>
    </dgm:pt>
    <dgm:pt modelId="{04356FF0-4CC8-4ECC-978C-8EE981ACBD91}">
      <dgm:prSet phldrT="[Κείμενο]"/>
      <dgm:spPr/>
      <dgm:t>
        <a:bodyPr/>
        <a:lstStyle/>
        <a:p>
          <a:r>
            <a:rPr lang="el-GR" dirty="0" err="1"/>
            <a:t>Επαναχρησιμο</a:t>
          </a:r>
          <a:r>
            <a:rPr lang="el-GR" dirty="0"/>
            <a:t>-ποίηση</a:t>
          </a:r>
          <a:endParaRPr lang="en-US" dirty="0"/>
        </a:p>
      </dgm:t>
    </dgm:pt>
    <dgm:pt modelId="{E8DAA136-3F61-4469-82C1-B393A9AC6214}" type="parTrans" cxnId="{D944F4AD-B0D5-4DA6-A0EE-E7D5F9DD5AE8}">
      <dgm:prSet/>
      <dgm:spPr/>
      <dgm:t>
        <a:bodyPr/>
        <a:lstStyle/>
        <a:p>
          <a:endParaRPr lang="en-US"/>
        </a:p>
      </dgm:t>
    </dgm:pt>
    <dgm:pt modelId="{EF6BA36C-BAAF-4238-A6FB-589C1D3FAE17}" type="sibTrans" cxnId="{D944F4AD-B0D5-4DA6-A0EE-E7D5F9DD5AE8}">
      <dgm:prSet/>
      <dgm:spPr/>
      <dgm:t>
        <a:bodyPr/>
        <a:lstStyle/>
        <a:p>
          <a:endParaRPr lang="en-US"/>
        </a:p>
      </dgm:t>
    </dgm:pt>
    <dgm:pt modelId="{52A32DA1-F964-49D6-806A-22F2115B4CF2}">
      <dgm:prSet phldrT="[Κείμενο]"/>
      <dgm:spPr/>
      <dgm:t>
        <a:bodyPr/>
        <a:lstStyle/>
        <a:p>
          <a:r>
            <a:rPr lang="el-GR" dirty="0"/>
            <a:t>Χρήση</a:t>
          </a:r>
          <a:endParaRPr lang="en-US" dirty="0"/>
        </a:p>
      </dgm:t>
    </dgm:pt>
    <dgm:pt modelId="{7C1EB276-865E-4269-B77A-31E78A057AAD}" type="parTrans" cxnId="{E5A54EAC-5FE6-4471-BE70-9E6D1B8BB492}">
      <dgm:prSet/>
      <dgm:spPr/>
      <dgm:t>
        <a:bodyPr/>
        <a:lstStyle/>
        <a:p>
          <a:endParaRPr lang="en-US"/>
        </a:p>
      </dgm:t>
    </dgm:pt>
    <dgm:pt modelId="{FCD51326-DB6C-46EE-8D94-CE8C22414F03}" type="sibTrans" cxnId="{E5A54EAC-5FE6-4471-BE70-9E6D1B8BB492}">
      <dgm:prSet/>
      <dgm:spPr/>
      <dgm:t>
        <a:bodyPr/>
        <a:lstStyle/>
        <a:p>
          <a:endParaRPr lang="en-US"/>
        </a:p>
      </dgm:t>
    </dgm:pt>
    <dgm:pt modelId="{D73B6815-0E54-4F26-86DF-04DC29B7EF83}">
      <dgm:prSet/>
      <dgm:spPr>
        <a:solidFill>
          <a:schemeClr val="accent1">
            <a:lumMod val="50000"/>
          </a:schemeClr>
        </a:solidFill>
      </dgm:spPr>
      <dgm:t>
        <a:bodyPr/>
        <a:lstStyle/>
        <a:p>
          <a:r>
            <a:rPr lang="el-GR" dirty="0"/>
            <a:t>Προϊόν</a:t>
          </a:r>
          <a:endParaRPr lang="en-US" dirty="0"/>
        </a:p>
      </dgm:t>
    </dgm:pt>
    <dgm:pt modelId="{83B99881-D3AD-44F1-B026-EB0789A45747}" type="parTrans" cxnId="{299D4DC1-B0FB-4062-B765-9A952A9B0D8B}">
      <dgm:prSet/>
      <dgm:spPr/>
      <dgm:t>
        <a:bodyPr/>
        <a:lstStyle/>
        <a:p>
          <a:endParaRPr lang="en-US"/>
        </a:p>
      </dgm:t>
    </dgm:pt>
    <dgm:pt modelId="{B06A4ECA-B632-4B8B-89C0-810BE7332103}" type="sibTrans" cxnId="{299D4DC1-B0FB-4062-B765-9A952A9B0D8B}">
      <dgm:prSet/>
      <dgm:spPr/>
      <dgm:t>
        <a:bodyPr/>
        <a:lstStyle/>
        <a:p>
          <a:endParaRPr lang="en-US"/>
        </a:p>
      </dgm:t>
    </dgm:pt>
    <dgm:pt modelId="{37008794-65A6-4A9D-9D66-7E317CD3CB0C}" type="pres">
      <dgm:prSet presAssocID="{98FEAA2B-FBA0-4EAC-A709-CBF2330200F6}" presName="Name0" presStyleCnt="0">
        <dgm:presLayoutVars>
          <dgm:dir/>
          <dgm:resizeHandles val="exact"/>
        </dgm:presLayoutVars>
      </dgm:prSet>
      <dgm:spPr/>
      <dgm:t>
        <a:bodyPr/>
        <a:lstStyle/>
        <a:p>
          <a:endParaRPr lang="en-US"/>
        </a:p>
      </dgm:t>
    </dgm:pt>
    <dgm:pt modelId="{E68D5AA5-F53B-4016-A693-9112E5936E86}" type="pres">
      <dgm:prSet presAssocID="{98FEAA2B-FBA0-4EAC-A709-CBF2330200F6}" presName="cycle" presStyleCnt="0"/>
      <dgm:spPr/>
    </dgm:pt>
    <dgm:pt modelId="{FDEE5297-767A-4CF8-A1E7-FC7FD15BA7B1}" type="pres">
      <dgm:prSet presAssocID="{9BCE390E-546C-4593-8254-22C9ABEA115A}" presName="nodeFirstNode" presStyleLbl="node1" presStyleIdx="0" presStyleCnt="5">
        <dgm:presLayoutVars>
          <dgm:bulletEnabled val="1"/>
        </dgm:presLayoutVars>
      </dgm:prSet>
      <dgm:spPr/>
      <dgm:t>
        <a:bodyPr/>
        <a:lstStyle/>
        <a:p>
          <a:endParaRPr lang="en-US"/>
        </a:p>
      </dgm:t>
    </dgm:pt>
    <dgm:pt modelId="{0C9DEDA4-782D-4B83-B421-E13D43EB7973}" type="pres">
      <dgm:prSet presAssocID="{879E485E-721D-433A-A646-07D85887F385}" presName="sibTransFirstNode" presStyleLbl="bgShp" presStyleIdx="0" presStyleCnt="1"/>
      <dgm:spPr/>
      <dgm:t>
        <a:bodyPr/>
        <a:lstStyle/>
        <a:p>
          <a:endParaRPr lang="en-US"/>
        </a:p>
      </dgm:t>
    </dgm:pt>
    <dgm:pt modelId="{82D4A4DE-552C-42F3-9D39-0E4BE999799D}" type="pres">
      <dgm:prSet presAssocID="{567F75FC-957B-4287-8784-6F2A81192421}" presName="nodeFollowingNodes" presStyleLbl="node1" presStyleIdx="1" presStyleCnt="5">
        <dgm:presLayoutVars>
          <dgm:bulletEnabled val="1"/>
        </dgm:presLayoutVars>
      </dgm:prSet>
      <dgm:spPr/>
      <dgm:t>
        <a:bodyPr/>
        <a:lstStyle/>
        <a:p>
          <a:endParaRPr lang="en-US"/>
        </a:p>
      </dgm:t>
    </dgm:pt>
    <dgm:pt modelId="{9055A60E-CDAE-403F-8EEF-A428F51A32E8}" type="pres">
      <dgm:prSet presAssocID="{04356FF0-4CC8-4ECC-978C-8EE981ACBD91}" presName="nodeFollowingNodes" presStyleLbl="node1" presStyleIdx="2" presStyleCnt="5">
        <dgm:presLayoutVars>
          <dgm:bulletEnabled val="1"/>
        </dgm:presLayoutVars>
      </dgm:prSet>
      <dgm:spPr/>
      <dgm:t>
        <a:bodyPr/>
        <a:lstStyle/>
        <a:p>
          <a:endParaRPr lang="en-US"/>
        </a:p>
      </dgm:t>
    </dgm:pt>
    <dgm:pt modelId="{01DB9643-10F1-4823-B76E-F7940EF2AEA9}" type="pres">
      <dgm:prSet presAssocID="{52A32DA1-F964-49D6-806A-22F2115B4CF2}" presName="nodeFollowingNodes" presStyleLbl="node1" presStyleIdx="3" presStyleCnt="5">
        <dgm:presLayoutVars>
          <dgm:bulletEnabled val="1"/>
        </dgm:presLayoutVars>
      </dgm:prSet>
      <dgm:spPr/>
      <dgm:t>
        <a:bodyPr/>
        <a:lstStyle/>
        <a:p>
          <a:endParaRPr lang="en-US"/>
        </a:p>
      </dgm:t>
    </dgm:pt>
    <dgm:pt modelId="{01188EB7-F2C5-4949-90A0-4CCB4C16FFE2}" type="pres">
      <dgm:prSet presAssocID="{D73B6815-0E54-4F26-86DF-04DC29B7EF83}" presName="nodeFollowingNodes" presStyleLbl="node1" presStyleIdx="4" presStyleCnt="5" custRadScaleRad="100042" custRadScaleInc="-27">
        <dgm:presLayoutVars>
          <dgm:bulletEnabled val="1"/>
        </dgm:presLayoutVars>
      </dgm:prSet>
      <dgm:spPr/>
      <dgm:t>
        <a:bodyPr/>
        <a:lstStyle/>
        <a:p>
          <a:endParaRPr lang="en-US"/>
        </a:p>
      </dgm:t>
    </dgm:pt>
  </dgm:ptLst>
  <dgm:cxnLst>
    <dgm:cxn modelId="{A21B4F3B-130F-44F0-8FC1-E7633B8BCDB1}" type="presOf" srcId="{D73B6815-0E54-4F26-86DF-04DC29B7EF83}" destId="{01188EB7-F2C5-4949-90A0-4CCB4C16FFE2}" srcOrd="0" destOrd="0" presId="urn:microsoft.com/office/officeart/2005/8/layout/cycle3"/>
    <dgm:cxn modelId="{0C646824-EBC5-4C57-9D6C-3D28530E998D}" srcId="{98FEAA2B-FBA0-4EAC-A709-CBF2330200F6}" destId="{567F75FC-957B-4287-8784-6F2A81192421}" srcOrd="1" destOrd="0" parTransId="{D42EA769-D913-4729-8A0C-9773B5585A99}" sibTransId="{1A47AC4B-FF3F-4531-BDF0-4DB971A1A3B5}"/>
    <dgm:cxn modelId="{E5A54EAC-5FE6-4471-BE70-9E6D1B8BB492}" srcId="{98FEAA2B-FBA0-4EAC-A709-CBF2330200F6}" destId="{52A32DA1-F964-49D6-806A-22F2115B4CF2}" srcOrd="3" destOrd="0" parTransId="{7C1EB276-865E-4269-B77A-31E78A057AAD}" sibTransId="{FCD51326-DB6C-46EE-8D94-CE8C22414F03}"/>
    <dgm:cxn modelId="{40790E15-7CFC-4EA4-934C-780CB254E207}" type="presOf" srcId="{98FEAA2B-FBA0-4EAC-A709-CBF2330200F6}" destId="{37008794-65A6-4A9D-9D66-7E317CD3CB0C}" srcOrd="0" destOrd="0" presId="urn:microsoft.com/office/officeart/2005/8/layout/cycle3"/>
    <dgm:cxn modelId="{F229FE44-8ACF-477E-965F-FE930E5B9366}" type="presOf" srcId="{52A32DA1-F964-49D6-806A-22F2115B4CF2}" destId="{01DB9643-10F1-4823-B76E-F7940EF2AEA9}" srcOrd="0" destOrd="0" presId="urn:microsoft.com/office/officeart/2005/8/layout/cycle3"/>
    <dgm:cxn modelId="{76B80E84-3563-4721-A157-5068854941A2}" type="presOf" srcId="{9BCE390E-546C-4593-8254-22C9ABEA115A}" destId="{FDEE5297-767A-4CF8-A1E7-FC7FD15BA7B1}" srcOrd="0" destOrd="0" presId="urn:microsoft.com/office/officeart/2005/8/layout/cycle3"/>
    <dgm:cxn modelId="{D944F4AD-B0D5-4DA6-A0EE-E7D5F9DD5AE8}" srcId="{98FEAA2B-FBA0-4EAC-A709-CBF2330200F6}" destId="{04356FF0-4CC8-4ECC-978C-8EE981ACBD91}" srcOrd="2" destOrd="0" parTransId="{E8DAA136-3F61-4469-82C1-B393A9AC6214}" sibTransId="{EF6BA36C-BAAF-4238-A6FB-589C1D3FAE17}"/>
    <dgm:cxn modelId="{DCB6D6C5-BBB9-49FC-9BA8-6E36AA841911}" srcId="{98FEAA2B-FBA0-4EAC-A709-CBF2330200F6}" destId="{9BCE390E-546C-4593-8254-22C9ABEA115A}" srcOrd="0" destOrd="0" parTransId="{78067EA3-8727-463D-830D-AF954AF52A14}" sibTransId="{879E485E-721D-433A-A646-07D85887F385}"/>
    <dgm:cxn modelId="{A2FC8CFD-EB66-4920-925D-8ED7033B8559}" type="presOf" srcId="{567F75FC-957B-4287-8784-6F2A81192421}" destId="{82D4A4DE-552C-42F3-9D39-0E4BE999799D}" srcOrd="0" destOrd="0" presId="urn:microsoft.com/office/officeart/2005/8/layout/cycle3"/>
    <dgm:cxn modelId="{6DA49143-E180-4A26-A92C-084E176855D1}" type="presOf" srcId="{879E485E-721D-433A-A646-07D85887F385}" destId="{0C9DEDA4-782D-4B83-B421-E13D43EB7973}" srcOrd="0" destOrd="0" presId="urn:microsoft.com/office/officeart/2005/8/layout/cycle3"/>
    <dgm:cxn modelId="{299D4DC1-B0FB-4062-B765-9A952A9B0D8B}" srcId="{98FEAA2B-FBA0-4EAC-A709-CBF2330200F6}" destId="{D73B6815-0E54-4F26-86DF-04DC29B7EF83}" srcOrd="4" destOrd="0" parTransId="{83B99881-D3AD-44F1-B026-EB0789A45747}" sibTransId="{B06A4ECA-B632-4B8B-89C0-810BE7332103}"/>
    <dgm:cxn modelId="{BA63CCFC-A8EC-4B41-9BD2-7D1550E8C87A}" type="presOf" srcId="{04356FF0-4CC8-4ECC-978C-8EE981ACBD91}" destId="{9055A60E-CDAE-403F-8EEF-A428F51A32E8}" srcOrd="0" destOrd="0" presId="urn:microsoft.com/office/officeart/2005/8/layout/cycle3"/>
    <dgm:cxn modelId="{0E4A0197-FD20-4190-937A-CA97058DC43C}" type="presParOf" srcId="{37008794-65A6-4A9D-9D66-7E317CD3CB0C}" destId="{E68D5AA5-F53B-4016-A693-9112E5936E86}" srcOrd="0" destOrd="0" presId="urn:microsoft.com/office/officeart/2005/8/layout/cycle3"/>
    <dgm:cxn modelId="{E34EE48F-3E84-42BE-ABF0-70F50C4BDBA7}" type="presParOf" srcId="{E68D5AA5-F53B-4016-A693-9112E5936E86}" destId="{FDEE5297-767A-4CF8-A1E7-FC7FD15BA7B1}" srcOrd="0" destOrd="0" presId="urn:microsoft.com/office/officeart/2005/8/layout/cycle3"/>
    <dgm:cxn modelId="{8B59FC48-563B-4EED-A1A7-F663A83D6068}" type="presParOf" srcId="{E68D5AA5-F53B-4016-A693-9112E5936E86}" destId="{0C9DEDA4-782D-4B83-B421-E13D43EB7973}" srcOrd="1" destOrd="0" presId="urn:microsoft.com/office/officeart/2005/8/layout/cycle3"/>
    <dgm:cxn modelId="{795DBA9D-2CEE-4451-9DB3-A694DBEACA83}" type="presParOf" srcId="{E68D5AA5-F53B-4016-A693-9112E5936E86}" destId="{82D4A4DE-552C-42F3-9D39-0E4BE999799D}" srcOrd="2" destOrd="0" presId="urn:microsoft.com/office/officeart/2005/8/layout/cycle3"/>
    <dgm:cxn modelId="{C842729F-49DA-4409-953E-56D296E49C09}" type="presParOf" srcId="{E68D5AA5-F53B-4016-A693-9112E5936E86}" destId="{9055A60E-CDAE-403F-8EEF-A428F51A32E8}" srcOrd="3" destOrd="0" presId="urn:microsoft.com/office/officeart/2005/8/layout/cycle3"/>
    <dgm:cxn modelId="{C9871270-DEB9-4DA5-A30D-A8D7A822E140}" type="presParOf" srcId="{E68D5AA5-F53B-4016-A693-9112E5936E86}" destId="{01DB9643-10F1-4823-B76E-F7940EF2AEA9}" srcOrd="4" destOrd="0" presId="urn:microsoft.com/office/officeart/2005/8/layout/cycle3"/>
    <dgm:cxn modelId="{85AA1DB5-6B8A-4A2C-9DCE-9ED6897C09C5}" type="presParOf" srcId="{E68D5AA5-F53B-4016-A693-9112E5936E86}" destId="{01188EB7-F2C5-4949-90A0-4CCB4C16FFE2}"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3E620-851B-451B-8F4F-41C58D6B3220}">
      <dsp:nvSpPr>
        <dsp:cNvPr id="0" name=""/>
        <dsp:cNvSpPr/>
      </dsp:nvSpPr>
      <dsp:spPr>
        <a:xfrm>
          <a:off x="1241" y="336262"/>
          <a:ext cx="2420792" cy="968316"/>
        </a:xfrm>
        <a:prstGeom prst="homePlat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el-GR" sz="1800" kern="1200" dirty="0" smtClean="0">
              <a:latin typeface="Cambria" panose="02040503050406030204" pitchFamily="18" charset="0"/>
              <a:ea typeface="Cambria" panose="02040503050406030204" pitchFamily="18" charset="0"/>
            </a:rPr>
            <a:t>Φυσικοί Πόροι</a:t>
          </a:r>
          <a:endParaRPr lang="en-US" sz="1800" kern="1200" dirty="0">
            <a:latin typeface="Cambria" panose="02040503050406030204" pitchFamily="18" charset="0"/>
            <a:ea typeface="Cambria" panose="02040503050406030204" pitchFamily="18" charset="0"/>
          </a:endParaRPr>
        </a:p>
      </dsp:txBody>
      <dsp:txXfrm>
        <a:off x="1241" y="336262"/>
        <a:ext cx="2178713" cy="968316"/>
      </dsp:txXfrm>
    </dsp:sp>
    <dsp:sp modelId="{F498FB3F-C806-4ADB-8140-9C43B5314E35}">
      <dsp:nvSpPr>
        <dsp:cNvPr id="0" name=""/>
        <dsp:cNvSpPr/>
      </dsp:nvSpPr>
      <dsp:spPr>
        <a:xfrm>
          <a:off x="1937875" y="336262"/>
          <a:ext cx="2420792" cy="968316"/>
        </a:xfrm>
        <a:prstGeom prst="chevron">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l-GR" sz="1800" kern="1200" dirty="0" smtClean="0">
              <a:latin typeface="Cambria" panose="02040503050406030204" pitchFamily="18" charset="0"/>
              <a:ea typeface="Cambria" panose="02040503050406030204" pitchFamily="18" charset="0"/>
            </a:rPr>
            <a:t>Παραγωγή</a:t>
          </a:r>
          <a:endParaRPr lang="en-US" sz="1800" kern="1200" dirty="0">
            <a:latin typeface="Cambria" panose="02040503050406030204" pitchFamily="18" charset="0"/>
            <a:ea typeface="Cambria" panose="02040503050406030204" pitchFamily="18" charset="0"/>
          </a:endParaRPr>
        </a:p>
      </dsp:txBody>
      <dsp:txXfrm>
        <a:off x="2422033" y="336262"/>
        <a:ext cx="1452476" cy="968316"/>
      </dsp:txXfrm>
    </dsp:sp>
    <dsp:sp modelId="{F85B7CEF-5427-4451-9D99-555D649CD561}">
      <dsp:nvSpPr>
        <dsp:cNvPr id="0" name=""/>
        <dsp:cNvSpPr/>
      </dsp:nvSpPr>
      <dsp:spPr>
        <a:xfrm>
          <a:off x="3874508" y="336262"/>
          <a:ext cx="2420792" cy="968316"/>
        </a:xfrm>
        <a:prstGeom prst="chevron">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l-GR" sz="1800" kern="1200" dirty="0" smtClean="0">
              <a:latin typeface="Cambria" panose="02040503050406030204" pitchFamily="18" charset="0"/>
              <a:ea typeface="Cambria" panose="02040503050406030204" pitchFamily="18" charset="0"/>
            </a:rPr>
            <a:t>Διανομή</a:t>
          </a:r>
          <a:endParaRPr lang="en-US" sz="1800" kern="1200" dirty="0">
            <a:latin typeface="Cambria" panose="02040503050406030204" pitchFamily="18" charset="0"/>
            <a:ea typeface="Cambria" panose="02040503050406030204" pitchFamily="18" charset="0"/>
          </a:endParaRPr>
        </a:p>
      </dsp:txBody>
      <dsp:txXfrm>
        <a:off x="4358666" y="336262"/>
        <a:ext cx="1452476" cy="968316"/>
      </dsp:txXfrm>
    </dsp:sp>
    <dsp:sp modelId="{F3E05729-990A-4083-BDA2-44AB6423D2DD}">
      <dsp:nvSpPr>
        <dsp:cNvPr id="0" name=""/>
        <dsp:cNvSpPr/>
      </dsp:nvSpPr>
      <dsp:spPr>
        <a:xfrm>
          <a:off x="5811142" y="336262"/>
          <a:ext cx="2420792" cy="968316"/>
        </a:xfrm>
        <a:prstGeom prst="chevron">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l-GR" sz="1800" kern="1200" dirty="0" smtClean="0">
              <a:latin typeface="Cambria" panose="02040503050406030204" pitchFamily="18" charset="0"/>
              <a:ea typeface="Cambria" panose="02040503050406030204" pitchFamily="18" charset="0"/>
            </a:rPr>
            <a:t>Κατανάλωση</a:t>
          </a:r>
          <a:endParaRPr lang="en-US" sz="1800" kern="1200" dirty="0">
            <a:latin typeface="Cambria" panose="02040503050406030204" pitchFamily="18" charset="0"/>
            <a:ea typeface="Cambria" panose="02040503050406030204" pitchFamily="18" charset="0"/>
          </a:endParaRPr>
        </a:p>
      </dsp:txBody>
      <dsp:txXfrm>
        <a:off x="6295300" y="336262"/>
        <a:ext cx="1452476" cy="968316"/>
      </dsp:txXfrm>
    </dsp:sp>
    <dsp:sp modelId="{0D2FFB7F-BE66-48A4-AA87-5ACBE67DD91C}">
      <dsp:nvSpPr>
        <dsp:cNvPr id="0" name=""/>
        <dsp:cNvSpPr/>
      </dsp:nvSpPr>
      <dsp:spPr>
        <a:xfrm>
          <a:off x="7747776" y="336262"/>
          <a:ext cx="2420792" cy="968316"/>
        </a:xfrm>
        <a:prstGeom prst="chevron">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l-GR" sz="1800" kern="1200" dirty="0" smtClean="0">
              <a:latin typeface="Cambria" panose="02040503050406030204" pitchFamily="18" charset="0"/>
              <a:ea typeface="Cambria" panose="02040503050406030204" pitchFamily="18" charset="0"/>
            </a:rPr>
            <a:t>Απόβλητα</a:t>
          </a:r>
          <a:endParaRPr lang="en-US" sz="1800" kern="1200" dirty="0">
            <a:latin typeface="Cambria" panose="02040503050406030204" pitchFamily="18" charset="0"/>
            <a:ea typeface="Cambria" panose="02040503050406030204" pitchFamily="18" charset="0"/>
          </a:endParaRPr>
        </a:p>
      </dsp:txBody>
      <dsp:txXfrm>
        <a:off x="8231934" y="336262"/>
        <a:ext cx="1452476" cy="9683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DEDA4-782D-4B83-B421-E13D43EB7973}">
      <dsp:nvSpPr>
        <dsp:cNvPr id="0" name=""/>
        <dsp:cNvSpPr/>
      </dsp:nvSpPr>
      <dsp:spPr>
        <a:xfrm>
          <a:off x="496539" y="238462"/>
          <a:ext cx="3799358" cy="3799358"/>
        </a:xfrm>
        <a:prstGeom prst="circularArrow">
          <a:avLst>
            <a:gd name="adj1" fmla="val 5544"/>
            <a:gd name="adj2" fmla="val 330680"/>
            <a:gd name="adj3" fmla="val 13867626"/>
            <a:gd name="adj4" fmla="val 17330405"/>
            <a:gd name="adj5" fmla="val 5757"/>
          </a:avLst>
        </a:prstGeom>
        <a:solidFill>
          <a:schemeClr val="accent2"/>
        </a:solidFill>
        <a:ln w="25400" cap="flat" cmpd="sng" algn="ctr">
          <a:solidFill>
            <a:schemeClr val="lt1"/>
          </a:solidFill>
          <a:prstDash val="solid"/>
        </a:ln>
        <a:effectLst/>
      </dsp:spPr>
      <dsp:style>
        <a:lnRef idx="3">
          <a:schemeClr val="lt1"/>
        </a:lnRef>
        <a:fillRef idx="1">
          <a:schemeClr val="accent2"/>
        </a:fillRef>
        <a:effectRef idx="1">
          <a:schemeClr val="accent2"/>
        </a:effectRef>
        <a:fontRef idx="minor">
          <a:schemeClr val="lt1"/>
        </a:fontRef>
      </dsp:style>
    </dsp:sp>
    <dsp:sp modelId="{FDEE5297-767A-4CF8-A1E7-FC7FD15BA7B1}">
      <dsp:nvSpPr>
        <dsp:cNvPr id="0" name=""/>
        <dsp:cNvSpPr/>
      </dsp:nvSpPr>
      <dsp:spPr>
        <a:xfrm>
          <a:off x="1542097" y="258596"/>
          <a:ext cx="1708242" cy="854121"/>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a:latin typeface="Cambria" panose="02040503050406030204" pitchFamily="18" charset="0"/>
              <a:ea typeface="Cambria" panose="02040503050406030204" pitchFamily="18" charset="0"/>
            </a:rPr>
            <a:t>Παραγωγή</a:t>
          </a:r>
          <a:endParaRPr lang="en-US" sz="1400" kern="1200" dirty="0">
            <a:latin typeface="Cambria" panose="02040503050406030204" pitchFamily="18" charset="0"/>
            <a:ea typeface="Cambria" panose="02040503050406030204" pitchFamily="18" charset="0"/>
          </a:endParaRPr>
        </a:p>
      </dsp:txBody>
      <dsp:txXfrm>
        <a:off x="1583792" y="300291"/>
        <a:ext cx="1624852" cy="770731"/>
      </dsp:txXfrm>
    </dsp:sp>
    <dsp:sp modelId="{82D4A4DE-552C-42F3-9D39-0E4BE999799D}">
      <dsp:nvSpPr>
        <dsp:cNvPr id="0" name=""/>
        <dsp:cNvSpPr/>
      </dsp:nvSpPr>
      <dsp:spPr>
        <a:xfrm>
          <a:off x="3082995" y="1378123"/>
          <a:ext cx="1708242" cy="854121"/>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a:latin typeface="Cambria" panose="02040503050406030204" pitchFamily="18" charset="0"/>
              <a:ea typeface="Cambria" panose="02040503050406030204" pitchFamily="18" charset="0"/>
            </a:rPr>
            <a:t>Διανομή</a:t>
          </a:r>
          <a:endParaRPr lang="en-US" sz="1400" kern="1200" dirty="0">
            <a:latin typeface="Cambria" panose="02040503050406030204" pitchFamily="18" charset="0"/>
            <a:ea typeface="Cambria" panose="02040503050406030204" pitchFamily="18" charset="0"/>
          </a:endParaRPr>
        </a:p>
      </dsp:txBody>
      <dsp:txXfrm>
        <a:off x="3124690" y="1419818"/>
        <a:ext cx="1624852" cy="770731"/>
      </dsp:txXfrm>
    </dsp:sp>
    <dsp:sp modelId="{9055A60E-CDAE-403F-8EEF-A428F51A32E8}">
      <dsp:nvSpPr>
        <dsp:cNvPr id="0" name=""/>
        <dsp:cNvSpPr/>
      </dsp:nvSpPr>
      <dsp:spPr>
        <a:xfrm>
          <a:off x="2494425" y="3189557"/>
          <a:ext cx="1708242" cy="854121"/>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a:latin typeface="Cambria" panose="02040503050406030204" pitchFamily="18" charset="0"/>
              <a:ea typeface="Cambria" panose="02040503050406030204" pitchFamily="18" charset="0"/>
            </a:rPr>
            <a:t>Κατανάλωση</a:t>
          </a:r>
          <a:endParaRPr lang="en-US" sz="1400" kern="1200" dirty="0">
            <a:latin typeface="Cambria" panose="02040503050406030204" pitchFamily="18" charset="0"/>
            <a:ea typeface="Cambria" panose="02040503050406030204" pitchFamily="18" charset="0"/>
          </a:endParaRPr>
        </a:p>
      </dsp:txBody>
      <dsp:txXfrm>
        <a:off x="2536120" y="3231252"/>
        <a:ext cx="1624852" cy="770731"/>
      </dsp:txXfrm>
    </dsp:sp>
    <dsp:sp modelId="{01DB9643-10F1-4823-B76E-F7940EF2AEA9}">
      <dsp:nvSpPr>
        <dsp:cNvPr id="0" name=""/>
        <dsp:cNvSpPr/>
      </dsp:nvSpPr>
      <dsp:spPr>
        <a:xfrm>
          <a:off x="278129" y="3172623"/>
          <a:ext cx="1969158" cy="854121"/>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latin typeface="Cambria" panose="02040503050406030204" pitchFamily="18" charset="0"/>
              <a:ea typeface="Cambria" panose="02040503050406030204" pitchFamily="18" charset="0"/>
            </a:rPr>
            <a:t> </a:t>
          </a:r>
          <a:r>
            <a:rPr lang="el-GR" sz="1400" kern="1200" dirty="0">
              <a:latin typeface="Cambria" panose="02040503050406030204" pitchFamily="18" charset="0"/>
              <a:ea typeface="Cambria" panose="02040503050406030204" pitchFamily="18" charset="0"/>
            </a:rPr>
            <a:t>Επαναχρησιμοποίηση</a:t>
          </a:r>
          <a:endParaRPr lang="en-US" sz="1400" kern="1200" dirty="0">
            <a:latin typeface="Cambria" panose="02040503050406030204" pitchFamily="18" charset="0"/>
            <a:ea typeface="Cambria" panose="02040503050406030204" pitchFamily="18" charset="0"/>
          </a:endParaRPr>
        </a:p>
      </dsp:txBody>
      <dsp:txXfrm>
        <a:off x="319824" y="3214318"/>
        <a:ext cx="1885768" cy="770731"/>
      </dsp:txXfrm>
    </dsp:sp>
    <dsp:sp modelId="{BA9D9BBC-50CF-4C7C-B3BD-ABCB646DF9E7}">
      <dsp:nvSpPr>
        <dsp:cNvPr id="0" name=""/>
        <dsp:cNvSpPr/>
      </dsp:nvSpPr>
      <dsp:spPr>
        <a:xfrm>
          <a:off x="1200" y="1378123"/>
          <a:ext cx="1708242" cy="854121"/>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latin typeface="Cambria" panose="02040503050406030204" pitchFamily="18" charset="0"/>
              <a:ea typeface="Cambria" panose="02040503050406030204" pitchFamily="18" charset="0"/>
            </a:rPr>
            <a:t> Ανακύκλωση</a:t>
          </a:r>
          <a:endParaRPr lang="en-US" sz="1400" kern="1200" dirty="0">
            <a:latin typeface="Cambria" panose="02040503050406030204" pitchFamily="18" charset="0"/>
            <a:ea typeface="Cambria" panose="02040503050406030204" pitchFamily="18" charset="0"/>
          </a:endParaRPr>
        </a:p>
      </dsp:txBody>
      <dsp:txXfrm>
        <a:off x="42895" y="1419818"/>
        <a:ext cx="1624852" cy="7707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DEDA4-782D-4B83-B421-E13D43EB7973}">
      <dsp:nvSpPr>
        <dsp:cNvPr id="0" name=""/>
        <dsp:cNvSpPr/>
      </dsp:nvSpPr>
      <dsp:spPr>
        <a:xfrm>
          <a:off x="224529" y="-58417"/>
          <a:ext cx="4357560" cy="4357560"/>
        </a:xfrm>
        <a:prstGeom prst="circularArrow">
          <a:avLst>
            <a:gd name="adj1" fmla="val 5274"/>
            <a:gd name="adj2" fmla="val 312630"/>
            <a:gd name="adj3" fmla="val 14301041"/>
            <a:gd name="adj4" fmla="val 17084479"/>
            <a:gd name="adj5" fmla="val 5477"/>
          </a:avLst>
        </a:prstGeom>
        <a:solidFill>
          <a:schemeClr val="accent2"/>
        </a:solidFill>
        <a:ln w="25400" cap="flat" cmpd="sng" algn="ctr">
          <a:solidFill>
            <a:schemeClr val="lt1"/>
          </a:solidFill>
          <a:prstDash val="solid"/>
        </a:ln>
        <a:effectLst/>
      </dsp:spPr>
      <dsp:style>
        <a:lnRef idx="3">
          <a:schemeClr val="lt1"/>
        </a:lnRef>
        <a:fillRef idx="1">
          <a:schemeClr val="accent2"/>
        </a:fillRef>
        <a:effectRef idx="1">
          <a:schemeClr val="accent2"/>
        </a:effectRef>
        <a:fontRef idx="minor">
          <a:schemeClr val="lt1"/>
        </a:fontRef>
      </dsp:style>
    </dsp:sp>
    <dsp:sp modelId="{FDEE5297-767A-4CF8-A1E7-FC7FD15BA7B1}">
      <dsp:nvSpPr>
        <dsp:cNvPr id="0" name=""/>
        <dsp:cNvSpPr/>
      </dsp:nvSpPr>
      <dsp:spPr>
        <a:xfrm>
          <a:off x="1600858" y="2771"/>
          <a:ext cx="1587995" cy="79399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a:t>Παραγωγή</a:t>
          </a:r>
          <a:endParaRPr lang="en-US" sz="1800" kern="1200" dirty="0"/>
        </a:p>
      </dsp:txBody>
      <dsp:txXfrm>
        <a:off x="1639618" y="41531"/>
        <a:ext cx="1510475" cy="716477"/>
      </dsp:txXfrm>
    </dsp:sp>
    <dsp:sp modelId="{82D4A4DE-552C-42F3-9D39-0E4BE999799D}">
      <dsp:nvSpPr>
        <dsp:cNvPr id="0" name=""/>
        <dsp:cNvSpPr/>
      </dsp:nvSpPr>
      <dsp:spPr>
        <a:xfrm>
          <a:off x="3131795" y="886658"/>
          <a:ext cx="1587995" cy="793997"/>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a:t>Προϊόν</a:t>
          </a:r>
          <a:endParaRPr lang="en-US" sz="1800" kern="1200" dirty="0"/>
        </a:p>
      </dsp:txBody>
      <dsp:txXfrm>
        <a:off x="3170555" y="925418"/>
        <a:ext cx="1510475" cy="716477"/>
      </dsp:txXfrm>
    </dsp:sp>
    <dsp:sp modelId="{9055A60E-CDAE-403F-8EEF-A428F51A32E8}">
      <dsp:nvSpPr>
        <dsp:cNvPr id="0" name=""/>
        <dsp:cNvSpPr/>
      </dsp:nvSpPr>
      <dsp:spPr>
        <a:xfrm>
          <a:off x="3140263" y="2502040"/>
          <a:ext cx="1587995" cy="793997"/>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a:t>Κατανάλωση/ Χρήση</a:t>
          </a:r>
          <a:endParaRPr lang="en-US" sz="1800" kern="1200" dirty="0"/>
        </a:p>
      </dsp:txBody>
      <dsp:txXfrm>
        <a:off x="3179023" y="2540800"/>
        <a:ext cx="1510475" cy="716477"/>
      </dsp:txXfrm>
    </dsp:sp>
    <dsp:sp modelId="{01DB9643-10F1-4823-B76E-F7940EF2AEA9}">
      <dsp:nvSpPr>
        <dsp:cNvPr id="0" name=""/>
        <dsp:cNvSpPr/>
      </dsp:nvSpPr>
      <dsp:spPr>
        <a:xfrm>
          <a:off x="1406519" y="3538317"/>
          <a:ext cx="1976673" cy="793997"/>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err="1" smtClean="0"/>
            <a:t>Βιοαποικοδόμηση</a:t>
          </a:r>
          <a:endParaRPr lang="en-US" sz="1800" kern="1200" dirty="0"/>
        </a:p>
      </dsp:txBody>
      <dsp:txXfrm>
        <a:off x="1445279" y="3577077"/>
        <a:ext cx="1899153" cy="716477"/>
      </dsp:txXfrm>
    </dsp:sp>
    <dsp:sp modelId="{BA9D9BBC-50CF-4C7C-B3BD-ABCB646DF9E7}">
      <dsp:nvSpPr>
        <dsp:cNvPr id="0" name=""/>
        <dsp:cNvSpPr/>
      </dsp:nvSpPr>
      <dsp:spPr>
        <a:xfrm>
          <a:off x="19122" y="2493569"/>
          <a:ext cx="1587995" cy="793997"/>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a:t>Θρεπτικές Ουσίες</a:t>
          </a:r>
          <a:endParaRPr lang="en-US" sz="1800" kern="1200" dirty="0"/>
        </a:p>
      </dsp:txBody>
      <dsp:txXfrm>
        <a:off x="57882" y="2532329"/>
        <a:ext cx="1510475" cy="716477"/>
      </dsp:txXfrm>
    </dsp:sp>
    <dsp:sp modelId="{01188EB7-F2C5-4949-90A0-4CCB4C16FFE2}">
      <dsp:nvSpPr>
        <dsp:cNvPr id="0" name=""/>
        <dsp:cNvSpPr/>
      </dsp:nvSpPr>
      <dsp:spPr>
        <a:xfrm>
          <a:off x="69064" y="886657"/>
          <a:ext cx="1587995" cy="793997"/>
        </a:xfrm>
        <a:prstGeom prst="roundRect">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a:t>Φυτά</a:t>
          </a:r>
          <a:endParaRPr lang="en-US" sz="1800" kern="1200" dirty="0"/>
        </a:p>
      </dsp:txBody>
      <dsp:txXfrm>
        <a:off x="107824" y="925417"/>
        <a:ext cx="1510475" cy="7164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DEDA4-782D-4B83-B421-E13D43EB7973}">
      <dsp:nvSpPr>
        <dsp:cNvPr id="0" name=""/>
        <dsp:cNvSpPr/>
      </dsp:nvSpPr>
      <dsp:spPr>
        <a:xfrm>
          <a:off x="492012" y="170220"/>
          <a:ext cx="3770854" cy="3770854"/>
        </a:xfrm>
        <a:prstGeom prst="circularArrow">
          <a:avLst>
            <a:gd name="adj1" fmla="val 5544"/>
            <a:gd name="adj2" fmla="val 330680"/>
            <a:gd name="adj3" fmla="val 13868366"/>
            <a:gd name="adj4" fmla="val 17329958"/>
            <a:gd name="adj5" fmla="val 5757"/>
          </a:avLst>
        </a:prstGeom>
        <a:solidFill>
          <a:schemeClr val="accent2"/>
        </a:solidFill>
        <a:ln w="25400" cap="flat" cmpd="sng" algn="ctr">
          <a:solidFill>
            <a:schemeClr val="lt1"/>
          </a:solidFill>
          <a:prstDash val="solid"/>
        </a:ln>
        <a:effectLst/>
      </dsp:spPr>
      <dsp:style>
        <a:lnRef idx="3">
          <a:schemeClr val="lt1"/>
        </a:lnRef>
        <a:fillRef idx="1">
          <a:schemeClr val="accent2"/>
        </a:fillRef>
        <a:effectRef idx="1">
          <a:schemeClr val="accent2"/>
        </a:effectRef>
        <a:fontRef idx="minor">
          <a:schemeClr val="lt1"/>
        </a:fontRef>
      </dsp:style>
    </dsp:sp>
    <dsp:sp modelId="{FDEE5297-767A-4CF8-A1E7-FC7FD15BA7B1}">
      <dsp:nvSpPr>
        <dsp:cNvPr id="0" name=""/>
        <dsp:cNvSpPr/>
      </dsp:nvSpPr>
      <dsp:spPr>
        <a:xfrm>
          <a:off x="1530012" y="190178"/>
          <a:ext cx="1694854" cy="84742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a:t>Κατασκευή</a:t>
          </a:r>
          <a:endParaRPr lang="en-US" sz="1800" kern="1200" dirty="0"/>
        </a:p>
      </dsp:txBody>
      <dsp:txXfrm>
        <a:off x="1571380" y="231546"/>
        <a:ext cx="1612118" cy="764691"/>
      </dsp:txXfrm>
    </dsp:sp>
    <dsp:sp modelId="{82D4A4DE-552C-42F3-9D39-0E4BE999799D}">
      <dsp:nvSpPr>
        <dsp:cNvPr id="0" name=""/>
        <dsp:cNvSpPr/>
      </dsp:nvSpPr>
      <dsp:spPr>
        <a:xfrm>
          <a:off x="3059349" y="1301306"/>
          <a:ext cx="1694854" cy="847427"/>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a:t>Υλικά</a:t>
          </a:r>
          <a:endParaRPr lang="en-US" sz="1800" kern="1200" dirty="0"/>
        </a:p>
      </dsp:txBody>
      <dsp:txXfrm>
        <a:off x="3100717" y="1342674"/>
        <a:ext cx="1612118" cy="764691"/>
      </dsp:txXfrm>
    </dsp:sp>
    <dsp:sp modelId="{9055A60E-CDAE-403F-8EEF-A428F51A32E8}">
      <dsp:nvSpPr>
        <dsp:cNvPr id="0" name=""/>
        <dsp:cNvSpPr/>
      </dsp:nvSpPr>
      <dsp:spPr>
        <a:xfrm>
          <a:off x="2475195" y="3099150"/>
          <a:ext cx="1694854" cy="847427"/>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err="1"/>
            <a:t>Επαναχρησιμο</a:t>
          </a:r>
          <a:r>
            <a:rPr lang="el-GR" sz="1800" kern="1200" dirty="0"/>
            <a:t>-ποίηση</a:t>
          </a:r>
          <a:endParaRPr lang="en-US" sz="1800" kern="1200" dirty="0"/>
        </a:p>
      </dsp:txBody>
      <dsp:txXfrm>
        <a:off x="2516563" y="3140518"/>
        <a:ext cx="1612118" cy="764691"/>
      </dsp:txXfrm>
    </dsp:sp>
    <dsp:sp modelId="{01DB9643-10F1-4823-B76E-F7940EF2AEA9}">
      <dsp:nvSpPr>
        <dsp:cNvPr id="0" name=""/>
        <dsp:cNvSpPr/>
      </dsp:nvSpPr>
      <dsp:spPr>
        <a:xfrm>
          <a:off x="584830" y="3099150"/>
          <a:ext cx="1694854" cy="847427"/>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a:t>Χρήση</a:t>
          </a:r>
          <a:endParaRPr lang="en-US" sz="1800" kern="1200" dirty="0"/>
        </a:p>
      </dsp:txBody>
      <dsp:txXfrm>
        <a:off x="626198" y="3140518"/>
        <a:ext cx="1612118" cy="764691"/>
      </dsp:txXfrm>
    </dsp:sp>
    <dsp:sp modelId="{01188EB7-F2C5-4949-90A0-4CCB4C16FFE2}">
      <dsp:nvSpPr>
        <dsp:cNvPr id="0" name=""/>
        <dsp:cNvSpPr/>
      </dsp:nvSpPr>
      <dsp:spPr>
        <a:xfrm>
          <a:off x="0" y="1301530"/>
          <a:ext cx="1694854" cy="847427"/>
        </a:xfrm>
        <a:prstGeom prst="roundRect">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a:t>Προϊόν</a:t>
          </a:r>
          <a:endParaRPr lang="en-US" sz="1800" kern="1200" dirty="0"/>
        </a:p>
      </dsp:txBody>
      <dsp:txXfrm>
        <a:off x="41368" y="1342898"/>
        <a:ext cx="1612118" cy="76469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life-climamed.eu/home" TargetMode="External"/><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9636A-185B-45F7-8395-AC051567D6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A4C774D5-6F8B-4DD6-A5AF-09E49A93A5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7C681897-D60A-43E3-8645-56DE4D477ABA}"/>
              </a:ext>
            </a:extLst>
          </p:cNvPr>
          <p:cNvSpPr>
            <a:spLocks noGrp="1"/>
          </p:cNvSpPr>
          <p:nvPr>
            <p:ph type="dt" sz="half" idx="10"/>
          </p:nvPr>
        </p:nvSpPr>
        <p:spPr/>
        <p:txBody>
          <a:bodyPr/>
          <a:lstStyle/>
          <a:p>
            <a:fld id="{9F848329-3FD5-45E9-834A-5BD8DB4D6813}" type="datetimeFigureOut">
              <a:rPr lang="el-GR" smtClean="0"/>
              <a:t>9/9/2023</a:t>
            </a:fld>
            <a:endParaRPr lang="el-GR"/>
          </a:p>
        </p:txBody>
      </p:sp>
      <p:sp>
        <p:nvSpPr>
          <p:cNvPr id="5" name="Footer Placeholder 4">
            <a:extLst>
              <a:ext uri="{FF2B5EF4-FFF2-40B4-BE49-F238E27FC236}">
                <a16:creationId xmlns:a16="http://schemas.microsoft.com/office/drawing/2014/main" id="{79D7DD69-35DB-472D-BF5B-A897B8E84BB0}"/>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AC924F4-68F6-4979-9168-0E183960F3F7}"/>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746237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A4768-C307-4114-8237-F15417F708CD}"/>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0A48F503-2168-478E-951A-D5A8B772ECE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FEBE9915-68D6-45EE-8549-8545F17B8443}"/>
              </a:ext>
            </a:extLst>
          </p:cNvPr>
          <p:cNvSpPr>
            <a:spLocks noGrp="1"/>
          </p:cNvSpPr>
          <p:nvPr>
            <p:ph type="dt" sz="half" idx="10"/>
          </p:nvPr>
        </p:nvSpPr>
        <p:spPr/>
        <p:txBody>
          <a:bodyPr/>
          <a:lstStyle/>
          <a:p>
            <a:fld id="{9F848329-3FD5-45E9-834A-5BD8DB4D6813}" type="datetimeFigureOut">
              <a:rPr lang="el-GR" smtClean="0"/>
              <a:t>9/9/2023</a:t>
            </a:fld>
            <a:endParaRPr lang="el-GR"/>
          </a:p>
        </p:txBody>
      </p:sp>
      <p:sp>
        <p:nvSpPr>
          <p:cNvPr id="5" name="Footer Placeholder 4">
            <a:extLst>
              <a:ext uri="{FF2B5EF4-FFF2-40B4-BE49-F238E27FC236}">
                <a16:creationId xmlns:a16="http://schemas.microsoft.com/office/drawing/2014/main" id="{5160BB80-98CE-4DD4-AF11-63CA92A8E28D}"/>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3957D78-321B-4271-BDB0-72C0A2B2C3BB}"/>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248342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A4B305-8A1F-4E5B-87DE-28B9B5447D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4784778E-39A1-45B8-AA02-6B6E660EC82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908FE97D-C7FF-442C-8093-55CC0BD8899B}"/>
              </a:ext>
            </a:extLst>
          </p:cNvPr>
          <p:cNvSpPr>
            <a:spLocks noGrp="1"/>
          </p:cNvSpPr>
          <p:nvPr>
            <p:ph type="dt" sz="half" idx="10"/>
          </p:nvPr>
        </p:nvSpPr>
        <p:spPr/>
        <p:txBody>
          <a:bodyPr/>
          <a:lstStyle/>
          <a:p>
            <a:fld id="{9F848329-3FD5-45E9-834A-5BD8DB4D6813}" type="datetimeFigureOut">
              <a:rPr lang="el-GR" smtClean="0"/>
              <a:t>9/9/2023</a:t>
            </a:fld>
            <a:endParaRPr lang="el-GR"/>
          </a:p>
        </p:txBody>
      </p:sp>
      <p:sp>
        <p:nvSpPr>
          <p:cNvPr id="5" name="Footer Placeholder 4">
            <a:extLst>
              <a:ext uri="{FF2B5EF4-FFF2-40B4-BE49-F238E27FC236}">
                <a16:creationId xmlns:a16="http://schemas.microsoft.com/office/drawing/2014/main" id="{94F2A1F5-7921-44D5-911E-62C19BE9B429}"/>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E8F3C350-9ED7-4508-8C24-5928792CC81B}"/>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1299896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398324"/>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Cambria" panose="02040503050406030204" pitchFamily="18" charset="0"/>
                <a:ea typeface="Cambria" panose="02040503050406030204" pitchFamily="18"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Footer Placeholder 4"/>
          <p:cNvSpPr>
            <a:spLocks noGrp="1"/>
          </p:cNvSpPr>
          <p:nvPr>
            <p:ph type="ftr" sz="quarter" idx="11"/>
          </p:nvPr>
        </p:nvSpPr>
        <p:spPr>
          <a:xfrm>
            <a:off x="90516" y="6432147"/>
            <a:ext cx="3049848" cy="365125"/>
          </a:xfrm>
        </p:spPr>
        <p:txBody>
          <a:bodyPr/>
          <a:lstStyle/>
          <a:p>
            <a:r>
              <a:rPr lang="en-US" dirty="0">
                <a:latin typeface="DejaVuSans-Bold"/>
              </a:rPr>
              <a:t>ClimaMED - LIFE17 CCM/GR/000087</a:t>
            </a:r>
            <a:endParaRPr lang="el-GR"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9966B17-C29E-F785-8C5C-D60AEFCA9982}"/>
              </a:ext>
            </a:extLst>
          </p:cNvPr>
          <p:cNvPicPr>
            <a:picLocks noChangeAspect="1"/>
          </p:cNvPicPr>
          <p:nvPr userDrawn="1"/>
        </p:nvPicPr>
        <p:blipFill>
          <a:blip r:embed="rId2"/>
          <a:stretch>
            <a:fillRect/>
          </a:stretch>
        </p:blipFill>
        <p:spPr>
          <a:xfrm>
            <a:off x="4607303" y="417815"/>
            <a:ext cx="2687772" cy="773824"/>
          </a:xfrm>
          <a:prstGeom prst="rect">
            <a:avLst/>
          </a:prstGeom>
        </p:spPr>
      </p:pic>
      <p:pic>
        <p:nvPicPr>
          <p:cNvPr id="11" name="Picture 10">
            <a:extLst>
              <a:ext uri="{FF2B5EF4-FFF2-40B4-BE49-F238E27FC236}">
                <a16:creationId xmlns:a16="http://schemas.microsoft.com/office/drawing/2014/main" id="{682B7DC8-7201-7A93-A287-CB9F96E55BED}"/>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a:xfrm>
            <a:off x="267627" y="248075"/>
            <a:ext cx="1146419" cy="9541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9960DF3F-37A7-7CE4-A30F-3708AA1C8DE6}"/>
              </a:ext>
            </a:extLst>
          </p:cNvPr>
          <p:cNvPicPr>
            <a:picLocks noChangeAspect="1"/>
          </p:cNvPicPr>
          <p:nvPr userDrawn="1"/>
        </p:nvPicPr>
        <p:blipFill>
          <a:blip r:embed="rId4"/>
          <a:stretch>
            <a:fillRect/>
          </a:stretch>
        </p:blipFill>
        <p:spPr>
          <a:xfrm>
            <a:off x="10805097" y="274229"/>
            <a:ext cx="959785" cy="11812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9406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6">
            <a:extLst>
              <a:ext uri="{FF2B5EF4-FFF2-40B4-BE49-F238E27FC236}">
                <a16:creationId xmlns:a16="http://schemas.microsoft.com/office/drawing/2014/main" id="{EB2014A7-E1F1-583C-9844-52A8A87E88AA}"/>
              </a:ext>
            </a:extLst>
          </p:cNvPr>
          <p:cNvPicPr>
            <a:picLocks noChangeAspect="1"/>
          </p:cNvPicPr>
          <p:nvPr userDrawn="1"/>
        </p:nvPicPr>
        <p:blipFill>
          <a:blip r:embed="rId2"/>
          <a:stretch>
            <a:fillRect/>
          </a:stretch>
        </p:blipFill>
        <p:spPr>
          <a:xfrm>
            <a:off x="369792" y="243278"/>
            <a:ext cx="1864821" cy="536892"/>
          </a:xfrm>
          <a:prstGeom prst="rect">
            <a:avLst/>
          </a:prstGeom>
        </p:spPr>
      </p:pic>
      <p:sp>
        <p:nvSpPr>
          <p:cNvPr id="8" name="TextBox 7">
            <a:extLst>
              <a:ext uri="{FF2B5EF4-FFF2-40B4-BE49-F238E27FC236}">
                <a16:creationId xmlns:a16="http://schemas.microsoft.com/office/drawing/2014/main" id="{162356A5-6856-A554-2E9A-9A6D80AD84B8}"/>
              </a:ext>
            </a:extLst>
          </p:cNvPr>
          <p:cNvSpPr txBox="1"/>
          <p:nvPr userDrawn="1"/>
        </p:nvSpPr>
        <p:spPr>
          <a:xfrm>
            <a:off x="44374" y="6502111"/>
            <a:ext cx="2582057" cy="276999"/>
          </a:xfrm>
          <a:prstGeom prst="rect">
            <a:avLst/>
          </a:prstGeom>
          <a:noFill/>
        </p:spPr>
        <p:txBody>
          <a:bodyPr wrap="square" rtlCol="0">
            <a:spAutoFit/>
          </a:bodyPr>
          <a:lstStyle/>
          <a:p>
            <a:r>
              <a:rPr lang="en-US" sz="1200" dirty="0">
                <a:solidFill>
                  <a:schemeClr val="bg1"/>
                </a:solidFill>
                <a:hlinkClick r:id="rId3">
                  <a:extLst>
                    <a:ext uri="{A12FA001-AC4F-418D-AE19-62706E023703}">
                      <ahyp:hlinkClr xmlns:ahyp="http://schemas.microsoft.com/office/drawing/2018/hyperlinkcolor" xmlns="" val="tx"/>
                    </a:ext>
                  </a:extLst>
                </a:hlinkClick>
              </a:rPr>
              <a:t>https://life-climamed.eu/home</a:t>
            </a:r>
            <a:r>
              <a:rPr lang="en-US" sz="1200" dirty="0">
                <a:solidFill>
                  <a:schemeClr val="bg1"/>
                </a:solidFill>
              </a:rPr>
              <a:t> </a:t>
            </a:r>
            <a:endParaRPr lang="el-GR" sz="1200" dirty="0">
              <a:solidFill>
                <a:schemeClr val="bg1"/>
              </a:solidFill>
            </a:endParaRPr>
          </a:p>
        </p:txBody>
      </p:sp>
      <p:sp>
        <p:nvSpPr>
          <p:cNvPr id="10" name="Rectangle 9">
            <a:extLst>
              <a:ext uri="{FF2B5EF4-FFF2-40B4-BE49-F238E27FC236}">
                <a16:creationId xmlns:a16="http://schemas.microsoft.com/office/drawing/2014/main" id="{5A5E1276-BB9A-06C7-C827-FEAC8AC6EEAD}"/>
              </a:ext>
            </a:extLst>
          </p:cNvPr>
          <p:cNvSpPr/>
          <p:nvPr userDrawn="1"/>
        </p:nvSpPr>
        <p:spPr>
          <a:xfrm>
            <a:off x="3175" y="6321108"/>
            <a:ext cx="12188825" cy="5368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ooter Placeholder 4">
            <a:extLst>
              <a:ext uri="{FF2B5EF4-FFF2-40B4-BE49-F238E27FC236}">
                <a16:creationId xmlns:a16="http://schemas.microsoft.com/office/drawing/2014/main" id="{01C1EF8D-CC7D-BD8D-20D0-9D349D2BB86B}"/>
              </a:ext>
            </a:extLst>
          </p:cNvPr>
          <p:cNvSpPr txBox="1">
            <a:spLocks/>
          </p:cNvSpPr>
          <p:nvPr userDrawn="1"/>
        </p:nvSpPr>
        <p:spPr>
          <a:xfrm>
            <a:off x="9262994" y="6413985"/>
            <a:ext cx="2250618"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cap="none" dirty="0">
                <a:latin typeface="Bahnschrift SemiLight" panose="020B0502040204020203" pitchFamily="34" charset="0"/>
              </a:rPr>
              <a:t>www.envitech.org</a:t>
            </a:r>
            <a:endParaRPr lang="el-GR" cap="none" dirty="0">
              <a:latin typeface="Bahnschrift SemiLight" panose="020B0502040204020203" pitchFamily="34" charset="0"/>
            </a:endParaRPr>
          </a:p>
        </p:txBody>
      </p:sp>
      <p:pic>
        <p:nvPicPr>
          <p:cNvPr id="9" name="Picture 8">
            <a:extLst>
              <a:ext uri="{FF2B5EF4-FFF2-40B4-BE49-F238E27FC236}">
                <a16:creationId xmlns:a16="http://schemas.microsoft.com/office/drawing/2014/main" id="{5455D75E-E164-6218-F8D3-12DD31A4ADDB}"/>
              </a:ext>
            </a:extLst>
          </p:cNvPr>
          <p:cNvPicPr/>
          <p:nvPr userDrawn="1"/>
        </p:nvPicPr>
        <p:blipFill>
          <a:blip r:embed="rId4" cstate="hqprint">
            <a:extLst>
              <a:ext uri="{28A0092B-C50C-407E-A947-70E740481C1C}">
                <a14:useLocalDpi xmlns:a14="http://schemas.microsoft.com/office/drawing/2010/main" val="0"/>
              </a:ext>
            </a:extLst>
          </a:blip>
          <a:stretch>
            <a:fillRect/>
          </a:stretch>
        </p:blipFill>
        <p:spPr>
          <a:xfrm>
            <a:off x="11513612" y="6368968"/>
            <a:ext cx="574309" cy="437470"/>
          </a:xfrm>
          <a:prstGeom prst="rect">
            <a:avLst/>
          </a:prstGeom>
        </p:spPr>
      </p:pic>
      <p:sp>
        <p:nvSpPr>
          <p:cNvPr id="15" name="Footer Placeholder 4">
            <a:extLst>
              <a:ext uri="{FF2B5EF4-FFF2-40B4-BE49-F238E27FC236}">
                <a16:creationId xmlns:a16="http://schemas.microsoft.com/office/drawing/2014/main" id="{C1110A4D-51E7-7724-37ED-EE1479011817}"/>
              </a:ext>
            </a:extLst>
          </p:cNvPr>
          <p:cNvSpPr txBox="1">
            <a:spLocks/>
          </p:cNvSpPr>
          <p:nvPr userDrawn="1"/>
        </p:nvSpPr>
        <p:spPr>
          <a:xfrm>
            <a:off x="-148831" y="6404367"/>
            <a:ext cx="290206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DejaVuSans-Bold"/>
              </a:rPr>
              <a:t>ClimaMED - LIFE17 CCM/GR/000087</a:t>
            </a:r>
            <a:endParaRPr lang="el-GR" dirty="0"/>
          </a:p>
        </p:txBody>
      </p:sp>
      <p:pic>
        <p:nvPicPr>
          <p:cNvPr id="1026" name="Picture 1" descr="NEW LOGO 2010">
            <a:extLst>
              <a:ext uri="{FF2B5EF4-FFF2-40B4-BE49-F238E27FC236}">
                <a16:creationId xmlns:a16="http://schemas.microsoft.com/office/drawing/2014/main" id="{42B23590-3E69-103B-25FF-5D235B4C9846}"/>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11041912" y="6339580"/>
            <a:ext cx="421439" cy="51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0976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F00A8D-62AF-4D50-A83F-11CCEA88206D}"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285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9/9/2023</a:t>
            </a:fld>
            <a:endParaRPr lang="el-G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328773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9/9/2023</a:t>
            </a:fld>
            <a:endParaRPr lang="el-G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F00A8D-62AF-4D50-A83F-11CCEA88206D}" type="slidenum">
              <a:rPr lang="el-GR" smtClean="0"/>
              <a:t>‹#›</a:t>
            </a:fld>
            <a:endParaRPr lang="el-GR"/>
          </a:p>
        </p:txBody>
      </p:sp>
      <p:pic>
        <p:nvPicPr>
          <p:cNvPr id="2" name="Picture 1">
            <a:extLst>
              <a:ext uri="{FF2B5EF4-FFF2-40B4-BE49-F238E27FC236}">
                <a16:creationId xmlns:a16="http://schemas.microsoft.com/office/drawing/2014/main" id="{4CE67041-A971-A789-5277-7F8A6ADE3E1B}"/>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a:xfrm>
            <a:off x="11212482" y="360222"/>
            <a:ext cx="768191" cy="535710"/>
          </a:xfrm>
          <a:prstGeom prst="rect">
            <a:avLst/>
          </a:prstGeom>
        </p:spPr>
      </p:pic>
    </p:spTree>
    <p:extLst>
      <p:ext uri="{BB962C8B-B14F-4D97-AF65-F5344CB8AC3E}">
        <p14:creationId xmlns:p14="http://schemas.microsoft.com/office/powerpoint/2010/main" val="571380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9/9/2023</a:t>
            </a:fld>
            <a:endParaRPr lang="el-G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13014643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9/9/2023</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1973859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fld id="{31AB5A34-DC79-4869-90D6-BB6C3CFD84EF}" type="datetimeFigureOut">
              <a:rPr lang="el-GR" smtClean="0"/>
              <a:t>9/9/2023</a:t>
            </a:fld>
            <a:endParaRPr lang="el-G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5F00A8D-62AF-4D50-A83F-11CCEA88206D}" type="slidenum">
              <a:rPr lang="el-GR" smtClean="0"/>
              <a:t>‹#›</a:t>
            </a:fld>
            <a:endParaRPr lang="el-GR"/>
          </a:p>
        </p:txBody>
      </p:sp>
    </p:spTree>
    <p:extLst>
      <p:ext uri="{BB962C8B-B14F-4D97-AF65-F5344CB8AC3E}">
        <p14:creationId xmlns:p14="http://schemas.microsoft.com/office/powerpoint/2010/main" val="32356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546D3-067B-40FB-93BF-5358AAA772B6}"/>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40C814A3-704D-4810-95FA-61AF5149CF3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BDB31C2F-5A33-4689-B6DA-9327AAF2F7EC}"/>
              </a:ext>
            </a:extLst>
          </p:cNvPr>
          <p:cNvSpPr>
            <a:spLocks noGrp="1"/>
          </p:cNvSpPr>
          <p:nvPr>
            <p:ph type="dt" sz="half" idx="10"/>
          </p:nvPr>
        </p:nvSpPr>
        <p:spPr/>
        <p:txBody>
          <a:bodyPr/>
          <a:lstStyle/>
          <a:p>
            <a:fld id="{9F848329-3FD5-45E9-834A-5BD8DB4D6813}" type="datetimeFigureOut">
              <a:rPr lang="el-GR" smtClean="0"/>
              <a:t>9/9/2023</a:t>
            </a:fld>
            <a:endParaRPr lang="el-GR"/>
          </a:p>
        </p:txBody>
      </p:sp>
      <p:sp>
        <p:nvSpPr>
          <p:cNvPr id="5" name="Footer Placeholder 4">
            <a:extLst>
              <a:ext uri="{FF2B5EF4-FFF2-40B4-BE49-F238E27FC236}">
                <a16:creationId xmlns:a16="http://schemas.microsoft.com/office/drawing/2014/main" id="{C91777E3-9A30-4BC8-8956-80497F8A8B19}"/>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175EC023-592D-4EBC-A58C-1A67454DCF84}"/>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2268238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9/9/2023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3120555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9/9/2023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3801997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9/9/2023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681612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4A94C-1DDE-4B9E-9079-29261855DB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2FBDEB57-28D1-4A26-B552-5483194EB2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98E4D7-FED9-4B2D-A74C-C1769B3CA18C}"/>
              </a:ext>
            </a:extLst>
          </p:cNvPr>
          <p:cNvSpPr>
            <a:spLocks noGrp="1"/>
          </p:cNvSpPr>
          <p:nvPr>
            <p:ph type="dt" sz="half" idx="10"/>
          </p:nvPr>
        </p:nvSpPr>
        <p:spPr/>
        <p:txBody>
          <a:bodyPr/>
          <a:lstStyle/>
          <a:p>
            <a:fld id="{9F848329-3FD5-45E9-834A-5BD8DB4D6813}" type="datetimeFigureOut">
              <a:rPr lang="el-GR" smtClean="0"/>
              <a:t>9/9/2023</a:t>
            </a:fld>
            <a:endParaRPr lang="el-GR"/>
          </a:p>
        </p:txBody>
      </p:sp>
      <p:sp>
        <p:nvSpPr>
          <p:cNvPr id="5" name="Footer Placeholder 4">
            <a:extLst>
              <a:ext uri="{FF2B5EF4-FFF2-40B4-BE49-F238E27FC236}">
                <a16:creationId xmlns:a16="http://schemas.microsoft.com/office/drawing/2014/main" id="{E2EF6679-DD2A-44AB-B89D-1A3E201044CC}"/>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BEA519F4-B976-49A5-8B35-A9FD1E50B154}"/>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308235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FABC-E385-40F2-A6C4-0C196A6B4F7F}"/>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D0E5BD3D-7396-4B1A-AA33-BD9CFD5BB82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90B460F2-E2F2-4430-9B63-EB241D4CCC7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2839320F-1EFE-4499-B924-6FE766E67698}"/>
              </a:ext>
            </a:extLst>
          </p:cNvPr>
          <p:cNvSpPr>
            <a:spLocks noGrp="1"/>
          </p:cNvSpPr>
          <p:nvPr>
            <p:ph type="dt" sz="half" idx="10"/>
          </p:nvPr>
        </p:nvSpPr>
        <p:spPr/>
        <p:txBody>
          <a:bodyPr/>
          <a:lstStyle/>
          <a:p>
            <a:fld id="{9F848329-3FD5-45E9-834A-5BD8DB4D6813}" type="datetimeFigureOut">
              <a:rPr lang="el-GR" smtClean="0"/>
              <a:t>9/9/2023</a:t>
            </a:fld>
            <a:endParaRPr lang="el-GR"/>
          </a:p>
        </p:txBody>
      </p:sp>
      <p:sp>
        <p:nvSpPr>
          <p:cNvPr id="6" name="Footer Placeholder 5">
            <a:extLst>
              <a:ext uri="{FF2B5EF4-FFF2-40B4-BE49-F238E27FC236}">
                <a16:creationId xmlns:a16="http://schemas.microsoft.com/office/drawing/2014/main" id="{9D3DAD2B-0202-4D31-BA67-F29D8BCD718D}"/>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239A170C-9192-40BF-98A7-363BCB447D40}"/>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1896373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E8F4E-E26B-4DB0-A9DF-AAB401351CD8}"/>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F0CECB3D-9D36-4AA8-B89F-579C6CE06C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D52E141-B46B-4955-A1EF-C9604DA871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C9566639-400C-4E02-969F-7536A16B1F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E92863-9D35-4337-A675-8DACCEFF2F1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3A037983-1A52-4C1E-8A0B-32B0F097DD55}"/>
              </a:ext>
            </a:extLst>
          </p:cNvPr>
          <p:cNvSpPr>
            <a:spLocks noGrp="1"/>
          </p:cNvSpPr>
          <p:nvPr>
            <p:ph type="dt" sz="half" idx="10"/>
          </p:nvPr>
        </p:nvSpPr>
        <p:spPr/>
        <p:txBody>
          <a:bodyPr/>
          <a:lstStyle/>
          <a:p>
            <a:fld id="{9F848329-3FD5-45E9-834A-5BD8DB4D6813}" type="datetimeFigureOut">
              <a:rPr lang="el-GR" smtClean="0"/>
              <a:t>9/9/2023</a:t>
            </a:fld>
            <a:endParaRPr lang="el-GR"/>
          </a:p>
        </p:txBody>
      </p:sp>
      <p:sp>
        <p:nvSpPr>
          <p:cNvPr id="8" name="Footer Placeholder 7">
            <a:extLst>
              <a:ext uri="{FF2B5EF4-FFF2-40B4-BE49-F238E27FC236}">
                <a16:creationId xmlns:a16="http://schemas.microsoft.com/office/drawing/2014/main" id="{FC6E87FC-34D0-439F-BEB0-E61E07D0C7FB}"/>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2AB3B522-DE6A-4BB5-8194-07C3B157AE3F}"/>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3512832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AE78B-6713-4279-B9DB-3E129ADE1F04}"/>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BF45D0D0-0752-417A-BEFA-DDB376A28605}"/>
              </a:ext>
            </a:extLst>
          </p:cNvPr>
          <p:cNvSpPr>
            <a:spLocks noGrp="1"/>
          </p:cNvSpPr>
          <p:nvPr>
            <p:ph type="dt" sz="half" idx="10"/>
          </p:nvPr>
        </p:nvSpPr>
        <p:spPr/>
        <p:txBody>
          <a:bodyPr/>
          <a:lstStyle/>
          <a:p>
            <a:fld id="{9F848329-3FD5-45E9-834A-5BD8DB4D6813}" type="datetimeFigureOut">
              <a:rPr lang="el-GR" smtClean="0"/>
              <a:t>9/9/2023</a:t>
            </a:fld>
            <a:endParaRPr lang="el-GR"/>
          </a:p>
        </p:txBody>
      </p:sp>
      <p:sp>
        <p:nvSpPr>
          <p:cNvPr id="4" name="Footer Placeholder 3">
            <a:extLst>
              <a:ext uri="{FF2B5EF4-FFF2-40B4-BE49-F238E27FC236}">
                <a16:creationId xmlns:a16="http://schemas.microsoft.com/office/drawing/2014/main" id="{339B7F42-A877-4C32-BFB8-0BBE71FAAA38}"/>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A4DAA862-BA12-4CA1-94F3-6D843F8345D4}"/>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346388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4AA5DA-399C-4543-AAEA-7A320C7DE5C8}"/>
              </a:ext>
            </a:extLst>
          </p:cNvPr>
          <p:cNvSpPr>
            <a:spLocks noGrp="1"/>
          </p:cNvSpPr>
          <p:nvPr>
            <p:ph type="dt" sz="half" idx="10"/>
          </p:nvPr>
        </p:nvSpPr>
        <p:spPr/>
        <p:txBody>
          <a:bodyPr/>
          <a:lstStyle/>
          <a:p>
            <a:fld id="{9F848329-3FD5-45E9-834A-5BD8DB4D6813}" type="datetimeFigureOut">
              <a:rPr lang="el-GR" smtClean="0"/>
              <a:t>9/9/2023</a:t>
            </a:fld>
            <a:endParaRPr lang="el-GR"/>
          </a:p>
        </p:txBody>
      </p:sp>
      <p:sp>
        <p:nvSpPr>
          <p:cNvPr id="3" name="Footer Placeholder 2">
            <a:extLst>
              <a:ext uri="{FF2B5EF4-FFF2-40B4-BE49-F238E27FC236}">
                <a16:creationId xmlns:a16="http://schemas.microsoft.com/office/drawing/2014/main" id="{A92E0748-BAF2-40DF-AE48-8B7DDA72C7DC}"/>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4E5F632E-5B1B-46F3-ADF4-29FBD493BE3E}"/>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4213893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49E1E-75F8-4858-B2B8-6A078ED132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59E7E6D3-BCFC-43FF-B50E-AE191D454F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7EA80595-5566-4F47-905A-7673F25229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588823-0266-4EEE-B202-835925C40394}"/>
              </a:ext>
            </a:extLst>
          </p:cNvPr>
          <p:cNvSpPr>
            <a:spLocks noGrp="1"/>
          </p:cNvSpPr>
          <p:nvPr>
            <p:ph type="dt" sz="half" idx="10"/>
          </p:nvPr>
        </p:nvSpPr>
        <p:spPr/>
        <p:txBody>
          <a:bodyPr/>
          <a:lstStyle/>
          <a:p>
            <a:fld id="{9F848329-3FD5-45E9-834A-5BD8DB4D6813}" type="datetimeFigureOut">
              <a:rPr lang="el-GR" smtClean="0"/>
              <a:t>9/9/2023</a:t>
            </a:fld>
            <a:endParaRPr lang="el-GR"/>
          </a:p>
        </p:txBody>
      </p:sp>
      <p:sp>
        <p:nvSpPr>
          <p:cNvPr id="6" name="Footer Placeholder 5">
            <a:extLst>
              <a:ext uri="{FF2B5EF4-FFF2-40B4-BE49-F238E27FC236}">
                <a16:creationId xmlns:a16="http://schemas.microsoft.com/office/drawing/2014/main" id="{C6186CB9-D144-4570-801B-6E9461D78EC4}"/>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EE0AF322-BB14-4A23-8568-22B32EA1C488}"/>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2465641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35A8-E9C8-4042-B7C7-795D1ED55E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E8D5C438-C6A1-43CD-9BA2-90D1AF1745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B816E278-647D-4F98-A66A-F1BD23BC5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C529A1-53A7-4023-90D2-8C73C2B7304F}"/>
              </a:ext>
            </a:extLst>
          </p:cNvPr>
          <p:cNvSpPr>
            <a:spLocks noGrp="1"/>
          </p:cNvSpPr>
          <p:nvPr>
            <p:ph type="dt" sz="half" idx="10"/>
          </p:nvPr>
        </p:nvSpPr>
        <p:spPr/>
        <p:txBody>
          <a:bodyPr/>
          <a:lstStyle/>
          <a:p>
            <a:fld id="{9F848329-3FD5-45E9-834A-5BD8DB4D6813}" type="datetimeFigureOut">
              <a:rPr lang="el-GR" smtClean="0"/>
              <a:t>9/9/2023</a:t>
            </a:fld>
            <a:endParaRPr lang="el-GR"/>
          </a:p>
        </p:txBody>
      </p:sp>
      <p:sp>
        <p:nvSpPr>
          <p:cNvPr id="6" name="Footer Placeholder 5">
            <a:extLst>
              <a:ext uri="{FF2B5EF4-FFF2-40B4-BE49-F238E27FC236}">
                <a16:creationId xmlns:a16="http://schemas.microsoft.com/office/drawing/2014/main" id="{13257364-6F5D-4232-BE7F-5B8D4270520A}"/>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94B3A058-B872-48E6-8A63-EFC5E73E19C3}"/>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1458080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hyperlink" Target="https://life-climamed.eu/home"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AC50F2-7037-45A3-A5A5-E91027783B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7AF655A0-775F-4AFD-9CA1-031507AFB3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C288A595-274D-4C53-A52D-70E5B3A90B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48329-3FD5-45E9-834A-5BD8DB4D6813}" type="datetimeFigureOut">
              <a:rPr lang="el-GR" smtClean="0"/>
              <a:t>9/9/2023</a:t>
            </a:fld>
            <a:endParaRPr lang="el-GR"/>
          </a:p>
        </p:txBody>
      </p:sp>
      <p:sp>
        <p:nvSpPr>
          <p:cNvPr id="5" name="Footer Placeholder 4">
            <a:extLst>
              <a:ext uri="{FF2B5EF4-FFF2-40B4-BE49-F238E27FC236}">
                <a16:creationId xmlns:a16="http://schemas.microsoft.com/office/drawing/2014/main" id="{01432611-5A45-4E95-AE35-F5C7200056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A22DDA13-6CFA-49C3-819D-1AC2E9155C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A410FD-FD70-416D-B501-19460E02587D}" type="slidenum">
              <a:rPr lang="el-GR" smtClean="0"/>
              <a:t>‹#›</a:t>
            </a:fld>
            <a:endParaRPr lang="el-GR"/>
          </a:p>
        </p:txBody>
      </p:sp>
    </p:spTree>
    <p:extLst>
      <p:ext uri="{BB962C8B-B14F-4D97-AF65-F5344CB8AC3E}">
        <p14:creationId xmlns:p14="http://schemas.microsoft.com/office/powerpoint/2010/main" val="303638276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1A410FD-FD70-416D-B501-19460E02587D}" type="slidenum">
              <a:rPr lang="el-GR" smtClean="0"/>
              <a:t>‹#›</a:t>
            </a:fld>
            <a:endParaRPr lang="el-G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4710051-0DC9-ED09-6786-70B3DB2DFF0B}"/>
              </a:ext>
            </a:extLst>
          </p:cNvPr>
          <p:cNvPicPr>
            <a:picLocks noChangeAspect="1"/>
          </p:cNvPicPr>
          <p:nvPr userDrawn="1"/>
        </p:nvPicPr>
        <p:blipFill>
          <a:blip r:embed="rId13"/>
          <a:stretch>
            <a:fillRect/>
          </a:stretch>
        </p:blipFill>
        <p:spPr>
          <a:xfrm>
            <a:off x="369792" y="243278"/>
            <a:ext cx="1864821" cy="536892"/>
          </a:xfrm>
          <a:prstGeom prst="rect">
            <a:avLst/>
          </a:prstGeom>
        </p:spPr>
      </p:pic>
      <p:sp>
        <p:nvSpPr>
          <p:cNvPr id="12" name="TextBox 11">
            <a:extLst>
              <a:ext uri="{FF2B5EF4-FFF2-40B4-BE49-F238E27FC236}">
                <a16:creationId xmlns:a16="http://schemas.microsoft.com/office/drawing/2014/main" id="{EAD64745-E23A-0D2C-65A4-62F11DCDF1E0}"/>
              </a:ext>
            </a:extLst>
          </p:cNvPr>
          <p:cNvSpPr txBox="1"/>
          <p:nvPr userDrawn="1"/>
        </p:nvSpPr>
        <p:spPr>
          <a:xfrm>
            <a:off x="44374" y="6502111"/>
            <a:ext cx="2582057" cy="276999"/>
          </a:xfrm>
          <a:prstGeom prst="rect">
            <a:avLst/>
          </a:prstGeom>
          <a:noFill/>
        </p:spPr>
        <p:txBody>
          <a:bodyPr wrap="square" rtlCol="0">
            <a:spAutoFit/>
          </a:bodyPr>
          <a:lstStyle/>
          <a:p>
            <a:r>
              <a:rPr lang="en-US" sz="1200" dirty="0">
                <a:solidFill>
                  <a:schemeClr val="bg1"/>
                </a:solidFill>
                <a:hlinkClick r:id="rId14">
                  <a:extLst>
                    <a:ext uri="{A12FA001-AC4F-418D-AE19-62706E023703}">
                      <ahyp:hlinkClr xmlns:ahyp="http://schemas.microsoft.com/office/drawing/2018/hyperlinkcolor" xmlns="" val="tx"/>
                    </a:ext>
                  </a:extLst>
                </a:hlinkClick>
              </a:rPr>
              <a:t>https://life-climamed.eu/home</a:t>
            </a:r>
            <a:r>
              <a:rPr lang="en-US" sz="1200" dirty="0">
                <a:solidFill>
                  <a:schemeClr val="bg1"/>
                </a:solidFill>
              </a:rPr>
              <a:t> </a:t>
            </a:r>
            <a:endParaRPr lang="el-GR" sz="1200" dirty="0">
              <a:solidFill>
                <a:schemeClr val="bg1"/>
              </a:solidFill>
            </a:endParaRPr>
          </a:p>
        </p:txBody>
      </p:sp>
    </p:spTree>
    <p:extLst>
      <p:ext uri="{BB962C8B-B14F-4D97-AF65-F5344CB8AC3E}">
        <p14:creationId xmlns:p14="http://schemas.microsoft.com/office/powerpoint/2010/main" val="216071308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life-climamed.eu/home"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68AC-87F1-46EF-9900-1E7DBDD38260}"/>
              </a:ext>
            </a:extLst>
          </p:cNvPr>
          <p:cNvSpPr>
            <a:spLocks noGrp="1"/>
          </p:cNvSpPr>
          <p:nvPr>
            <p:ph type="ctrTitle"/>
          </p:nvPr>
        </p:nvSpPr>
        <p:spPr>
          <a:xfrm>
            <a:off x="2571960" y="1751278"/>
            <a:ext cx="8915399" cy="2216874"/>
          </a:xfrm>
        </p:spPr>
        <p:txBody>
          <a:bodyP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Calibri" panose="020F0502020204030204" pitchFamily="34" charset="0"/>
              </a:rPr>
              <a:t/>
            </a:r>
            <a:br>
              <a:rPr kumimoji="0" lang="el-GR" sz="1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Calibri" panose="020F0502020204030204" pitchFamily="34" charset="0"/>
              </a:rPr>
            </a:br>
            <a:endParaRPr kumimoji="0" lang="el-GR" sz="24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sp>
        <p:nvSpPr>
          <p:cNvPr id="3" name="Subtitle 2">
            <a:extLst>
              <a:ext uri="{FF2B5EF4-FFF2-40B4-BE49-F238E27FC236}">
                <a16:creationId xmlns:a16="http://schemas.microsoft.com/office/drawing/2014/main" id="{7873D27E-DD8D-453A-8454-9C48BA1EEC92}"/>
              </a:ext>
            </a:extLst>
          </p:cNvPr>
          <p:cNvSpPr>
            <a:spLocks noGrp="1"/>
          </p:cNvSpPr>
          <p:nvPr>
            <p:ph type="subTitle" idx="1"/>
          </p:nvPr>
        </p:nvSpPr>
        <p:spPr>
          <a:xfrm>
            <a:off x="9207544" y="5548004"/>
            <a:ext cx="2984456" cy="954107"/>
          </a:xfrm>
        </p:spPr>
        <p:txBody>
          <a:bodyPr>
            <a:normAutofit/>
          </a:bodyPr>
          <a:lstStyle/>
          <a:p>
            <a:pPr algn="r">
              <a:spcBef>
                <a:spcPts val="0"/>
              </a:spcBef>
            </a:pPr>
            <a:r>
              <a:rPr lang="en-US" sz="1400" b="1" dirty="0">
                <a:solidFill>
                  <a:srgbClr val="00B050"/>
                </a:solidFill>
                <a:latin typeface="Cambria" panose="02040503050406030204" pitchFamily="18" charset="0"/>
                <a:ea typeface="Cambria" panose="02040503050406030204" pitchFamily="18" charset="0"/>
              </a:rPr>
              <a:t> </a:t>
            </a:r>
          </a:p>
          <a:p>
            <a:pPr algn="r">
              <a:spcBef>
                <a:spcPts val="0"/>
              </a:spcBef>
            </a:pPr>
            <a:r>
              <a:rPr lang="en-US" sz="2000" dirty="0">
                <a:latin typeface="Cambria" panose="02040503050406030204" pitchFamily="18" charset="0"/>
                <a:ea typeface="Cambria" panose="02040503050406030204" pitchFamily="18" charset="0"/>
              </a:rPr>
              <a:t> </a:t>
            </a:r>
            <a:endParaRPr lang="el-GR" sz="20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D120558A-3E93-458F-8EDA-90A2F6A0ED5F}"/>
              </a:ext>
            </a:extLst>
          </p:cNvPr>
          <p:cNvSpPr txBox="1"/>
          <p:nvPr/>
        </p:nvSpPr>
        <p:spPr>
          <a:xfrm>
            <a:off x="44374" y="6502111"/>
            <a:ext cx="2582057" cy="276999"/>
          </a:xfrm>
          <a:prstGeom prst="rect">
            <a:avLst/>
          </a:prstGeom>
          <a:noFill/>
        </p:spPr>
        <p:txBody>
          <a:bodyPr wrap="square" rtlCol="0">
            <a:spAutoFit/>
          </a:bodyPr>
          <a:lstStyle/>
          <a:p>
            <a:r>
              <a:rPr lang="en-US" sz="1200" dirty="0">
                <a:solidFill>
                  <a:schemeClr val="bg1"/>
                </a:solidFill>
                <a:hlinkClick r:id="rId2">
                  <a:extLst>
                    <a:ext uri="{A12FA001-AC4F-418D-AE19-62706E023703}">
                      <ahyp:hlinkClr xmlns:ahyp="http://schemas.microsoft.com/office/drawing/2018/hyperlinkcolor" xmlns="" val="tx"/>
                    </a:ext>
                  </a:extLst>
                </a:hlinkClick>
              </a:rPr>
              <a:t>https://life-climamed.eu/home</a:t>
            </a:r>
            <a:r>
              <a:rPr lang="en-US" sz="1200" dirty="0">
                <a:solidFill>
                  <a:schemeClr val="bg1"/>
                </a:solidFill>
              </a:rPr>
              <a:t> </a:t>
            </a:r>
            <a:endParaRPr lang="el-GR" sz="1200" dirty="0">
              <a:solidFill>
                <a:schemeClr val="bg1"/>
              </a:solidFill>
            </a:endParaRPr>
          </a:p>
        </p:txBody>
      </p:sp>
      <p:sp>
        <p:nvSpPr>
          <p:cNvPr id="10" name="TextBox 9">
            <a:extLst>
              <a:ext uri="{FF2B5EF4-FFF2-40B4-BE49-F238E27FC236}">
                <a16:creationId xmlns:a16="http://schemas.microsoft.com/office/drawing/2014/main" id="{17EEBB8B-AE4A-D4DC-8CF7-6B98C4474F9D}"/>
              </a:ext>
            </a:extLst>
          </p:cNvPr>
          <p:cNvSpPr txBox="1"/>
          <p:nvPr/>
        </p:nvSpPr>
        <p:spPr>
          <a:xfrm>
            <a:off x="3112982" y="4624674"/>
            <a:ext cx="6094562" cy="923330"/>
          </a:xfrm>
          <a:prstGeom prst="rect">
            <a:avLst/>
          </a:prstGeom>
          <a:noFill/>
        </p:spPr>
        <p:txBody>
          <a:bodyPr wrap="square">
            <a:spAutoFit/>
          </a:bodyPr>
          <a:lstStyle/>
          <a:p>
            <a:pPr algn="ctr"/>
            <a:r>
              <a:rPr kumimoji="0" lang="en-US"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Innovative technologies for climate change mitigation by Mediterranean agricultural sector</a:t>
            </a:r>
            <a:r>
              <a:rPr kumimoji="0" lang="el-GR"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18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Clima</a:t>
            </a:r>
            <a:r>
              <a:rPr kumimoji="0" lang="en-US"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 MED</a:t>
            </a:r>
            <a:r>
              <a:rPr kumimoji="0" lang="el-GR"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
            </a:r>
            <a:br>
              <a:rPr kumimoji="0" lang="el-GR"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br>
            <a:r>
              <a:rPr kumimoji="0" lang="en-US"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LIFE17 CCM/GR/000087 </a:t>
            </a:r>
            <a:endParaRPr lang="en-US" dirty="0"/>
          </a:p>
        </p:txBody>
      </p:sp>
      <p:sp>
        <p:nvSpPr>
          <p:cNvPr id="12" name="TextBox 11">
            <a:extLst>
              <a:ext uri="{FF2B5EF4-FFF2-40B4-BE49-F238E27FC236}">
                <a16:creationId xmlns:a16="http://schemas.microsoft.com/office/drawing/2014/main" id="{28086B80-77B2-0841-877D-3518C0014567}"/>
              </a:ext>
            </a:extLst>
          </p:cNvPr>
          <p:cNvSpPr txBox="1"/>
          <p:nvPr/>
        </p:nvSpPr>
        <p:spPr>
          <a:xfrm>
            <a:off x="3048719" y="2037824"/>
            <a:ext cx="6094562" cy="1754326"/>
          </a:xfrm>
          <a:prstGeom prst="rect">
            <a:avLst/>
          </a:prstGeom>
          <a:noFill/>
        </p:spPr>
        <p:txBody>
          <a:bodyPr wrap="square">
            <a:spAutoFit/>
          </a:bodyPr>
          <a:lstStyle/>
          <a:p>
            <a:pPr algn="ctr"/>
            <a:r>
              <a:rPr kumimoji="0" lang="el-GR" sz="36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Calibri" panose="020F0502020204030204" pitchFamily="34" charset="0"/>
              </a:rPr>
              <a:t>Κυκλική Οικονομία στον Τομέα Αγροτικών Επιχειρήσεων</a:t>
            </a:r>
          </a:p>
        </p:txBody>
      </p:sp>
    </p:spTree>
    <p:extLst>
      <p:ext uri="{BB962C8B-B14F-4D97-AF65-F5344CB8AC3E}">
        <p14:creationId xmlns:p14="http://schemas.microsoft.com/office/powerpoint/2010/main" val="436235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0FC7D-3C32-4FAA-A732-554DCF82655B}"/>
              </a:ext>
            </a:extLst>
          </p:cNvPr>
          <p:cNvSpPr>
            <a:spLocks noGrp="1"/>
          </p:cNvSpPr>
          <p:nvPr>
            <p:ph type="title"/>
          </p:nvPr>
        </p:nvSpPr>
        <p:spPr/>
        <p:txBody>
          <a:bodyPr/>
          <a:lstStyle/>
          <a:p>
            <a:pPr algn="ctr"/>
            <a:r>
              <a:rPr lang="el-GR" dirty="0"/>
              <a:t>Μειονεκτήματα Κυκλικής Γεωργίας</a:t>
            </a:r>
            <a:endParaRPr lang="en-US" dirty="0"/>
          </a:p>
        </p:txBody>
      </p:sp>
      <p:sp>
        <p:nvSpPr>
          <p:cNvPr id="3" name="Θέση περιεχομένου 2">
            <a:extLst>
              <a:ext uri="{FF2B5EF4-FFF2-40B4-BE49-F238E27FC236}">
                <a16:creationId xmlns:a16="http://schemas.microsoft.com/office/drawing/2014/main" id="{15003948-B8D9-436D-B2A5-F2B59FD91E63}"/>
              </a:ext>
            </a:extLst>
          </p:cNvPr>
          <p:cNvSpPr>
            <a:spLocks noGrp="1"/>
          </p:cNvSpPr>
          <p:nvPr>
            <p:ph idx="1"/>
          </p:nvPr>
        </p:nvSpPr>
        <p:spPr/>
        <p:txBody>
          <a:bodyPr>
            <a:normAutofit fontScale="92500"/>
          </a:bodyPr>
          <a:lstStyle/>
          <a:p>
            <a:pPr marL="627063" lvl="1" indent="-427038" algn="just">
              <a:lnSpc>
                <a:spcPct val="150000"/>
              </a:lnSpc>
              <a:buFont typeface="Wingdings" panose="05000000000000000000" pitchFamily="2" charset="2"/>
              <a:buChar char="q"/>
            </a:pPr>
            <a:r>
              <a:rPr lang="el-GR" sz="2000" b="1" dirty="0">
                <a:solidFill>
                  <a:schemeClr val="accent5">
                    <a:lumMod val="75000"/>
                  </a:schemeClr>
                </a:solidFill>
              </a:rPr>
              <a:t>Αυξημένο λειτουργικό κόστος </a:t>
            </a:r>
            <a:r>
              <a:rPr lang="el-GR" sz="2000" dirty="0"/>
              <a:t>από τη συλλογή και ανάκτηση υλικών και βιολογικών </a:t>
            </a:r>
            <a:r>
              <a:rPr lang="el-GR" sz="2000" dirty="0" smtClean="0"/>
              <a:t>αποβλήτων,</a:t>
            </a:r>
            <a:endParaRPr lang="el-GR" sz="2000" dirty="0"/>
          </a:p>
          <a:p>
            <a:pPr marL="627063" lvl="1" indent="-427038" algn="just">
              <a:lnSpc>
                <a:spcPct val="150000"/>
              </a:lnSpc>
              <a:buFont typeface="Wingdings" panose="05000000000000000000" pitchFamily="2" charset="2"/>
              <a:buChar char="q"/>
            </a:pPr>
            <a:r>
              <a:rPr lang="el-GR" sz="2000" dirty="0"/>
              <a:t>Για την επιτυχή λειτουργία του αγροκτήματος απαιτείται </a:t>
            </a:r>
            <a:r>
              <a:rPr lang="el-GR" sz="2000" b="1" dirty="0">
                <a:solidFill>
                  <a:schemeClr val="accent5">
                    <a:lumMod val="75000"/>
                  </a:schemeClr>
                </a:solidFill>
              </a:rPr>
              <a:t>εκτεταμένη γνώ</a:t>
            </a:r>
            <a:r>
              <a:rPr lang="el-GR" sz="2100" b="1" dirty="0">
                <a:solidFill>
                  <a:schemeClr val="accent5">
                    <a:lumMod val="75000"/>
                  </a:schemeClr>
                </a:solidFill>
              </a:rPr>
              <a:t>ση</a:t>
            </a:r>
            <a:r>
              <a:rPr lang="el-GR" sz="2000" dirty="0"/>
              <a:t> των κύκλων καλλιέργειας και της εκτροφής </a:t>
            </a:r>
            <a:r>
              <a:rPr lang="el-GR" sz="2000" dirty="0" smtClean="0"/>
              <a:t>ζώων,</a:t>
            </a:r>
            <a:endParaRPr lang="el-GR" sz="2000" dirty="0"/>
          </a:p>
          <a:p>
            <a:pPr marL="627063" lvl="1" indent="-427038" algn="just">
              <a:lnSpc>
                <a:spcPct val="150000"/>
              </a:lnSpc>
              <a:buFont typeface="Wingdings" panose="05000000000000000000" pitchFamily="2" charset="2"/>
              <a:buChar char="q"/>
            </a:pPr>
            <a:r>
              <a:rPr lang="el-GR" sz="2000" dirty="0"/>
              <a:t>Η ευκολία της απόρριψης καθιστά εύκολο να αποφευχθούν ορισμένες κυκλικές </a:t>
            </a:r>
            <a:r>
              <a:rPr lang="el-GR" sz="2000" dirty="0" smtClean="0"/>
              <a:t>πρακτικές,</a:t>
            </a:r>
            <a:endParaRPr lang="el-GR" sz="2000" dirty="0"/>
          </a:p>
          <a:p>
            <a:pPr marL="627063" lvl="1" indent="-427038" algn="just">
              <a:lnSpc>
                <a:spcPct val="150000"/>
              </a:lnSpc>
              <a:buFont typeface="Wingdings" panose="05000000000000000000" pitchFamily="2" charset="2"/>
              <a:buChar char="q"/>
            </a:pPr>
            <a:r>
              <a:rPr lang="el-GR" sz="2000" dirty="0"/>
              <a:t>Οι νέες τεχνολογίες απαιτούν </a:t>
            </a:r>
            <a:r>
              <a:rPr lang="el-GR" sz="2000" b="1" dirty="0">
                <a:solidFill>
                  <a:schemeClr val="accent5">
                    <a:lumMod val="75000"/>
                  </a:schemeClr>
                </a:solidFill>
              </a:rPr>
              <a:t>υψηλό επενδυτικό κόστος </a:t>
            </a:r>
            <a:r>
              <a:rPr lang="el-GR" sz="2000" dirty="0"/>
              <a:t>για την </a:t>
            </a:r>
            <a:r>
              <a:rPr lang="el-GR" sz="2000" dirty="0" smtClean="0"/>
              <a:t>εγκατάσταση,</a:t>
            </a:r>
            <a:endParaRPr lang="el-GR" sz="2000" dirty="0"/>
          </a:p>
          <a:p>
            <a:pPr marL="627063" lvl="1" indent="-427038" algn="just">
              <a:lnSpc>
                <a:spcPct val="150000"/>
              </a:lnSpc>
              <a:buFont typeface="Wingdings" panose="05000000000000000000" pitchFamily="2" charset="2"/>
              <a:buChar char="q"/>
            </a:pPr>
            <a:r>
              <a:rPr lang="el-GR" sz="2000" b="1" dirty="0">
                <a:solidFill>
                  <a:schemeClr val="accent5">
                    <a:lumMod val="75000"/>
                  </a:schemeClr>
                </a:solidFill>
              </a:rPr>
              <a:t>Δύσκολο να πειστούν </a:t>
            </a:r>
            <a:r>
              <a:rPr lang="el-GR" sz="2000" dirty="0"/>
              <a:t>οι αγρότες για τα οφέλη που μπορούν να αποκτηθούν από την εφαρμογή των </a:t>
            </a:r>
            <a:r>
              <a:rPr lang="el-GR" sz="2000" dirty="0" smtClean="0"/>
              <a:t>πρακτικών.</a:t>
            </a:r>
            <a:endParaRPr lang="en-US" sz="2000" dirty="0"/>
          </a:p>
          <a:p>
            <a:pPr>
              <a:lnSpc>
                <a:spcPct val="150000"/>
              </a:lnSpc>
              <a:buFont typeface="Wingdings" panose="05000000000000000000" pitchFamily="2" charset="2"/>
              <a:buChar char="§"/>
            </a:pPr>
            <a:endParaRPr lang="en-US" dirty="0"/>
          </a:p>
        </p:txBody>
      </p:sp>
    </p:spTree>
    <p:extLst>
      <p:ext uri="{BB962C8B-B14F-4D97-AF65-F5344CB8AC3E}">
        <p14:creationId xmlns:p14="http://schemas.microsoft.com/office/powerpoint/2010/main" val="1282737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CC3D5F-6529-487C-B562-61AE90314722}"/>
              </a:ext>
            </a:extLst>
          </p:cNvPr>
          <p:cNvSpPr>
            <a:spLocks noGrp="1"/>
          </p:cNvSpPr>
          <p:nvPr>
            <p:ph type="title"/>
          </p:nvPr>
        </p:nvSpPr>
        <p:spPr/>
        <p:txBody>
          <a:bodyPr>
            <a:normAutofit/>
          </a:bodyPr>
          <a:lstStyle/>
          <a:p>
            <a:pPr algn="ctr"/>
            <a:r>
              <a:rPr lang="el-GR" sz="4400" dirty="0"/>
              <a:t>Βήματα προς την Κυκλική Βιωσιμότητα</a:t>
            </a:r>
          </a:p>
        </p:txBody>
      </p:sp>
      <p:sp>
        <p:nvSpPr>
          <p:cNvPr id="3" name="Θέση περιεχομένου 2">
            <a:extLst>
              <a:ext uri="{FF2B5EF4-FFF2-40B4-BE49-F238E27FC236}">
                <a16:creationId xmlns:a16="http://schemas.microsoft.com/office/drawing/2014/main" id="{AEBB26A5-6805-4C8F-95CD-3655A32D2877}"/>
              </a:ext>
            </a:extLst>
          </p:cNvPr>
          <p:cNvSpPr>
            <a:spLocks noGrp="1"/>
          </p:cNvSpPr>
          <p:nvPr>
            <p:ph idx="1"/>
          </p:nvPr>
        </p:nvSpPr>
        <p:spPr>
          <a:xfrm>
            <a:off x="1097280" y="1845734"/>
            <a:ext cx="10058400" cy="4418432"/>
          </a:xfrm>
        </p:spPr>
        <p:txBody>
          <a:bodyPr>
            <a:normAutofit fontScale="85000" lnSpcReduction="10000"/>
          </a:bodyPr>
          <a:lstStyle/>
          <a:p>
            <a:pPr marL="355600" indent="-355600" algn="just">
              <a:lnSpc>
                <a:spcPct val="120000"/>
              </a:lnSpc>
              <a:spcBef>
                <a:spcPts val="0"/>
              </a:spcBef>
              <a:spcAft>
                <a:spcPts val="0"/>
              </a:spcAft>
              <a:buClr>
                <a:srgbClr val="C00000"/>
              </a:buClr>
              <a:buFont typeface="Wingdings" panose="05000000000000000000" pitchFamily="2" charset="2"/>
              <a:buChar char="q"/>
            </a:pPr>
            <a:r>
              <a:rPr lang="el-GR" b="1" dirty="0">
                <a:solidFill>
                  <a:srgbClr val="C00000"/>
                </a:solidFill>
              </a:rPr>
              <a:t>Βελτιστοποίηση της φυτικής </a:t>
            </a:r>
            <a:r>
              <a:rPr lang="el-GR" b="1" dirty="0" smtClean="0">
                <a:solidFill>
                  <a:srgbClr val="C00000"/>
                </a:solidFill>
              </a:rPr>
              <a:t>παραγωγής: </a:t>
            </a:r>
            <a:r>
              <a:rPr lang="el-GR" dirty="0" smtClean="0"/>
              <a:t>Μπορούν </a:t>
            </a:r>
            <a:r>
              <a:rPr lang="el-GR" dirty="0"/>
              <a:t>να σπαρθούν διαδοχικές καλλιέργειες, έτσι ώστε να παράγεται τροφή σχεδόν όλο το χρόνο και το έδαφος να καλύπτεται αποτρέποντας τη διάβρωση του εδάφους. Η μέγιστη αποδοτικότητα των πόρων μπορεί να επιτευχθεί μέσω της γεωργίας </a:t>
            </a:r>
            <a:r>
              <a:rPr lang="el-GR" dirty="0" smtClean="0"/>
              <a:t>ακριβείας</a:t>
            </a:r>
            <a:endParaRPr lang="en-US" dirty="0"/>
          </a:p>
          <a:p>
            <a:pPr marL="0" indent="0" algn="just">
              <a:lnSpc>
                <a:spcPct val="120000"/>
              </a:lnSpc>
              <a:spcBef>
                <a:spcPts val="0"/>
              </a:spcBef>
              <a:spcAft>
                <a:spcPts val="0"/>
              </a:spcAft>
              <a:buClr>
                <a:srgbClr val="C00000"/>
              </a:buClr>
              <a:buNone/>
            </a:pPr>
            <a:r>
              <a:rPr lang="en-US" dirty="0" smtClean="0"/>
              <a:t>       </a:t>
            </a:r>
            <a:r>
              <a:rPr lang="el-GR" dirty="0"/>
              <a:t> π.χ. Πατάτα (Αυγ- </a:t>
            </a:r>
            <a:r>
              <a:rPr lang="el-GR" dirty="0" err="1"/>
              <a:t>Νοεμ</a:t>
            </a:r>
            <a:r>
              <a:rPr lang="el-GR" dirty="0"/>
              <a:t>), Κριθάρι (Δεκ- Απρ), Κρεμμύδι (Μάιο – Αυγ)</a:t>
            </a:r>
            <a:endParaRPr lang="el-GR" dirty="0" smtClean="0"/>
          </a:p>
          <a:p>
            <a:pPr marL="355600" indent="-355600" algn="just">
              <a:lnSpc>
                <a:spcPct val="120000"/>
              </a:lnSpc>
              <a:spcBef>
                <a:spcPts val="0"/>
              </a:spcBef>
              <a:spcAft>
                <a:spcPts val="0"/>
              </a:spcAft>
              <a:buClr>
                <a:srgbClr val="C00000"/>
              </a:buClr>
              <a:buFont typeface="Wingdings" panose="05000000000000000000" pitchFamily="2" charset="2"/>
              <a:buChar char="q"/>
            </a:pPr>
            <a:endParaRPr lang="el-GR" dirty="0"/>
          </a:p>
          <a:p>
            <a:pPr marL="355600" indent="-355600" algn="just">
              <a:lnSpc>
                <a:spcPct val="120000"/>
              </a:lnSpc>
              <a:spcBef>
                <a:spcPts val="0"/>
              </a:spcBef>
              <a:spcAft>
                <a:spcPts val="0"/>
              </a:spcAft>
              <a:buClr>
                <a:srgbClr val="C00000"/>
              </a:buClr>
              <a:buFont typeface="Wingdings" panose="05000000000000000000" pitchFamily="2" charset="2"/>
              <a:buChar char="q"/>
            </a:pPr>
            <a:endParaRPr lang="el-GR" dirty="0"/>
          </a:p>
          <a:p>
            <a:pPr marL="355600" indent="-355600" algn="just">
              <a:lnSpc>
                <a:spcPct val="120000"/>
              </a:lnSpc>
              <a:spcBef>
                <a:spcPts val="0"/>
              </a:spcBef>
              <a:spcAft>
                <a:spcPts val="0"/>
              </a:spcAft>
              <a:buClr>
                <a:srgbClr val="C00000"/>
              </a:buClr>
              <a:buFont typeface="Wingdings" panose="05000000000000000000" pitchFamily="2" charset="2"/>
              <a:buChar char="q"/>
            </a:pPr>
            <a:r>
              <a:rPr lang="el-GR" b="1" dirty="0">
                <a:solidFill>
                  <a:srgbClr val="C00000"/>
                </a:solidFill>
              </a:rPr>
              <a:t>Βέλτιστη διαχείριση </a:t>
            </a:r>
            <a:r>
              <a:rPr lang="el-GR" b="1" dirty="0" smtClean="0">
                <a:solidFill>
                  <a:srgbClr val="C00000"/>
                </a:solidFill>
              </a:rPr>
              <a:t>απόβλητων:  </a:t>
            </a:r>
            <a:r>
              <a:rPr lang="el-GR" dirty="0" smtClean="0"/>
              <a:t>Ακόμα </a:t>
            </a:r>
            <a:r>
              <a:rPr lang="el-GR" dirty="0"/>
              <a:t>κι αν μεγάλο μέρος του φαγητού πάει χαμένο, μπορεί ακόμη να διατηρηθεί στον κύκλο. Τα απόβλητα γεωργικών προϊόντων και τροφίμων περιέχουν σημαντικά θρεπτικά συστατικά και ιχνοστοιχεία τα οποία μπορούν να μετατραπούν σε βιολογικά προϊόντα όπως ζωοτροφές, </a:t>
            </a:r>
            <a:r>
              <a:rPr lang="el-GR" dirty="0" err="1"/>
              <a:t>βιο</a:t>
            </a:r>
            <a:r>
              <a:rPr lang="el-GR" dirty="0"/>
              <a:t>-λιπάσματα, υλικά και ενέργεια. </a:t>
            </a:r>
            <a:r>
              <a:rPr lang="el-GR" dirty="0"/>
              <a:t>Τα υπολείμματα των καλλιεργειών και η κοπριά των ζώων περιέχουν ιχνοστοιχεία και δευτερεύοντα θρεπτικά συστατικά όπως ασβέστιο, μαγνήσιο και θείο, τα οποία συμβάλλουν στην ανάπτυξη των φυτών και στη ρύθμιση του </a:t>
            </a:r>
            <a:r>
              <a:rPr lang="el-GR" dirty="0" err="1"/>
              <a:t>pH</a:t>
            </a:r>
            <a:r>
              <a:rPr lang="el-GR" dirty="0"/>
              <a:t> του εδάφους. Περιέχουν επίσης σημαντικές ποσότητες </a:t>
            </a:r>
            <a:r>
              <a:rPr lang="el-GR" dirty="0" err="1"/>
              <a:t>μακροστοιχείων</a:t>
            </a:r>
            <a:r>
              <a:rPr lang="el-GR" dirty="0"/>
              <a:t> (N,P,K) και υψηλή περιεκτικότητα σε οργανική ουσία βελτιώνοντας έτσι την δομή του εδάφους</a:t>
            </a:r>
          </a:p>
          <a:p>
            <a:pPr marL="355600" indent="-355600" algn="just">
              <a:lnSpc>
                <a:spcPct val="120000"/>
              </a:lnSpc>
              <a:spcBef>
                <a:spcPts val="0"/>
              </a:spcBef>
              <a:spcAft>
                <a:spcPts val="0"/>
              </a:spcAft>
              <a:buClr>
                <a:srgbClr val="C00000"/>
              </a:buClr>
              <a:buFont typeface="Wingdings" panose="05000000000000000000" pitchFamily="2" charset="2"/>
              <a:buChar char="q"/>
            </a:pPr>
            <a:endParaRPr lang="en-US" dirty="0"/>
          </a:p>
          <a:p>
            <a:pPr marL="457200" indent="-457200">
              <a:buFont typeface="+mj-lt"/>
              <a:buAutoNum type="arabicPeriod" startAt="5"/>
            </a:pPr>
            <a:endParaRPr lang="en-US" dirty="0"/>
          </a:p>
        </p:txBody>
      </p:sp>
    </p:spTree>
    <p:extLst>
      <p:ext uri="{BB962C8B-B14F-4D97-AF65-F5344CB8AC3E}">
        <p14:creationId xmlns:p14="http://schemas.microsoft.com/office/powerpoint/2010/main" val="1242368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CC3D5F-6529-487C-B562-61AE90314722}"/>
              </a:ext>
            </a:extLst>
          </p:cNvPr>
          <p:cNvSpPr>
            <a:spLocks noGrp="1"/>
          </p:cNvSpPr>
          <p:nvPr>
            <p:ph type="title"/>
          </p:nvPr>
        </p:nvSpPr>
        <p:spPr>
          <a:xfrm>
            <a:off x="1097280" y="286603"/>
            <a:ext cx="10537672" cy="1450757"/>
          </a:xfrm>
        </p:spPr>
        <p:txBody>
          <a:bodyPr>
            <a:normAutofit/>
          </a:bodyPr>
          <a:lstStyle/>
          <a:p>
            <a:pPr algn="ctr"/>
            <a:r>
              <a:rPr lang="el-GR" sz="4400" dirty="0"/>
              <a:t>Βήματα προς την Κυκλική </a:t>
            </a:r>
            <a:r>
              <a:rPr lang="el-GR" sz="4400" dirty="0" smtClean="0"/>
              <a:t>Βιωσιμότητα</a:t>
            </a:r>
            <a:r>
              <a:rPr lang="en-US" sz="4400" dirty="0" smtClean="0"/>
              <a:t> (2)</a:t>
            </a:r>
            <a:endParaRPr lang="el-GR" sz="4400" dirty="0"/>
          </a:p>
        </p:txBody>
      </p:sp>
      <p:sp>
        <p:nvSpPr>
          <p:cNvPr id="3" name="Θέση περιεχομένου 2">
            <a:extLst>
              <a:ext uri="{FF2B5EF4-FFF2-40B4-BE49-F238E27FC236}">
                <a16:creationId xmlns:a16="http://schemas.microsoft.com/office/drawing/2014/main" id="{AEBB26A5-6805-4C8F-95CD-3655A32D2877}"/>
              </a:ext>
            </a:extLst>
          </p:cNvPr>
          <p:cNvSpPr>
            <a:spLocks noGrp="1"/>
          </p:cNvSpPr>
          <p:nvPr>
            <p:ph idx="1"/>
          </p:nvPr>
        </p:nvSpPr>
        <p:spPr>
          <a:xfrm>
            <a:off x="1097280" y="1845733"/>
            <a:ext cx="10058400" cy="4449963"/>
          </a:xfrm>
        </p:spPr>
        <p:txBody>
          <a:bodyPr>
            <a:normAutofit fontScale="85000" lnSpcReduction="10000"/>
          </a:bodyPr>
          <a:lstStyle/>
          <a:p>
            <a:pPr marL="355600" indent="-355600" algn="just">
              <a:lnSpc>
                <a:spcPct val="120000"/>
              </a:lnSpc>
              <a:spcBef>
                <a:spcPts val="0"/>
              </a:spcBef>
              <a:spcAft>
                <a:spcPts val="0"/>
              </a:spcAft>
              <a:buClr>
                <a:srgbClr val="C00000"/>
              </a:buClr>
              <a:buFont typeface="Wingdings" panose="05000000000000000000" pitchFamily="2" charset="2"/>
              <a:buChar char="q"/>
            </a:pPr>
            <a:r>
              <a:rPr lang="el-GR" b="1" dirty="0" smtClean="0">
                <a:solidFill>
                  <a:srgbClr val="C00000"/>
                </a:solidFill>
              </a:rPr>
              <a:t>Μείωση των </a:t>
            </a:r>
            <a:r>
              <a:rPr lang="el-GR" b="1" dirty="0" err="1" smtClean="0">
                <a:solidFill>
                  <a:srgbClr val="C00000"/>
                </a:solidFill>
              </a:rPr>
              <a:t>μετασυλλεκτικών</a:t>
            </a:r>
            <a:r>
              <a:rPr lang="el-GR" b="1" dirty="0" smtClean="0">
                <a:solidFill>
                  <a:srgbClr val="C00000"/>
                </a:solidFill>
              </a:rPr>
              <a:t> απωλειών:</a:t>
            </a:r>
            <a:r>
              <a:rPr lang="el-GR" b="1" dirty="0" smtClean="0"/>
              <a:t>  </a:t>
            </a:r>
            <a:r>
              <a:rPr lang="el-GR" dirty="0" smtClean="0"/>
              <a:t>Το ένα τρίτο της παραγόμενης τροφής πετιέται. Η διαθέσιμη τεχνολογία και οι επιστημονικές μέθοδοι συγκομιδής μπορούν να βοηθήσουν στην μείωση των </a:t>
            </a:r>
            <a:r>
              <a:rPr lang="el-GR" dirty="0" err="1" smtClean="0"/>
              <a:t>μετασυλλεκτικών</a:t>
            </a:r>
            <a:r>
              <a:rPr lang="el-GR" dirty="0" smtClean="0"/>
              <a:t> απωλειών</a:t>
            </a:r>
            <a:r>
              <a:rPr lang="en-US" dirty="0" smtClean="0"/>
              <a:t>: </a:t>
            </a:r>
          </a:p>
          <a:p>
            <a:pPr marL="987425" indent="-357188" algn="just">
              <a:lnSpc>
                <a:spcPct val="120000"/>
              </a:lnSpc>
              <a:spcBef>
                <a:spcPts val="0"/>
              </a:spcBef>
              <a:spcAft>
                <a:spcPts val="0"/>
              </a:spcAft>
              <a:buClr>
                <a:srgbClr val="C00000"/>
              </a:buClr>
              <a:buFont typeface="Wingdings" panose="05000000000000000000" pitchFamily="2" charset="2"/>
              <a:buChar char="ü"/>
            </a:pPr>
            <a:r>
              <a:rPr lang="en-US" dirty="0"/>
              <a:t> </a:t>
            </a:r>
            <a:r>
              <a:rPr lang="el-GR" dirty="0" smtClean="0"/>
              <a:t>Εκπαίδευση </a:t>
            </a:r>
            <a:r>
              <a:rPr lang="el-GR" dirty="0"/>
              <a:t>του προσωπικού και χρήση κατάλληλου εξοπλισμού για την αποφυγή μηχανικών </a:t>
            </a:r>
            <a:r>
              <a:rPr lang="el-GR" dirty="0" smtClean="0"/>
              <a:t>κτυπημάτων</a:t>
            </a:r>
            <a:endParaRPr lang="en-US" dirty="0" smtClean="0"/>
          </a:p>
          <a:p>
            <a:pPr marL="630237" indent="0" algn="just">
              <a:lnSpc>
                <a:spcPct val="120000"/>
              </a:lnSpc>
              <a:spcBef>
                <a:spcPts val="0"/>
              </a:spcBef>
              <a:spcAft>
                <a:spcPts val="0"/>
              </a:spcAft>
              <a:buClr>
                <a:srgbClr val="C00000"/>
              </a:buClr>
              <a:buNone/>
            </a:pPr>
            <a:endParaRPr lang="en-US" dirty="0" smtClean="0"/>
          </a:p>
          <a:p>
            <a:pPr marL="987425" indent="-357188" algn="just">
              <a:lnSpc>
                <a:spcPct val="120000"/>
              </a:lnSpc>
              <a:spcBef>
                <a:spcPts val="0"/>
              </a:spcBef>
              <a:spcAft>
                <a:spcPts val="0"/>
              </a:spcAft>
              <a:buClr>
                <a:srgbClr val="C00000"/>
              </a:buClr>
              <a:buFont typeface="Wingdings" panose="05000000000000000000" pitchFamily="2" charset="2"/>
              <a:buChar char="ü"/>
            </a:pPr>
            <a:r>
              <a:rPr lang="el-GR" dirty="0" smtClean="0"/>
              <a:t>Διατήρηση </a:t>
            </a:r>
            <a:r>
              <a:rPr lang="el-GR" dirty="0"/>
              <a:t>των προϊόντων σε περιβάλλον με ελεγχόμενη ατμόσφαιρα (επίπεδα O</a:t>
            </a:r>
            <a:r>
              <a:rPr lang="el-GR" baseline="-25000" dirty="0"/>
              <a:t>2</a:t>
            </a:r>
            <a:r>
              <a:rPr lang="el-GR" dirty="0"/>
              <a:t> και CO</a:t>
            </a:r>
            <a:r>
              <a:rPr lang="el-GR" baseline="-25000" dirty="0"/>
              <a:t>2</a:t>
            </a:r>
            <a:r>
              <a:rPr lang="el-GR" dirty="0"/>
              <a:t>, θερμοκρασία, υγρασία κλπ.) για να μειωθεί ο ρυθμός αλλοίωσης του προϊόντος </a:t>
            </a:r>
            <a:endParaRPr lang="en-US" dirty="0" smtClean="0"/>
          </a:p>
          <a:p>
            <a:pPr marL="987425" indent="-357188" algn="just">
              <a:lnSpc>
                <a:spcPct val="120000"/>
              </a:lnSpc>
              <a:spcBef>
                <a:spcPts val="0"/>
              </a:spcBef>
              <a:spcAft>
                <a:spcPts val="0"/>
              </a:spcAft>
              <a:buClr>
                <a:srgbClr val="C00000"/>
              </a:buClr>
              <a:buFont typeface="Wingdings" panose="05000000000000000000" pitchFamily="2" charset="2"/>
              <a:buChar char="ü"/>
            </a:pPr>
            <a:endParaRPr lang="el-GR" dirty="0"/>
          </a:p>
          <a:p>
            <a:pPr marL="987425" indent="-357188" algn="just">
              <a:lnSpc>
                <a:spcPct val="120000"/>
              </a:lnSpc>
              <a:spcBef>
                <a:spcPts val="0"/>
              </a:spcBef>
              <a:spcAft>
                <a:spcPts val="0"/>
              </a:spcAft>
              <a:buClr>
                <a:srgbClr val="C00000"/>
              </a:buClr>
              <a:buFont typeface="Wingdings" panose="05000000000000000000" pitchFamily="2" charset="2"/>
              <a:buChar char="ü"/>
            </a:pPr>
            <a:r>
              <a:rPr lang="el-GR" dirty="0"/>
              <a:t>Η συσκευασία πρέπει να επιτρέπει τον αερισμό και την ανταλλαγή θερμότητας για να διατηρείται το σωστό επίπεδο θερμοκρασίας, να μειώνεται η ανταλλαγή αέρα και αερίων (οξυγόνο, διοξείδιο του άνθρακα, αιθυλένιο) και να ελαχιστοποιείται η απώλεια νερού. </a:t>
            </a:r>
            <a:endParaRPr lang="en-US" dirty="0" smtClean="0"/>
          </a:p>
          <a:p>
            <a:pPr marL="987425" indent="-357188" algn="just">
              <a:lnSpc>
                <a:spcPct val="120000"/>
              </a:lnSpc>
              <a:spcBef>
                <a:spcPts val="0"/>
              </a:spcBef>
              <a:spcAft>
                <a:spcPts val="0"/>
              </a:spcAft>
              <a:buClr>
                <a:srgbClr val="C00000"/>
              </a:buClr>
              <a:buFont typeface="Wingdings" panose="05000000000000000000" pitchFamily="2" charset="2"/>
              <a:buChar char="ü"/>
            </a:pPr>
            <a:endParaRPr lang="el-GR" dirty="0"/>
          </a:p>
          <a:p>
            <a:pPr marL="987425" indent="-357188" algn="just">
              <a:lnSpc>
                <a:spcPct val="120000"/>
              </a:lnSpc>
              <a:spcBef>
                <a:spcPts val="0"/>
              </a:spcBef>
              <a:spcAft>
                <a:spcPts val="0"/>
              </a:spcAft>
              <a:buClr>
                <a:srgbClr val="C00000"/>
              </a:buClr>
              <a:buFont typeface="Wingdings" panose="05000000000000000000" pitchFamily="2" charset="2"/>
              <a:buChar char="ü"/>
            </a:pPr>
            <a:r>
              <a:rPr lang="el-GR" dirty="0"/>
              <a:t>Εφαρμογή τεχνικών όπως πλύσιμο, απολύμανση και χρήση φυσικών επικαλύψεων για τη μείωση της μικροβιακής ανάπτυξης και την ενίσχυση της διάρκειας ζωής</a:t>
            </a:r>
          </a:p>
          <a:p>
            <a:pPr marL="0" indent="0" algn="just">
              <a:lnSpc>
                <a:spcPct val="120000"/>
              </a:lnSpc>
              <a:spcBef>
                <a:spcPts val="0"/>
              </a:spcBef>
              <a:spcAft>
                <a:spcPts val="0"/>
              </a:spcAft>
              <a:buClr>
                <a:srgbClr val="C00000"/>
              </a:buClr>
              <a:buNone/>
            </a:pPr>
            <a:endParaRPr lang="el-GR" dirty="0" smtClean="0"/>
          </a:p>
          <a:p>
            <a:pPr marL="355600" indent="-355600" algn="just">
              <a:lnSpc>
                <a:spcPct val="120000"/>
              </a:lnSpc>
              <a:spcBef>
                <a:spcPts val="0"/>
              </a:spcBef>
              <a:spcAft>
                <a:spcPts val="0"/>
              </a:spcAft>
              <a:buClr>
                <a:srgbClr val="C00000"/>
              </a:buClr>
              <a:buFont typeface="Wingdings" panose="05000000000000000000" pitchFamily="2" charset="2"/>
              <a:buChar char="q"/>
            </a:pPr>
            <a:endParaRPr lang="el-GR" dirty="0" smtClean="0"/>
          </a:p>
          <a:p>
            <a:pPr marL="457200" indent="-457200" algn="just">
              <a:lnSpc>
                <a:spcPct val="120000"/>
              </a:lnSpc>
              <a:spcBef>
                <a:spcPts val="0"/>
              </a:spcBef>
              <a:spcAft>
                <a:spcPts val="0"/>
              </a:spcAft>
              <a:buClr>
                <a:srgbClr val="C00000"/>
              </a:buClr>
              <a:buFont typeface="+mj-lt"/>
              <a:buAutoNum type="arabicPeriod" startAt="5"/>
            </a:pPr>
            <a:endParaRPr lang="en-US" dirty="0"/>
          </a:p>
          <a:p>
            <a:pPr marL="457200" indent="-457200">
              <a:buFont typeface="+mj-lt"/>
              <a:buAutoNum type="arabicPeriod" startAt="5"/>
            </a:pPr>
            <a:endParaRPr lang="en-US" dirty="0"/>
          </a:p>
        </p:txBody>
      </p:sp>
    </p:spTree>
    <p:extLst>
      <p:ext uri="{BB962C8B-B14F-4D97-AF65-F5344CB8AC3E}">
        <p14:creationId xmlns:p14="http://schemas.microsoft.com/office/powerpoint/2010/main" val="1183018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E195FF-2E26-477C-A18B-4176F10FF1DA}"/>
              </a:ext>
            </a:extLst>
          </p:cNvPr>
          <p:cNvSpPr>
            <a:spLocks noGrp="1"/>
          </p:cNvSpPr>
          <p:nvPr>
            <p:ph type="title"/>
          </p:nvPr>
        </p:nvSpPr>
        <p:spPr/>
        <p:txBody>
          <a:bodyPr>
            <a:normAutofit/>
          </a:bodyPr>
          <a:lstStyle/>
          <a:p>
            <a:pPr algn="ctr"/>
            <a:r>
              <a:rPr lang="el-GR" sz="4000" dirty="0"/>
              <a:t>Βήματα προς την Κυκλική Βιωσιμότητα </a:t>
            </a:r>
            <a:r>
              <a:rPr lang="el-GR" sz="4000" dirty="0" smtClean="0"/>
              <a:t>(</a:t>
            </a:r>
            <a:r>
              <a:rPr lang="en-US" sz="4000" dirty="0" smtClean="0"/>
              <a:t>3</a:t>
            </a:r>
            <a:r>
              <a:rPr lang="el-GR" sz="4000" dirty="0" smtClean="0"/>
              <a:t>)</a:t>
            </a:r>
            <a:endParaRPr lang="en-US" sz="4000" dirty="0"/>
          </a:p>
        </p:txBody>
      </p:sp>
      <p:sp>
        <p:nvSpPr>
          <p:cNvPr id="3" name="Θέση περιεχομένου 2">
            <a:extLst>
              <a:ext uri="{FF2B5EF4-FFF2-40B4-BE49-F238E27FC236}">
                <a16:creationId xmlns:a16="http://schemas.microsoft.com/office/drawing/2014/main" id="{F657F624-C1AB-46A8-B549-F871566C5885}"/>
              </a:ext>
            </a:extLst>
          </p:cNvPr>
          <p:cNvSpPr>
            <a:spLocks noGrp="1"/>
          </p:cNvSpPr>
          <p:nvPr>
            <p:ph idx="1"/>
          </p:nvPr>
        </p:nvSpPr>
        <p:spPr>
          <a:xfrm>
            <a:off x="1097280" y="2069544"/>
            <a:ext cx="6463453" cy="4023360"/>
          </a:xfrm>
        </p:spPr>
        <p:txBody>
          <a:bodyPr>
            <a:noAutofit/>
          </a:bodyPr>
          <a:lstStyle/>
          <a:p>
            <a:pPr algn="just">
              <a:buClr>
                <a:srgbClr val="C00000"/>
              </a:buClr>
              <a:buFont typeface="Wingdings" panose="05000000000000000000" pitchFamily="2" charset="2"/>
              <a:buChar char="q"/>
            </a:pPr>
            <a:r>
              <a:rPr lang="el-GR" sz="1700" b="1" dirty="0" smtClean="0">
                <a:solidFill>
                  <a:srgbClr val="C00000"/>
                </a:solidFill>
              </a:rPr>
              <a:t> Γεωργία Ακριβείας: </a:t>
            </a:r>
            <a:r>
              <a:rPr lang="el-GR" sz="1700" dirty="0" smtClean="0"/>
              <a:t>Οι </a:t>
            </a:r>
            <a:r>
              <a:rPr lang="el-GR" sz="1700" dirty="0"/>
              <a:t>νέες </a:t>
            </a:r>
            <a:r>
              <a:rPr lang="el-GR" sz="1700" dirty="0" smtClean="0"/>
              <a:t>τεχνολογίες</a:t>
            </a:r>
            <a:r>
              <a:rPr lang="en-US" sz="1700" dirty="0" smtClean="0"/>
              <a:t> </a:t>
            </a:r>
            <a:r>
              <a:rPr lang="el-GR" sz="1700" dirty="0" smtClean="0"/>
              <a:t>όπως </a:t>
            </a:r>
            <a:r>
              <a:rPr lang="el-GR" sz="1700" dirty="0"/>
              <a:t>οι δορυφόροι, μη επανδρωμένα εναέρια οχήματα, </a:t>
            </a:r>
            <a:r>
              <a:rPr lang="el-GR" sz="1700" dirty="0" err="1"/>
              <a:t>πολυφασματικοί</a:t>
            </a:r>
            <a:r>
              <a:rPr lang="el-GR" sz="1700" dirty="0"/>
              <a:t> αισθητήρες κ.α.,  </a:t>
            </a:r>
            <a:r>
              <a:rPr lang="el-GR" sz="1700" dirty="0"/>
              <a:t>διευκολύνουν τη διαχείριση των αγροκτημάτων μέσω της απόκτησης δεδομένων σε πραγματικό χρόνο μέσω </a:t>
            </a:r>
            <a:r>
              <a:rPr lang="el-GR" sz="1700" dirty="0" err="1"/>
              <a:t>τηλεπισκόπησης</a:t>
            </a:r>
            <a:r>
              <a:rPr lang="el-GR" sz="1700" dirty="0"/>
              <a:t>. Οι αγρότες λαμβάνουν υπολογισμένες ενέργειες με βάση τα διαθέσιμα δεδομένα, με στόχο τη μεγιστοποίηση της αποδοτικότητας των πόρων, τη μείωση του οικονομικού και περιβαλλοντικού κόστους.</a:t>
            </a:r>
          </a:p>
          <a:p>
            <a:pPr algn="just">
              <a:buClr>
                <a:srgbClr val="C00000"/>
              </a:buClr>
              <a:buFont typeface="Wingdings" panose="05000000000000000000" pitchFamily="2" charset="2"/>
              <a:buChar char="q"/>
            </a:pPr>
            <a:endParaRPr lang="en-US" sz="1700" dirty="0"/>
          </a:p>
          <a:p>
            <a:pPr algn="just">
              <a:buClr>
                <a:srgbClr val="C00000"/>
              </a:buClr>
              <a:buFont typeface="Wingdings" panose="05000000000000000000" pitchFamily="2" charset="2"/>
              <a:buChar char="q"/>
            </a:pPr>
            <a:r>
              <a:rPr lang="el-GR" sz="1700" b="1" dirty="0" smtClean="0">
                <a:solidFill>
                  <a:srgbClr val="C00000"/>
                </a:solidFill>
              </a:rPr>
              <a:t> Χρήση </a:t>
            </a:r>
            <a:r>
              <a:rPr lang="el-GR" sz="1700" b="1" dirty="0">
                <a:solidFill>
                  <a:srgbClr val="C00000"/>
                </a:solidFill>
              </a:rPr>
              <a:t>επεξεργασμένων </a:t>
            </a:r>
            <a:r>
              <a:rPr lang="el-GR" sz="1700" b="1" dirty="0" smtClean="0">
                <a:solidFill>
                  <a:srgbClr val="C00000"/>
                </a:solidFill>
              </a:rPr>
              <a:t>λυμάτων: </a:t>
            </a:r>
            <a:r>
              <a:rPr lang="el-GR" sz="1700" dirty="0" smtClean="0"/>
              <a:t>Η </a:t>
            </a:r>
            <a:r>
              <a:rPr lang="el-GR" sz="1700" dirty="0"/>
              <a:t>χρήση των λυμάτων είναι ιδιαίτερα σημαντική στην περιοχή της Μεσογείου όπου οι ξηρασίες είναι συχνές και έντονες. Έχει τη δυνατότητα να αρδεύσει το 15% του συνόλου των αρδευόμενων εκτάσεων. Επιπλέον, τα λύματα επιστρέφουν </a:t>
            </a:r>
            <a:r>
              <a:rPr lang="el-GR" sz="1700" dirty="0" err="1"/>
              <a:t>μακροστοιχεία</a:t>
            </a:r>
            <a:r>
              <a:rPr lang="el-GR" sz="1700" dirty="0"/>
              <a:t> αζώτου και φωσφόρου στο έδαφος, αλλά απαιτείται προσοχή για να αποφευχθεί η συσσώρευση </a:t>
            </a:r>
            <a:r>
              <a:rPr lang="el-GR" sz="1700" dirty="0" err="1"/>
              <a:t>βαρέων</a:t>
            </a:r>
            <a:r>
              <a:rPr lang="el-GR" sz="1700" dirty="0"/>
              <a:t> μετάλλων και επιβλαβών </a:t>
            </a:r>
            <a:r>
              <a:rPr lang="el-GR" sz="1800" dirty="0"/>
              <a:t>μικροοργανισμών</a:t>
            </a:r>
            <a:endParaRPr lang="en-US" sz="1800" dirty="0"/>
          </a:p>
        </p:txBody>
      </p:sp>
      <p:pic>
        <p:nvPicPr>
          <p:cNvPr id="4" name="Εικόνα 3">
            <a:extLst>
              <a:ext uri="{FF2B5EF4-FFF2-40B4-BE49-F238E27FC236}">
                <a16:creationId xmlns:a16="http://schemas.microsoft.com/office/drawing/2014/main" id="{89F8264F-2BE8-4CC3-9597-3A3620F1A8C0}"/>
              </a:ext>
            </a:extLst>
          </p:cNvPr>
          <p:cNvPicPr>
            <a:picLocks noChangeAspect="1"/>
          </p:cNvPicPr>
          <p:nvPr/>
        </p:nvPicPr>
        <p:blipFill>
          <a:blip r:embed="rId2"/>
          <a:stretch>
            <a:fillRect/>
          </a:stretch>
        </p:blipFill>
        <p:spPr>
          <a:xfrm>
            <a:off x="8340800" y="4249102"/>
            <a:ext cx="2619375" cy="1743075"/>
          </a:xfrm>
          <a:prstGeom prst="rect">
            <a:avLst/>
          </a:prstGeom>
          <a:ln>
            <a:noFill/>
          </a:ln>
          <a:effectLst>
            <a:outerShdw blurRad="292100" dist="139700" dir="2700000" algn="tl" rotWithShape="0">
              <a:srgbClr val="333333">
                <a:alpha val="65000"/>
              </a:srgbClr>
            </a:outerShdw>
          </a:effectLst>
        </p:spPr>
      </p:pic>
      <p:pic>
        <p:nvPicPr>
          <p:cNvPr id="5" name="Picture 4" descr="Precision Farming vs. Digital Farming vs. Smart Farming - DTN">
            <a:extLst>
              <a:ext uri="{FF2B5EF4-FFF2-40B4-BE49-F238E27FC236}">
                <a16:creationId xmlns:a16="http://schemas.microsoft.com/office/drawing/2014/main" id="{DE140751-A551-406F-99CD-967C499C1B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084" y="2069544"/>
            <a:ext cx="3518808" cy="18473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868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26FC4C-0CEC-4A60-9579-D283E03518DF}"/>
              </a:ext>
            </a:extLst>
          </p:cNvPr>
          <p:cNvSpPr>
            <a:spLocks noGrp="1"/>
          </p:cNvSpPr>
          <p:nvPr>
            <p:ph type="title"/>
          </p:nvPr>
        </p:nvSpPr>
        <p:spPr/>
        <p:txBody>
          <a:bodyPr>
            <a:normAutofit/>
          </a:bodyPr>
          <a:lstStyle/>
          <a:p>
            <a:pPr algn="ctr"/>
            <a:r>
              <a:rPr lang="el-GR" sz="4000" dirty="0"/>
              <a:t>Βήματα προς την Κυκλική Βιωσιμότητα (4)</a:t>
            </a:r>
            <a:endParaRPr lang="en-US" sz="4000" dirty="0"/>
          </a:p>
        </p:txBody>
      </p:sp>
      <p:sp>
        <p:nvSpPr>
          <p:cNvPr id="3" name="Θέση περιεχομένου 2">
            <a:extLst>
              <a:ext uri="{FF2B5EF4-FFF2-40B4-BE49-F238E27FC236}">
                <a16:creationId xmlns:a16="http://schemas.microsoft.com/office/drawing/2014/main" id="{F5807557-7CDF-4FD1-8A9A-D9C523B53643}"/>
              </a:ext>
            </a:extLst>
          </p:cNvPr>
          <p:cNvSpPr>
            <a:spLocks noGrp="1"/>
          </p:cNvSpPr>
          <p:nvPr>
            <p:ph idx="1"/>
          </p:nvPr>
        </p:nvSpPr>
        <p:spPr>
          <a:xfrm>
            <a:off x="1097280" y="1845734"/>
            <a:ext cx="7094220" cy="4325668"/>
          </a:xfrm>
        </p:spPr>
        <p:txBody>
          <a:bodyPr>
            <a:noAutofit/>
          </a:bodyPr>
          <a:lstStyle/>
          <a:p>
            <a:pPr marL="285750" lvl="1" indent="-285750" algn="just">
              <a:lnSpc>
                <a:spcPct val="120000"/>
              </a:lnSpc>
              <a:spcBef>
                <a:spcPts val="0"/>
              </a:spcBef>
              <a:spcAft>
                <a:spcPts val="0"/>
              </a:spcAft>
              <a:buClr>
                <a:srgbClr val="C00000"/>
              </a:buClr>
              <a:buSzPct val="100000"/>
              <a:buFont typeface="Wingdings" panose="05000000000000000000" pitchFamily="2" charset="2"/>
              <a:buChar char="q"/>
            </a:pPr>
            <a:r>
              <a:rPr lang="el-GR" sz="2000" b="1" dirty="0">
                <a:solidFill>
                  <a:srgbClr val="C00000"/>
                </a:solidFill>
              </a:rPr>
              <a:t>Μέγιστη χρήση της </a:t>
            </a:r>
            <a:r>
              <a:rPr lang="el-GR" sz="2000" b="1" dirty="0" err="1">
                <a:solidFill>
                  <a:srgbClr val="C00000"/>
                </a:solidFill>
              </a:rPr>
              <a:t>αγροβιοποικιλότητας</a:t>
            </a:r>
            <a:endParaRPr lang="el-GR" sz="2000" b="1" dirty="0">
              <a:solidFill>
                <a:srgbClr val="C00000"/>
              </a:solidFill>
            </a:endParaRPr>
          </a:p>
          <a:p>
            <a:pPr lvl="1" algn="just">
              <a:lnSpc>
                <a:spcPct val="100000"/>
              </a:lnSpc>
              <a:spcBef>
                <a:spcPts val="0"/>
              </a:spcBef>
              <a:spcAft>
                <a:spcPts val="0"/>
              </a:spcAft>
              <a:buClr>
                <a:srgbClr val="C00000"/>
              </a:buClr>
              <a:buFontTx/>
              <a:buChar char="-"/>
            </a:pPr>
            <a:endParaRPr lang="el-GR" sz="2000" dirty="0"/>
          </a:p>
          <a:p>
            <a:pPr lvl="1" algn="just">
              <a:lnSpc>
                <a:spcPct val="100000"/>
              </a:lnSpc>
              <a:spcBef>
                <a:spcPts val="0"/>
              </a:spcBef>
              <a:spcAft>
                <a:spcPts val="0"/>
              </a:spcAft>
              <a:buClr>
                <a:srgbClr val="C00000"/>
              </a:buClr>
              <a:buFontTx/>
              <a:buChar char="-"/>
            </a:pPr>
            <a:r>
              <a:rPr lang="el-GR" sz="2000" dirty="0"/>
              <a:t>Η </a:t>
            </a:r>
            <a:r>
              <a:rPr lang="el-GR" sz="2000" dirty="0" err="1"/>
              <a:t>αγροβιοποικιλότητα</a:t>
            </a:r>
            <a:r>
              <a:rPr lang="el-GR" sz="2000" dirty="0"/>
              <a:t> είναι η ποικιλία των καλλιεργειών και φυτών που χρησιμοποιούνται στη γεωργία και η αλληλεπίδραση μεταξύ των γενετικών τους πόρων με το περιβάλλον και τα συστήματα διαχείρισης</a:t>
            </a:r>
            <a:endParaRPr lang="en-US" sz="2000" dirty="0"/>
          </a:p>
          <a:p>
            <a:pPr lvl="1" algn="just">
              <a:lnSpc>
                <a:spcPct val="100000"/>
              </a:lnSpc>
              <a:spcBef>
                <a:spcPts val="0"/>
              </a:spcBef>
              <a:spcAft>
                <a:spcPts val="0"/>
              </a:spcAft>
              <a:buClr>
                <a:srgbClr val="C00000"/>
              </a:buClr>
              <a:buFontTx/>
              <a:buChar char="-"/>
            </a:pPr>
            <a:r>
              <a:rPr lang="el-GR" sz="2000" dirty="0"/>
              <a:t>Η </a:t>
            </a:r>
            <a:r>
              <a:rPr lang="el-GR" sz="2000" dirty="0" err="1"/>
              <a:t>αγροβιοποικιλότητα</a:t>
            </a:r>
            <a:r>
              <a:rPr lang="el-GR" sz="2000" dirty="0"/>
              <a:t> δρα ως φυσική άμυνα ενάντια σε παράσιτα και ασθένειες και υποστηρίζει τη διατήρηση των </a:t>
            </a:r>
            <a:r>
              <a:rPr lang="el-GR" sz="2000" dirty="0" err="1"/>
              <a:t>επικονιαστών</a:t>
            </a:r>
            <a:r>
              <a:rPr lang="el-GR" sz="2000" dirty="0"/>
              <a:t> και της ενδημικής χλωρίδας και πανίδας</a:t>
            </a:r>
          </a:p>
          <a:p>
            <a:pPr lvl="1" algn="just">
              <a:lnSpc>
                <a:spcPct val="100000"/>
              </a:lnSpc>
              <a:spcBef>
                <a:spcPts val="0"/>
              </a:spcBef>
              <a:spcAft>
                <a:spcPts val="0"/>
              </a:spcAft>
              <a:buClr>
                <a:srgbClr val="C00000"/>
              </a:buClr>
              <a:buFontTx/>
              <a:buChar char="-"/>
            </a:pPr>
            <a:r>
              <a:rPr lang="el-GR" sz="2000" dirty="0"/>
              <a:t>Η διατήρηση λουλουδιών στις άκρες του χωραφιού παρέχει τον απαραίτητο βιότοπο για τους φυσικούς εχθρούς που συμβάλλουν στη ελαχιστοποίηση της ζημιάς από τα παράσιτα, κάτω από το οικονομικό όριο </a:t>
            </a:r>
          </a:p>
          <a:p>
            <a:pPr marL="201168" lvl="1" indent="0" algn="just">
              <a:lnSpc>
                <a:spcPct val="120000"/>
              </a:lnSpc>
              <a:spcBef>
                <a:spcPts val="0"/>
              </a:spcBef>
              <a:spcAft>
                <a:spcPts val="0"/>
              </a:spcAft>
              <a:buClr>
                <a:srgbClr val="C00000"/>
              </a:buClr>
              <a:buNone/>
            </a:pPr>
            <a:endParaRPr lang="el-GR" sz="2000" dirty="0"/>
          </a:p>
        </p:txBody>
      </p:sp>
      <p:pic>
        <p:nvPicPr>
          <p:cNvPr id="4" name="Picture 2" descr="The big picture: using wildflower strips for pest control | Rothamsted  Research">
            <a:extLst>
              <a:ext uri="{FF2B5EF4-FFF2-40B4-BE49-F238E27FC236}">
                <a16:creationId xmlns:a16="http://schemas.microsoft.com/office/drawing/2014/main" id="{9034DACC-3BCD-42F9-9B16-E0038BB370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6363" y="2080278"/>
            <a:ext cx="3085996" cy="20535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999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28BB13-5241-436B-827D-C534BDC5D297}"/>
              </a:ext>
            </a:extLst>
          </p:cNvPr>
          <p:cNvSpPr>
            <a:spLocks noGrp="1"/>
          </p:cNvSpPr>
          <p:nvPr>
            <p:ph type="title"/>
          </p:nvPr>
        </p:nvSpPr>
        <p:spPr/>
        <p:txBody>
          <a:bodyPr>
            <a:normAutofit/>
          </a:bodyPr>
          <a:lstStyle/>
          <a:p>
            <a:pPr algn="ctr"/>
            <a:r>
              <a:rPr lang="el-GR" sz="4000" dirty="0"/>
              <a:t>Βήματα προς την Κυκλική Βιωσιμότητα </a:t>
            </a:r>
            <a:r>
              <a:rPr lang="el-GR" sz="4000" dirty="0" smtClean="0"/>
              <a:t>(5)</a:t>
            </a:r>
            <a:endParaRPr lang="en-US" sz="4000" dirty="0"/>
          </a:p>
        </p:txBody>
      </p:sp>
      <p:sp>
        <p:nvSpPr>
          <p:cNvPr id="3" name="Θέση περιεχομένου 2">
            <a:extLst>
              <a:ext uri="{FF2B5EF4-FFF2-40B4-BE49-F238E27FC236}">
                <a16:creationId xmlns:a16="http://schemas.microsoft.com/office/drawing/2014/main" id="{B225D220-E7D9-4EB7-8D0A-C8B1CFC05225}"/>
              </a:ext>
            </a:extLst>
          </p:cNvPr>
          <p:cNvSpPr>
            <a:spLocks noGrp="1"/>
          </p:cNvSpPr>
          <p:nvPr>
            <p:ph idx="1"/>
          </p:nvPr>
        </p:nvSpPr>
        <p:spPr>
          <a:xfrm>
            <a:off x="1097280" y="1845734"/>
            <a:ext cx="8299639" cy="4023360"/>
          </a:xfrm>
        </p:spPr>
        <p:txBody>
          <a:bodyPr/>
          <a:lstStyle/>
          <a:p>
            <a:pPr marL="285750" lvl="1" indent="-285750" algn="just">
              <a:lnSpc>
                <a:spcPct val="120000"/>
              </a:lnSpc>
              <a:spcBef>
                <a:spcPts val="0"/>
              </a:spcBef>
              <a:spcAft>
                <a:spcPts val="0"/>
              </a:spcAft>
              <a:buClr>
                <a:srgbClr val="C00000"/>
              </a:buClr>
              <a:buSzPct val="100000"/>
              <a:buFont typeface="Wingdings" panose="05000000000000000000" pitchFamily="2" charset="2"/>
              <a:buChar char="q"/>
            </a:pPr>
            <a:r>
              <a:rPr lang="el-GR" sz="2000" b="1" dirty="0">
                <a:solidFill>
                  <a:srgbClr val="C00000"/>
                </a:solidFill>
              </a:rPr>
              <a:t>Υγεία του εδάφους και οργανικό υλικό / </a:t>
            </a:r>
            <a:r>
              <a:rPr lang="el-GR" sz="2000" b="1" dirty="0" err="1">
                <a:solidFill>
                  <a:srgbClr val="C00000"/>
                </a:solidFill>
              </a:rPr>
              <a:t>Αζωτοδεσμευτικές</a:t>
            </a:r>
            <a:r>
              <a:rPr lang="el-GR" sz="2000" b="1" dirty="0">
                <a:solidFill>
                  <a:srgbClr val="C00000"/>
                </a:solidFill>
              </a:rPr>
              <a:t> καλλιέργειες</a:t>
            </a:r>
          </a:p>
          <a:p>
            <a:pPr lvl="1" algn="just">
              <a:lnSpc>
                <a:spcPct val="100000"/>
              </a:lnSpc>
              <a:spcBef>
                <a:spcPts val="0"/>
              </a:spcBef>
              <a:spcAft>
                <a:spcPts val="0"/>
              </a:spcAft>
              <a:buClr>
                <a:srgbClr val="C00000"/>
              </a:buClr>
              <a:buFont typeface="Wingdings" panose="05000000000000000000" pitchFamily="2" charset="2"/>
              <a:buChar char="ü"/>
            </a:pPr>
            <a:r>
              <a:rPr lang="el-GR" sz="2000" dirty="0" smtClean="0"/>
              <a:t>Η </a:t>
            </a:r>
            <a:r>
              <a:rPr lang="el-GR" sz="2000" dirty="0"/>
              <a:t>διατήρηση και βελτίωση της υγείας του εδάφους μπορεί να ενισχύσει την παραγωγικότητα</a:t>
            </a:r>
            <a:endParaRPr lang="en-US" sz="2000" dirty="0"/>
          </a:p>
          <a:p>
            <a:pPr lvl="1" algn="just">
              <a:lnSpc>
                <a:spcPct val="100000"/>
              </a:lnSpc>
              <a:spcBef>
                <a:spcPts val="0"/>
              </a:spcBef>
              <a:spcAft>
                <a:spcPts val="0"/>
              </a:spcAft>
              <a:buClr>
                <a:srgbClr val="C00000"/>
              </a:buClr>
              <a:buFont typeface="Wingdings" panose="05000000000000000000" pitchFamily="2" charset="2"/>
              <a:buChar char="ü"/>
            </a:pPr>
            <a:r>
              <a:rPr lang="el-GR" sz="2000" dirty="0" smtClean="0"/>
              <a:t>Η </a:t>
            </a:r>
            <a:r>
              <a:rPr lang="el-GR" sz="2000" dirty="0"/>
              <a:t>υγεία του εδάφους συμβάλει στην επαρκή θρέψη του φυτού με τα απαραίτητα στοιχεία και νερό ελαχιστοποιώντας τα μη εμπορεύσιμα προϊόντα (απόκλιση μεγέθους, ελλείψεις στοιχείων, παραμορφώσεις κλπ.)</a:t>
            </a:r>
          </a:p>
          <a:p>
            <a:pPr lvl="1" algn="just">
              <a:lnSpc>
                <a:spcPct val="100000"/>
              </a:lnSpc>
              <a:spcBef>
                <a:spcPts val="0"/>
              </a:spcBef>
              <a:spcAft>
                <a:spcPts val="0"/>
              </a:spcAft>
              <a:buClr>
                <a:srgbClr val="C00000"/>
              </a:buClr>
              <a:buFont typeface="Wingdings" panose="05000000000000000000" pitchFamily="2" charset="2"/>
              <a:buChar char="ü"/>
            </a:pPr>
            <a:r>
              <a:rPr lang="el-GR" sz="2000" dirty="0" smtClean="0"/>
              <a:t>Το </a:t>
            </a:r>
            <a:r>
              <a:rPr lang="el-GR" sz="2000" dirty="0"/>
              <a:t>οργανικό υλικό λειτουργεί ως φυσική ‘αποθήκη’ άνθρακα και βελτιώνει τις ιδιότητες του εδάφους</a:t>
            </a:r>
          </a:p>
          <a:p>
            <a:pPr lvl="1" algn="just">
              <a:lnSpc>
                <a:spcPct val="100000"/>
              </a:lnSpc>
              <a:spcBef>
                <a:spcPts val="0"/>
              </a:spcBef>
              <a:spcAft>
                <a:spcPts val="0"/>
              </a:spcAft>
              <a:buClr>
                <a:srgbClr val="C00000"/>
              </a:buClr>
              <a:buFont typeface="Wingdings" panose="05000000000000000000" pitchFamily="2" charset="2"/>
              <a:buChar char="ü"/>
            </a:pPr>
            <a:r>
              <a:rPr lang="el-GR" sz="2000" dirty="0" smtClean="0"/>
              <a:t>Η </a:t>
            </a:r>
            <a:r>
              <a:rPr lang="el-GR" sz="2000" dirty="0"/>
              <a:t>χρήση καλλιεργειών που δεσμεύουν το άζωτο προσθέτει άζωτο στο έδαφος με φυσικό τρόπο</a:t>
            </a:r>
            <a:endParaRPr lang="en-US" sz="2000" dirty="0"/>
          </a:p>
          <a:p>
            <a:endParaRPr lang="en-US" dirty="0"/>
          </a:p>
        </p:txBody>
      </p:sp>
      <p:pic>
        <p:nvPicPr>
          <p:cNvPr id="4" name="Εικόνα 3">
            <a:extLst>
              <a:ext uri="{FF2B5EF4-FFF2-40B4-BE49-F238E27FC236}">
                <a16:creationId xmlns:a16="http://schemas.microsoft.com/office/drawing/2014/main" id="{2E256333-0A4C-45F1-A60B-DFF2539534DE}"/>
              </a:ext>
            </a:extLst>
          </p:cNvPr>
          <p:cNvPicPr>
            <a:picLocks noChangeAspect="1"/>
          </p:cNvPicPr>
          <p:nvPr/>
        </p:nvPicPr>
        <p:blipFill>
          <a:blip r:embed="rId2"/>
          <a:stretch>
            <a:fillRect/>
          </a:stretch>
        </p:blipFill>
        <p:spPr>
          <a:xfrm>
            <a:off x="9776859" y="2590568"/>
            <a:ext cx="2053591" cy="20535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078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9ADEA7-F1AA-4FCB-84DC-91682477252B}"/>
              </a:ext>
            </a:extLst>
          </p:cNvPr>
          <p:cNvSpPr>
            <a:spLocks noGrp="1"/>
          </p:cNvSpPr>
          <p:nvPr>
            <p:ph type="title"/>
          </p:nvPr>
        </p:nvSpPr>
        <p:spPr/>
        <p:txBody>
          <a:bodyPr/>
          <a:lstStyle/>
          <a:p>
            <a:pPr algn="ctr"/>
            <a:r>
              <a:rPr lang="el-GR" dirty="0">
                <a:latin typeface="Cambria" panose="02040503050406030204" pitchFamily="18" charset="0"/>
                <a:ea typeface="Cambria" panose="02040503050406030204" pitchFamily="18" charset="0"/>
              </a:rPr>
              <a:t>Κυκλικές Πρακτικές </a:t>
            </a:r>
            <a:endParaRPr lang="en-US" dirty="0">
              <a:latin typeface="Cambria" panose="02040503050406030204" pitchFamily="18" charset="0"/>
              <a:ea typeface="Cambria" panose="02040503050406030204" pitchFamily="18" charset="0"/>
            </a:endParaRPr>
          </a:p>
        </p:txBody>
      </p:sp>
      <p:sp>
        <p:nvSpPr>
          <p:cNvPr id="3" name="Θέση περιεχομένου 2">
            <a:extLst>
              <a:ext uri="{FF2B5EF4-FFF2-40B4-BE49-F238E27FC236}">
                <a16:creationId xmlns:a16="http://schemas.microsoft.com/office/drawing/2014/main" id="{D52117CA-9FD3-425D-9CA5-91D0EDECE9E1}"/>
              </a:ext>
            </a:extLst>
          </p:cNvPr>
          <p:cNvSpPr>
            <a:spLocks noGrp="1"/>
          </p:cNvSpPr>
          <p:nvPr>
            <p:ph sz="half" idx="1"/>
          </p:nvPr>
        </p:nvSpPr>
        <p:spPr>
          <a:xfrm>
            <a:off x="1097278" y="1845734"/>
            <a:ext cx="4937760" cy="2694735"/>
          </a:xfrm>
        </p:spPr>
        <p:txBody>
          <a:bodyPr>
            <a:normAutofit fontScale="85000" lnSpcReduction="10000"/>
          </a:bodyPr>
          <a:lstStyle/>
          <a:p>
            <a:pPr algn="just">
              <a:lnSpc>
                <a:spcPct val="120000"/>
              </a:lnSpc>
              <a:spcBef>
                <a:spcPts val="0"/>
              </a:spcBef>
              <a:spcAft>
                <a:spcPts val="0"/>
              </a:spcAft>
            </a:pPr>
            <a:r>
              <a:rPr lang="en-US" sz="2000" b="1" dirty="0">
                <a:solidFill>
                  <a:srgbClr val="C00000"/>
                </a:solidFill>
                <a:latin typeface="Cambria" panose="02040503050406030204" pitchFamily="18" charset="0"/>
                <a:ea typeface="Cambria" panose="02040503050406030204" pitchFamily="18" charset="0"/>
              </a:rPr>
              <a:t>1. </a:t>
            </a:r>
            <a:r>
              <a:rPr lang="el-GR" sz="2000" b="1" dirty="0">
                <a:solidFill>
                  <a:srgbClr val="C00000"/>
                </a:solidFill>
                <a:latin typeface="Cambria" panose="02040503050406030204" pitchFamily="18" charset="0"/>
                <a:ea typeface="Cambria" panose="02040503050406030204" pitchFamily="18" charset="0"/>
              </a:rPr>
              <a:t>Η θρέψη των ζώων από υπολείμματα </a:t>
            </a:r>
            <a:r>
              <a:rPr lang="el-GR" sz="2000" b="1" dirty="0" smtClean="0">
                <a:solidFill>
                  <a:srgbClr val="C00000"/>
                </a:solidFill>
                <a:latin typeface="Cambria" panose="02040503050406030204" pitchFamily="18" charset="0"/>
                <a:ea typeface="Cambria" panose="02040503050406030204" pitchFamily="18" charset="0"/>
              </a:rPr>
              <a:t>τροφίμων</a:t>
            </a:r>
            <a:r>
              <a:rPr lang="en-US" dirty="0">
                <a:latin typeface="Cambria" panose="02040503050406030204" pitchFamily="18" charset="0"/>
                <a:ea typeface="Cambria" panose="02040503050406030204" pitchFamily="18" charset="0"/>
              </a:rPr>
              <a:t>:</a:t>
            </a:r>
            <a:r>
              <a:rPr lang="el-GR" sz="2000" dirty="0" smtClean="0">
                <a:latin typeface="Cambria" panose="02040503050406030204" pitchFamily="18" charset="0"/>
                <a:ea typeface="Cambria" panose="02040503050406030204" pitchFamily="18" charset="0"/>
              </a:rPr>
              <a:t> </a:t>
            </a:r>
            <a:r>
              <a:rPr lang="el-GR" sz="2000" dirty="0">
                <a:latin typeface="Cambria" panose="02040503050406030204" pitchFamily="18" charset="0"/>
                <a:ea typeface="Cambria" panose="02040503050406030204" pitchFamily="18" charset="0"/>
              </a:rPr>
              <a:t>Χρησιμοποιείται </a:t>
            </a:r>
            <a:r>
              <a:rPr lang="el-GR" sz="2000" dirty="0" smtClean="0">
                <a:latin typeface="Cambria" panose="02040503050406030204" pitchFamily="18" charset="0"/>
                <a:ea typeface="Cambria" panose="02040503050406030204" pitchFamily="18" charset="0"/>
              </a:rPr>
              <a:t> </a:t>
            </a:r>
            <a:r>
              <a:rPr lang="el-GR" sz="2000" dirty="0">
                <a:latin typeface="Cambria" panose="02040503050406030204" pitchFamily="18" charset="0"/>
                <a:ea typeface="Cambria" panose="02040503050406030204" pitchFamily="18" charset="0"/>
              </a:rPr>
              <a:t>σε μεγάλο βαθμό ως διαδικασία διαχείρισης αποβλήτων στη βιομηχανία τροφίμων. Για παράδειγμα, τα παραπροϊόντα σιταριού μπορούν να χρησιμοποιηθούν ως ζωοτροφές. </a:t>
            </a:r>
            <a:endParaRPr lang="en-US" dirty="0"/>
          </a:p>
        </p:txBody>
      </p:sp>
      <p:sp>
        <p:nvSpPr>
          <p:cNvPr id="4" name="Θέση περιεχομένου 3">
            <a:extLst>
              <a:ext uri="{FF2B5EF4-FFF2-40B4-BE49-F238E27FC236}">
                <a16:creationId xmlns:a16="http://schemas.microsoft.com/office/drawing/2014/main" id="{C4C2E503-E22A-4200-8D15-EF1A78A240D3}"/>
              </a:ext>
            </a:extLst>
          </p:cNvPr>
          <p:cNvSpPr>
            <a:spLocks noGrp="1"/>
          </p:cNvSpPr>
          <p:nvPr>
            <p:ph sz="half" idx="2"/>
          </p:nvPr>
        </p:nvSpPr>
        <p:spPr>
          <a:xfrm>
            <a:off x="6217919" y="1845735"/>
            <a:ext cx="5522135" cy="2806518"/>
          </a:xfrm>
        </p:spPr>
        <p:txBody>
          <a:bodyPr>
            <a:normAutofit fontScale="85000" lnSpcReduction="10000"/>
          </a:bodyPr>
          <a:lstStyle/>
          <a:p>
            <a:pPr algn="just">
              <a:lnSpc>
                <a:spcPct val="120000"/>
              </a:lnSpc>
              <a:spcBef>
                <a:spcPts val="0"/>
              </a:spcBef>
              <a:spcAft>
                <a:spcPts val="0"/>
              </a:spcAft>
            </a:pPr>
            <a:r>
              <a:rPr lang="en-US" sz="2000" dirty="0">
                <a:latin typeface="Cambria" panose="02040503050406030204" pitchFamily="18" charset="0"/>
                <a:ea typeface="Cambria" panose="02040503050406030204" pitchFamily="18" charset="0"/>
              </a:rPr>
              <a:t>2. </a:t>
            </a:r>
            <a:r>
              <a:rPr lang="el-GR" sz="2000" dirty="0" smtClean="0">
                <a:latin typeface="Cambria" panose="02040503050406030204" pitchFamily="18" charset="0"/>
                <a:ea typeface="Cambria" panose="02040503050406030204" pitchFamily="18" charset="0"/>
              </a:rPr>
              <a:t>Οι </a:t>
            </a:r>
            <a:r>
              <a:rPr lang="el-GR" sz="2000" dirty="0">
                <a:latin typeface="Cambria" panose="02040503050406030204" pitchFamily="18" charset="0"/>
                <a:ea typeface="Cambria" panose="02040503050406030204" pitchFamily="18" charset="0"/>
              </a:rPr>
              <a:t>φάρμες αγελάδων και χοίρων μπορούν να συλλέγουν το μεθάνιο από τα ζώα για </a:t>
            </a:r>
            <a:r>
              <a:rPr lang="el-GR" sz="2000" b="1" dirty="0">
                <a:solidFill>
                  <a:srgbClr val="C00000"/>
                </a:solidFill>
                <a:latin typeface="Cambria" panose="02040503050406030204" pitchFamily="18" charset="0"/>
                <a:ea typeface="Cambria" panose="02040503050406030204" pitchFamily="18" charset="0"/>
              </a:rPr>
              <a:t>παραγωγή βιοαερίου.</a:t>
            </a:r>
            <a:r>
              <a:rPr lang="el-GR" sz="2000" dirty="0">
                <a:latin typeface="Cambria" panose="02040503050406030204" pitchFamily="18" charset="0"/>
                <a:ea typeface="Cambria" panose="02040503050406030204" pitchFamily="18" charset="0"/>
              </a:rPr>
              <a:t> Η κοπριά αποθηκεύεται σε αναερόβιες συνθήκες όπου οι μικροοργανισμοί διασπούν την οργανική ουσία παράγοντας βιοαέριο, που περιέχει κυρίως μεθάνιο. Η ενέργεια μπορεί να χρησιμοποιηθεί για τις λειτουργίες του αγροκτήματος. Το βιοαέριο μπορεί να χρησιμοποιηθεί για θέρμανση, παραγωγή ηλεκτρικής ενέργειας και για οχήματα</a:t>
            </a:r>
          </a:p>
          <a:p>
            <a:endParaRPr lang="en-US" dirty="0"/>
          </a:p>
        </p:txBody>
      </p:sp>
      <p:pic>
        <p:nvPicPr>
          <p:cNvPr id="5" name="Εικόνα 4">
            <a:extLst>
              <a:ext uri="{FF2B5EF4-FFF2-40B4-BE49-F238E27FC236}">
                <a16:creationId xmlns:a16="http://schemas.microsoft.com/office/drawing/2014/main" id="{DCE3CE06-7E59-48D2-8D44-44356052C529}"/>
              </a:ext>
            </a:extLst>
          </p:cNvPr>
          <p:cNvPicPr>
            <a:picLocks noChangeAspect="1"/>
          </p:cNvPicPr>
          <p:nvPr/>
        </p:nvPicPr>
        <p:blipFill>
          <a:blip r:embed="rId2"/>
          <a:stretch>
            <a:fillRect/>
          </a:stretch>
        </p:blipFill>
        <p:spPr>
          <a:xfrm>
            <a:off x="1947261" y="4648843"/>
            <a:ext cx="2847975"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Waste to energy technology: The potential of sustainable biogas production  from animal waste in Indonesia - ScienceDirect">
            <a:extLst>
              <a:ext uri="{FF2B5EF4-FFF2-40B4-BE49-F238E27FC236}">
                <a16:creationId xmlns:a16="http://schemas.microsoft.com/office/drawing/2014/main" id="{25AFADF5-56E4-4E27-A4C8-C3720F5973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7721" y="4540469"/>
            <a:ext cx="3119628"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179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8CA740-C24E-497F-B847-2D28A97E9A03}"/>
              </a:ext>
            </a:extLst>
          </p:cNvPr>
          <p:cNvSpPr>
            <a:spLocks noGrp="1"/>
          </p:cNvSpPr>
          <p:nvPr>
            <p:ph type="title"/>
          </p:nvPr>
        </p:nvSpPr>
        <p:spPr/>
        <p:txBody>
          <a:bodyPr/>
          <a:lstStyle/>
          <a:p>
            <a:pPr algn="ctr"/>
            <a:r>
              <a:rPr lang="el-GR" dirty="0">
                <a:latin typeface="Cambria" panose="02040503050406030204" pitchFamily="18" charset="0"/>
                <a:ea typeface="Cambria" panose="02040503050406030204" pitchFamily="18" charset="0"/>
              </a:rPr>
              <a:t>Κυκλικές Πρακτικές </a:t>
            </a:r>
            <a:endParaRPr lang="en-US" dirty="0">
              <a:latin typeface="Cambria" panose="02040503050406030204" pitchFamily="18" charset="0"/>
              <a:ea typeface="Cambria" panose="02040503050406030204" pitchFamily="18" charset="0"/>
            </a:endParaRPr>
          </a:p>
        </p:txBody>
      </p:sp>
      <p:sp>
        <p:nvSpPr>
          <p:cNvPr id="3" name="Θέση περιεχομένου 2">
            <a:extLst>
              <a:ext uri="{FF2B5EF4-FFF2-40B4-BE49-F238E27FC236}">
                <a16:creationId xmlns:a16="http://schemas.microsoft.com/office/drawing/2014/main" id="{9B819B12-C045-4389-A60E-D660337AD2E6}"/>
              </a:ext>
            </a:extLst>
          </p:cNvPr>
          <p:cNvSpPr>
            <a:spLocks noGrp="1"/>
          </p:cNvSpPr>
          <p:nvPr>
            <p:ph sz="half" idx="1"/>
          </p:nvPr>
        </p:nvSpPr>
        <p:spPr>
          <a:xfrm>
            <a:off x="1097278" y="1845734"/>
            <a:ext cx="4937760" cy="3932496"/>
          </a:xfrm>
        </p:spPr>
        <p:txBody>
          <a:bodyPr>
            <a:normAutofit lnSpcReduction="10000"/>
          </a:bodyPr>
          <a:lstStyle/>
          <a:p>
            <a:pPr algn="just">
              <a:lnSpc>
                <a:spcPct val="100000"/>
              </a:lnSpc>
              <a:spcBef>
                <a:spcPts val="0"/>
              </a:spcBef>
              <a:spcAft>
                <a:spcPts val="0"/>
              </a:spcAft>
            </a:pPr>
            <a:r>
              <a:rPr lang="en-US" b="1" dirty="0">
                <a:solidFill>
                  <a:srgbClr val="C00000"/>
                </a:solidFill>
              </a:rPr>
              <a:t>3</a:t>
            </a:r>
            <a:r>
              <a:rPr lang="en-US" sz="2000" b="1" dirty="0">
                <a:solidFill>
                  <a:srgbClr val="C00000"/>
                </a:solidFill>
              </a:rPr>
              <a:t>. </a:t>
            </a:r>
            <a:r>
              <a:rPr lang="el-GR" sz="2000" b="1" dirty="0">
                <a:solidFill>
                  <a:srgbClr val="C00000"/>
                </a:solidFill>
                <a:latin typeface="Cambria" panose="02040503050406030204" pitchFamily="18" charset="0"/>
                <a:ea typeface="Cambria" panose="02040503050406030204" pitchFamily="18" charset="0"/>
              </a:rPr>
              <a:t>Παραγωγή κουτιών </a:t>
            </a:r>
            <a:r>
              <a:rPr lang="el-GR" sz="2000" b="1" dirty="0" err="1">
                <a:solidFill>
                  <a:srgbClr val="C00000"/>
                </a:solidFill>
                <a:latin typeface="Cambria" panose="02040503050406030204" pitchFamily="18" charset="0"/>
                <a:ea typeface="Cambria" panose="02040503050406030204" pitchFamily="18" charset="0"/>
              </a:rPr>
              <a:t>απο</a:t>
            </a:r>
            <a:r>
              <a:rPr lang="el-GR" sz="2000" b="1" dirty="0">
                <a:solidFill>
                  <a:srgbClr val="C00000"/>
                </a:solidFill>
                <a:latin typeface="Cambria" panose="02040503050406030204" pitchFamily="18" charset="0"/>
                <a:ea typeface="Cambria" panose="02040503050406030204" pitchFamily="18" charset="0"/>
              </a:rPr>
              <a:t> φυτικά </a:t>
            </a:r>
            <a:r>
              <a:rPr lang="el-GR" sz="2000" b="1" dirty="0" err="1">
                <a:solidFill>
                  <a:srgbClr val="C00000"/>
                </a:solidFill>
                <a:latin typeface="Cambria" panose="02040503050406030204" pitchFamily="18" charset="0"/>
                <a:ea typeface="Cambria" panose="02040503050406030204" pitchFamily="18" charset="0"/>
              </a:rPr>
              <a:t>παραπροϊοντα</a:t>
            </a:r>
            <a:r>
              <a:rPr lang="el-GR" sz="2000" b="1" dirty="0">
                <a:solidFill>
                  <a:srgbClr val="C00000"/>
                </a:solidFill>
                <a:latin typeface="Cambria" panose="02040503050406030204" pitchFamily="18" charset="0"/>
                <a:ea typeface="Cambria" panose="02040503050406030204" pitchFamily="18" charset="0"/>
              </a:rPr>
              <a:t> </a:t>
            </a:r>
            <a:r>
              <a:rPr lang="el-GR" sz="2000" dirty="0">
                <a:latin typeface="Cambria" panose="02040503050406030204" pitchFamily="18" charset="0"/>
                <a:ea typeface="Cambria" panose="02040503050406030204" pitchFamily="18" charset="0"/>
              </a:rPr>
              <a:t>που προορίζονται για τη μεταφορά λαχανικών σε σούπερ </a:t>
            </a:r>
            <a:r>
              <a:rPr lang="el-GR" sz="2000" dirty="0" err="1">
                <a:latin typeface="Cambria" panose="02040503050406030204" pitchFamily="18" charset="0"/>
                <a:ea typeface="Cambria" panose="02040503050406030204" pitchFamily="18" charset="0"/>
              </a:rPr>
              <a:t>μάρκετ</a:t>
            </a:r>
            <a:r>
              <a:rPr lang="el-GR" sz="2000"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Τα υπολείμματα καλλιεργειών πλούσια </a:t>
            </a:r>
            <a:r>
              <a:rPr lang="el-GR" sz="2000" dirty="0">
                <a:latin typeface="Cambria" panose="02040503050406030204" pitchFamily="18" charset="0"/>
                <a:ea typeface="Cambria" panose="02040503050406030204" pitchFamily="18" charset="0"/>
              </a:rPr>
              <a:t>σε κυτταρίνη </a:t>
            </a:r>
            <a:r>
              <a:rPr lang="el-GR" dirty="0" smtClean="0">
                <a:latin typeface="Cambria" panose="02040503050406030204" pitchFamily="18" charset="0"/>
                <a:ea typeface="Cambria" panose="02040503050406030204" pitchFamily="18" charset="0"/>
              </a:rPr>
              <a:t>αποτελούν </a:t>
            </a:r>
            <a:r>
              <a:rPr lang="el-GR" sz="2000" dirty="0" smtClean="0">
                <a:latin typeface="Cambria" panose="02040503050406030204" pitchFamily="18" charset="0"/>
                <a:ea typeface="Cambria" panose="02040503050406030204" pitchFamily="18" charset="0"/>
              </a:rPr>
              <a:t>μια </a:t>
            </a:r>
            <a:r>
              <a:rPr lang="el-GR" sz="2000" dirty="0">
                <a:latin typeface="Cambria" panose="02040503050406030204" pitchFamily="18" charset="0"/>
                <a:ea typeface="Cambria" panose="02040503050406030204" pitchFamily="18" charset="0"/>
              </a:rPr>
              <a:t>χρήσιμη εναλλακτική πρώτη ύλη στη βιομηχανία χαρτοπολτού και χαρτιού. Η κυτταρίνη εξάγεται από τις ίνες των στελεχών των φυτών τομάτας και χρησιμοποιείται ως πρώτη ύλη για την παραγωγή κουτιών. Άλλες εναλλακτικές είναι ο φλοιός ρυζιού, ο φλοιός σιταριού, ο φλοιός καλαμποκιού, οι πευκοβελόνες και το βαμβάκι.</a:t>
            </a:r>
          </a:p>
          <a:p>
            <a:endParaRPr lang="el-GR" sz="2000" dirty="0"/>
          </a:p>
          <a:p>
            <a:endParaRPr lang="en-US" dirty="0"/>
          </a:p>
        </p:txBody>
      </p:sp>
      <p:sp>
        <p:nvSpPr>
          <p:cNvPr id="4" name="Θέση περιεχομένου 3">
            <a:extLst>
              <a:ext uri="{FF2B5EF4-FFF2-40B4-BE49-F238E27FC236}">
                <a16:creationId xmlns:a16="http://schemas.microsoft.com/office/drawing/2014/main" id="{06590ABB-C065-4EC0-AE47-A63FC685AC5F}"/>
              </a:ext>
            </a:extLst>
          </p:cNvPr>
          <p:cNvSpPr>
            <a:spLocks noGrp="1"/>
          </p:cNvSpPr>
          <p:nvPr>
            <p:ph sz="half" idx="2"/>
          </p:nvPr>
        </p:nvSpPr>
        <p:spPr>
          <a:xfrm>
            <a:off x="6217919" y="1845735"/>
            <a:ext cx="5711321" cy="4023360"/>
          </a:xfrm>
        </p:spPr>
        <p:txBody>
          <a:bodyPr>
            <a:normAutofit lnSpcReduction="10000"/>
          </a:bodyPr>
          <a:lstStyle/>
          <a:p>
            <a:pPr algn="just">
              <a:lnSpc>
                <a:spcPct val="110000"/>
              </a:lnSpc>
              <a:spcBef>
                <a:spcPts val="0"/>
              </a:spcBef>
              <a:spcAft>
                <a:spcPts val="0"/>
              </a:spcAft>
            </a:pPr>
            <a:r>
              <a:rPr lang="en-US" b="1" dirty="0">
                <a:solidFill>
                  <a:srgbClr val="C00000"/>
                </a:solidFill>
                <a:latin typeface="Cambria" panose="02040503050406030204" pitchFamily="18" charset="0"/>
                <a:ea typeface="Cambria" panose="02040503050406030204" pitchFamily="18" charset="0"/>
              </a:rPr>
              <a:t>4. </a:t>
            </a:r>
            <a:r>
              <a:rPr lang="el-GR" sz="2000" dirty="0">
                <a:latin typeface="Cambria" panose="02040503050406030204" pitchFamily="18" charset="0"/>
                <a:ea typeface="Cambria" panose="02040503050406030204" pitchFamily="18" charset="0"/>
              </a:rPr>
              <a:t>Τα </a:t>
            </a:r>
            <a:r>
              <a:rPr lang="el-GR" sz="2000" b="1" dirty="0">
                <a:solidFill>
                  <a:srgbClr val="C00000"/>
                </a:solidFill>
                <a:latin typeface="Cambria" panose="02040503050406030204" pitchFamily="18" charset="0"/>
                <a:ea typeface="Cambria" panose="02040503050406030204" pitchFamily="18" charset="0"/>
              </a:rPr>
              <a:t>μη εμπορεύσιμα λαχανικά </a:t>
            </a:r>
            <a:r>
              <a:rPr lang="el-GR" sz="2000" dirty="0">
                <a:latin typeface="Cambria" panose="02040503050406030204" pitchFamily="18" charset="0"/>
                <a:ea typeface="Cambria" panose="02040503050406030204" pitchFamily="18" charset="0"/>
              </a:rPr>
              <a:t>και φρούτα μπορούν να υποστούν επεξεργασία για τη </a:t>
            </a:r>
            <a:r>
              <a:rPr lang="el-GR" sz="2000" b="1" dirty="0">
                <a:solidFill>
                  <a:srgbClr val="C00000"/>
                </a:solidFill>
                <a:latin typeface="Cambria" panose="02040503050406030204" pitchFamily="18" charset="0"/>
                <a:ea typeface="Cambria" panose="02040503050406030204" pitchFamily="18" charset="0"/>
              </a:rPr>
              <a:t>δημιουργία βρώσιμων τροφίμων</a:t>
            </a:r>
            <a:r>
              <a:rPr lang="el-GR" sz="2000" dirty="0">
                <a:latin typeface="Cambria" panose="02040503050406030204" pitchFamily="18" charset="0"/>
                <a:ea typeface="Cambria" panose="02040503050406030204" pitchFamily="18" charset="0"/>
              </a:rPr>
              <a:t>. Για παράδειγμα, οι μη εμπορεύσιμες πατάτες μεταποιούνται σε φρέσκες κομμένες πατάτες για τον κλάδο της σίτισης.</a:t>
            </a:r>
            <a:r>
              <a:rPr lang="en-US" sz="2000" dirty="0">
                <a:latin typeface="Cambria" panose="02040503050406030204" pitchFamily="18" charset="0"/>
                <a:ea typeface="Cambria" panose="02040503050406030204" pitchFamily="18" charset="0"/>
              </a:rPr>
              <a:t> </a:t>
            </a:r>
            <a:r>
              <a:rPr lang="el-GR" sz="2000" dirty="0">
                <a:latin typeface="Cambria" panose="02040503050406030204" pitchFamily="18" charset="0"/>
                <a:ea typeface="Cambria" panose="02040503050406030204" pitchFamily="18" charset="0"/>
              </a:rPr>
              <a:t>Οι υπερμεγέθεις γλυκοπατάτες και οι μπανάνες μπορούν να κοπούν σε φέτες και αφού </a:t>
            </a:r>
            <a:r>
              <a:rPr lang="el-GR" sz="2000" dirty="0" err="1">
                <a:latin typeface="Cambria" panose="02040503050406030204" pitchFamily="18" charset="0"/>
                <a:ea typeface="Cambria" panose="02040503050406030204" pitchFamily="18" charset="0"/>
              </a:rPr>
              <a:t>ξηρανθούν</a:t>
            </a:r>
            <a:r>
              <a:rPr lang="el-GR" sz="2000" dirty="0">
                <a:latin typeface="Cambria" panose="02040503050406030204" pitchFamily="18" charset="0"/>
                <a:ea typeface="Cambria" panose="02040503050406030204" pitchFamily="18" charset="0"/>
              </a:rPr>
              <a:t> στο φούρνο να πωληθούν ως σνακ.</a:t>
            </a:r>
            <a:endParaRPr lang="en-US" sz="2000" dirty="0">
              <a:latin typeface="Cambria" panose="02040503050406030204" pitchFamily="18" charset="0"/>
              <a:ea typeface="Cambria" panose="02040503050406030204" pitchFamily="18" charset="0"/>
            </a:endParaRPr>
          </a:p>
          <a:p>
            <a:endParaRPr lang="en-US" dirty="0"/>
          </a:p>
        </p:txBody>
      </p:sp>
      <p:pic>
        <p:nvPicPr>
          <p:cNvPr id="5" name="Εικόνα 4">
            <a:extLst>
              <a:ext uri="{FF2B5EF4-FFF2-40B4-BE49-F238E27FC236}">
                <a16:creationId xmlns:a16="http://schemas.microsoft.com/office/drawing/2014/main" id="{15B934E0-188A-45B2-9853-54CB79887087}"/>
              </a:ext>
            </a:extLst>
          </p:cNvPr>
          <p:cNvPicPr>
            <a:picLocks noChangeAspect="1"/>
          </p:cNvPicPr>
          <p:nvPr/>
        </p:nvPicPr>
        <p:blipFill>
          <a:blip r:embed="rId2"/>
          <a:stretch>
            <a:fillRect/>
          </a:stretch>
        </p:blipFill>
        <p:spPr>
          <a:xfrm>
            <a:off x="8752715" y="4892950"/>
            <a:ext cx="1756817" cy="1756817"/>
          </a:xfrm>
          <a:prstGeom prst="ellipse">
            <a:avLst/>
          </a:prstGeom>
          <a:ln>
            <a:noFill/>
          </a:ln>
          <a:effectLst>
            <a:softEdge rad="112500"/>
          </a:effectLst>
        </p:spPr>
      </p:pic>
      <p:pic>
        <p:nvPicPr>
          <p:cNvPr id="6" name="Εικόνα 5">
            <a:extLst>
              <a:ext uri="{FF2B5EF4-FFF2-40B4-BE49-F238E27FC236}">
                <a16:creationId xmlns:a16="http://schemas.microsoft.com/office/drawing/2014/main" id="{A97589FB-0959-4AAC-A3B3-F9FB5647543C}"/>
              </a:ext>
            </a:extLst>
          </p:cNvPr>
          <p:cNvPicPr>
            <a:picLocks noChangeAspect="1"/>
          </p:cNvPicPr>
          <p:nvPr/>
        </p:nvPicPr>
        <p:blipFill rotWithShape="1">
          <a:blip r:embed="rId3"/>
          <a:srcRect l="22642"/>
          <a:stretch/>
        </p:blipFill>
        <p:spPr>
          <a:xfrm>
            <a:off x="6543543" y="4906692"/>
            <a:ext cx="2026291" cy="1743075"/>
          </a:xfrm>
          <a:prstGeom prst="ellipse">
            <a:avLst/>
          </a:prstGeom>
          <a:ln>
            <a:noFill/>
          </a:ln>
          <a:effectLst>
            <a:softEdge rad="112500"/>
          </a:effectLst>
        </p:spPr>
      </p:pic>
    </p:spTree>
    <p:extLst>
      <p:ext uri="{BB962C8B-B14F-4D97-AF65-F5344CB8AC3E}">
        <p14:creationId xmlns:p14="http://schemas.microsoft.com/office/powerpoint/2010/main" val="1582648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49BCDE-3A5F-44E5-B605-10AFE885D750}"/>
              </a:ext>
            </a:extLst>
          </p:cNvPr>
          <p:cNvSpPr>
            <a:spLocks noGrp="1"/>
          </p:cNvSpPr>
          <p:nvPr>
            <p:ph type="title"/>
          </p:nvPr>
        </p:nvSpPr>
        <p:spPr/>
        <p:txBody>
          <a:bodyPr>
            <a:normAutofit/>
          </a:bodyPr>
          <a:lstStyle/>
          <a:p>
            <a:pPr algn="ctr"/>
            <a:r>
              <a:rPr lang="el-GR" sz="4400" dirty="0"/>
              <a:t>Παραδείγματα κυκλικής γεωργίας</a:t>
            </a:r>
          </a:p>
        </p:txBody>
      </p:sp>
      <p:pic>
        <p:nvPicPr>
          <p:cNvPr id="4" name="Picture 2" descr="Mixed Crop-Livestock Systems: Changing the Landscape of Organic Farming in  the Palouse Region | USDA">
            <a:extLst>
              <a:ext uri="{FF2B5EF4-FFF2-40B4-BE49-F238E27FC236}">
                <a16:creationId xmlns:a16="http://schemas.microsoft.com/office/drawing/2014/main" id="{82738508-18DD-4EC3-90C7-EE6C5E757D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4321" y="1845734"/>
            <a:ext cx="1846657" cy="1383210"/>
          </a:xfrm>
          <a:prstGeom prst="rect">
            <a:avLst/>
          </a:prstGeom>
          <a:noFill/>
          <a:extLst>
            <a:ext uri="{909E8E84-426E-40DD-AFC4-6F175D3DCCD1}">
              <a14:hiddenFill xmlns:a14="http://schemas.microsoft.com/office/drawing/2010/main">
                <a:solidFill>
                  <a:srgbClr val="FFFFFF"/>
                </a:solidFill>
              </a14:hiddenFill>
            </a:ext>
          </a:extLst>
        </p:spPr>
      </p:pic>
      <p:pic>
        <p:nvPicPr>
          <p:cNvPr id="5" name="Εικόνα 4">
            <a:extLst>
              <a:ext uri="{FF2B5EF4-FFF2-40B4-BE49-F238E27FC236}">
                <a16:creationId xmlns:a16="http://schemas.microsoft.com/office/drawing/2014/main" id="{920421CA-6207-4915-9281-1A2E1F89CB87}"/>
              </a:ext>
            </a:extLst>
          </p:cNvPr>
          <p:cNvPicPr>
            <a:picLocks noChangeAspect="1"/>
          </p:cNvPicPr>
          <p:nvPr/>
        </p:nvPicPr>
        <p:blipFill>
          <a:blip r:embed="rId3"/>
          <a:stretch>
            <a:fillRect/>
          </a:stretch>
        </p:blipFill>
        <p:spPr>
          <a:xfrm>
            <a:off x="1129532" y="3437115"/>
            <a:ext cx="1846656" cy="1228866"/>
          </a:xfrm>
          <a:prstGeom prst="rect">
            <a:avLst/>
          </a:prstGeom>
        </p:spPr>
      </p:pic>
      <p:pic>
        <p:nvPicPr>
          <p:cNvPr id="6" name="Εικόνα 5">
            <a:extLst>
              <a:ext uri="{FF2B5EF4-FFF2-40B4-BE49-F238E27FC236}">
                <a16:creationId xmlns:a16="http://schemas.microsoft.com/office/drawing/2014/main" id="{1E917693-1C7A-4613-A6A1-B229F55179A7}"/>
              </a:ext>
            </a:extLst>
          </p:cNvPr>
          <p:cNvPicPr>
            <a:picLocks noChangeAspect="1"/>
          </p:cNvPicPr>
          <p:nvPr/>
        </p:nvPicPr>
        <p:blipFill>
          <a:blip r:embed="rId4"/>
          <a:stretch>
            <a:fillRect/>
          </a:stretch>
        </p:blipFill>
        <p:spPr>
          <a:xfrm>
            <a:off x="1129532" y="4928699"/>
            <a:ext cx="1846657" cy="1228866"/>
          </a:xfrm>
          <a:prstGeom prst="rect">
            <a:avLst/>
          </a:prstGeom>
        </p:spPr>
      </p:pic>
      <p:sp>
        <p:nvSpPr>
          <p:cNvPr id="7" name="TextBox 6">
            <a:extLst>
              <a:ext uri="{FF2B5EF4-FFF2-40B4-BE49-F238E27FC236}">
                <a16:creationId xmlns:a16="http://schemas.microsoft.com/office/drawing/2014/main" id="{EFFD07AF-7ECD-4EED-A141-ED8D99B9384E}"/>
              </a:ext>
            </a:extLst>
          </p:cNvPr>
          <p:cNvSpPr txBox="1"/>
          <p:nvPr/>
        </p:nvSpPr>
        <p:spPr>
          <a:xfrm>
            <a:off x="3198263" y="2323887"/>
            <a:ext cx="2488160" cy="400110"/>
          </a:xfrm>
          <a:prstGeom prst="rect">
            <a:avLst/>
          </a:prstGeom>
          <a:noFill/>
        </p:spPr>
        <p:txBody>
          <a:bodyPr wrap="square" rtlCol="0">
            <a:spAutoFit/>
          </a:bodyPr>
          <a:lstStyle/>
          <a:p>
            <a:r>
              <a:rPr lang="el-GR" sz="2000" b="1" dirty="0">
                <a:solidFill>
                  <a:schemeClr val="bg2">
                    <a:lumMod val="25000"/>
                  </a:schemeClr>
                </a:solidFill>
                <a:latin typeface="Cambria" panose="02040503050406030204" pitchFamily="18" charset="0"/>
                <a:ea typeface="Cambria" panose="02040503050406030204" pitchFamily="18" charset="0"/>
              </a:rPr>
              <a:t>Μικτή καλλιέργεια</a:t>
            </a:r>
            <a:endParaRPr lang="en-US" sz="2000" b="1" dirty="0">
              <a:solidFill>
                <a:schemeClr val="bg2">
                  <a:lumMod val="25000"/>
                </a:schemeClr>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928F1F0D-A861-41C4-B988-3DEBE68C5F45}"/>
              </a:ext>
            </a:extLst>
          </p:cNvPr>
          <p:cNvSpPr txBox="1"/>
          <p:nvPr/>
        </p:nvSpPr>
        <p:spPr>
          <a:xfrm>
            <a:off x="3198263" y="5259181"/>
            <a:ext cx="2064893" cy="400110"/>
          </a:xfrm>
          <a:prstGeom prst="rect">
            <a:avLst/>
          </a:prstGeom>
          <a:noFill/>
        </p:spPr>
        <p:txBody>
          <a:bodyPr wrap="square" rtlCol="0">
            <a:spAutoFit/>
          </a:bodyPr>
          <a:lstStyle/>
          <a:p>
            <a:r>
              <a:rPr lang="el-GR" sz="2000" b="1" dirty="0" err="1">
                <a:solidFill>
                  <a:schemeClr val="bg2">
                    <a:lumMod val="25000"/>
                  </a:schemeClr>
                </a:solidFill>
                <a:latin typeface="Cambria" panose="02040503050406030204" pitchFamily="18" charset="0"/>
                <a:ea typeface="Cambria" panose="02040503050406030204" pitchFamily="18" charset="0"/>
              </a:rPr>
              <a:t>Αγροδασοπονία</a:t>
            </a:r>
            <a:endParaRPr lang="en-US" sz="2000" b="1" dirty="0">
              <a:solidFill>
                <a:schemeClr val="bg2">
                  <a:lumMod val="25000"/>
                </a:schemeClr>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4C1B9B0C-F811-464C-8923-F165EA866A66}"/>
              </a:ext>
            </a:extLst>
          </p:cNvPr>
          <p:cNvSpPr txBox="1"/>
          <p:nvPr/>
        </p:nvSpPr>
        <p:spPr>
          <a:xfrm>
            <a:off x="3198263" y="3845144"/>
            <a:ext cx="2488160" cy="400110"/>
          </a:xfrm>
          <a:prstGeom prst="rect">
            <a:avLst/>
          </a:prstGeom>
          <a:noFill/>
        </p:spPr>
        <p:txBody>
          <a:bodyPr wrap="square" rtlCol="0">
            <a:spAutoFit/>
          </a:bodyPr>
          <a:lstStyle/>
          <a:p>
            <a:r>
              <a:rPr lang="el-GR" sz="2000" b="1" dirty="0">
                <a:solidFill>
                  <a:schemeClr val="bg2">
                    <a:lumMod val="25000"/>
                  </a:schemeClr>
                </a:solidFill>
                <a:latin typeface="Cambria" panose="02040503050406030204" pitchFamily="18" charset="0"/>
                <a:ea typeface="Cambria" panose="02040503050406030204" pitchFamily="18" charset="0"/>
              </a:rPr>
              <a:t>Οργανική Γεωργία</a:t>
            </a:r>
            <a:endParaRPr lang="en-US" sz="2000" b="1" dirty="0">
              <a:solidFill>
                <a:schemeClr val="bg2">
                  <a:lumMod val="25000"/>
                </a:schemeClr>
              </a:solidFill>
              <a:latin typeface="Cambria" panose="02040503050406030204" pitchFamily="18" charset="0"/>
              <a:ea typeface="Cambria" panose="02040503050406030204" pitchFamily="18" charset="0"/>
            </a:endParaRPr>
          </a:p>
        </p:txBody>
      </p:sp>
      <p:cxnSp>
        <p:nvCxnSpPr>
          <p:cNvPr id="10" name="Ευθεία γραμμή σύνδεσης 9">
            <a:extLst>
              <a:ext uri="{FF2B5EF4-FFF2-40B4-BE49-F238E27FC236}">
                <a16:creationId xmlns:a16="http://schemas.microsoft.com/office/drawing/2014/main" id="{8F8D98A2-F8B5-45C8-AAB3-355FFC9A0018}"/>
              </a:ext>
            </a:extLst>
          </p:cNvPr>
          <p:cNvCxnSpPr/>
          <p:nvPr/>
        </p:nvCxnSpPr>
        <p:spPr>
          <a:xfrm>
            <a:off x="5734048" y="1978982"/>
            <a:ext cx="0" cy="4070888"/>
          </a:xfrm>
          <a:prstGeom prst="line">
            <a:avLst/>
          </a:prstGeom>
          <a:ln w="38100">
            <a:solidFill>
              <a:schemeClr val="accent5">
                <a:lumMod val="50000"/>
              </a:schemeClr>
            </a:solidFill>
          </a:ln>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76F827A0-326C-4EAE-92B8-213235C4A670}"/>
              </a:ext>
            </a:extLst>
          </p:cNvPr>
          <p:cNvSpPr txBox="1"/>
          <p:nvPr/>
        </p:nvSpPr>
        <p:spPr>
          <a:xfrm>
            <a:off x="5981702" y="2120948"/>
            <a:ext cx="5341317" cy="1107996"/>
          </a:xfrm>
          <a:prstGeom prst="rect">
            <a:avLst/>
          </a:prstGeom>
          <a:noFill/>
        </p:spPr>
        <p:txBody>
          <a:bodyPr wrap="square" rtlCol="0">
            <a:spAutoFit/>
          </a:bodyPr>
          <a:lstStyle/>
          <a:p>
            <a:pPr algn="just"/>
            <a:r>
              <a:rPr lang="el-GR" sz="1600" b="0" i="0" u="none" strike="noStrike" baseline="0" dirty="0">
                <a:solidFill>
                  <a:schemeClr val="accent4">
                    <a:lumMod val="75000"/>
                  </a:schemeClr>
                </a:solidFill>
                <a:latin typeface="Cambria" panose="02040503050406030204" pitchFamily="18" charset="0"/>
                <a:ea typeface="Cambria" panose="02040503050406030204" pitchFamily="18" charset="0"/>
              </a:rPr>
              <a:t>Η κοπριά που παράγεται από τα ζώα επιστρέφει στο έδαφος ως </a:t>
            </a:r>
            <a:r>
              <a:rPr lang="el-GR" sz="1600" b="0" i="0" u="none" strike="noStrike" baseline="0" dirty="0" err="1">
                <a:solidFill>
                  <a:schemeClr val="accent4">
                    <a:lumMod val="75000"/>
                  </a:schemeClr>
                </a:solidFill>
                <a:latin typeface="Cambria" panose="02040503050406030204" pitchFamily="18" charset="0"/>
                <a:ea typeface="Cambria" panose="02040503050406030204" pitchFamily="18" charset="0"/>
              </a:rPr>
              <a:t>βιο</a:t>
            </a:r>
            <a:r>
              <a:rPr lang="el-GR" sz="1600" b="0" i="0" u="none" strike="noStrike" baseline="0" dirty="0">
                <a:solidFill>
                  <a:schemeClr val="accent4">
                    <a:lumMod val="75000"/>
                  </a:schemeClr>
                </a:solidFill>
                <a:latin typeface="Cambria" panose="02040503050406030204" pitchFamily="18" charset="0"/>
                <a:ea typeface="Cambria" panose="02040503050406030204" pitchFamily="18" charset="0"/>
              </a:rPr>
              <a:t>-λίπασμα για την θρέψη καλλιεργειών, οι </a:t>
            </a:r>
            <a:r>
              <a:rPr lang="el-GR" sz="1600" dirty="0">
                <a:solidFill>
                  <a:schemeClr val="accent4">
                    <a:lumMod val="75000"/>
                  </a:schemeClr>
                </a:solidFill>
                <a:latin typeface="Cambria" panose="02040503050406030204" pitchFamily="18" charset="0"/>
                <a:ea typeface="Cambria" panose="02040503050406030204" pitchFamily="18" charset="0"/>
              </a:rPr>
              <a:t>οποίες έπειτα </a:t>
            </a:r>
            <a:r>
              <a:rPr lang="el-GR" sz="1600" b="0" i="0" u="none" strike="noStrike" baseline="0" dirty="0">
                <a:solidFill>
                  <a:schemeClr val="accent4">
                    <a:lumMod val="75000"/>
                  </a:schemeClr>
                </a:solidFill>
                <a:latin typeface="Cambria" panose="02040503050406030204" pitchFamily="18" charset="0"/>
                <a:ea typeface="Cambria" panose="02040503050406030204" pitchFamily="18" charset="0"/>
              </a:rPr>
              <a:t>χρησιμοποιούνται ως ζωοτροφές για τα ζώα.</a:t>
            </a:r>
          </a:p>
          <a:p>
            <a:pPr algn="just"/>
            <a:endParaRPr lang="en-US" b="1" dirty="0">
              <a:solidFill>
                <a:schemeClr val="accent4">
                  <a:lumMod val="75000"/>
                </a:schemeClr>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21DCFF37-EF5D-4899-98D3-0DF38809E5F3}"/>
              </a:ext>
            </a:extLst>
          </p:cNvPr>
          <p:cNvSpPr txBox="1"/>
          <p:nvPr/>
        </p:nvSpPr>
        <p:spPr>
          <a:xfrm>
            <a:off x="5981703" y="5080347"/>
            <a:ext cx="5793835" cy="1354217"/>
          </a:xfrm>
          <a:prstGeom prst="rect">
            <a:avLst/>
          </a:prstGeom>
          <a:noFill/>
        </p:spPr>
        <p:txBody>
          <a:bodyPr wrap="square" rtlCol="0">
            <a:spAutoFit/>
          </a:bodyPr>
          <a:lstStyle/>
          <a:p>
            <a:pPr algn="just"/>
            <a:r>
              <a:rPr lang="el-GR" sz="1600" dirty="0">
                <a:solidFill>
                  <a:schemeClr val="accent4">
                    <a:lumMod val="75000"/>
                  </a:schemeClr>
                </a:solidFill>
                <a:latin typeface="Cambria" panose="02040503050406030204" pitchFamily="18" charset="0"/>
                <a:ea typeface="Cambria" panose="02040503050406030204" pitchFamily="18" charset="0"/>
              </a:rPr>
              <a:t>Φύτευση δένδρων σε συνδυασμό με καλλιέργειες ή βοσκότοπους. Ένα </a:t>
            </a:r>
            <a:r>
              <a:rPr lang="el-GR" sz="1600" dirty="0" err="1">
                <a:solidFill>
                  <a:schemeClr val="accent4">
                    <a:lumMod val="75000"/>
                  </a:schemeClr>
                </a:solidFill>
                <a:latin typeface="Cambria" panose="02040503050406030204" pitchFamily="18" charset="0"/>
                <a:ea typeface="Cambria" panose="02040503050406030204" pitchFamily="18" charset="0"/>
              </a:rPr>
              <a:t>διαδραστικό</a:t>
            </a:r>
            <a:r>
              <a:rPr lang="el-GR" sz="1600" dirty="0">
                <a:solidFill>
                  <a:schemeClr val="accent4">
                    <a:lumMod val="75000"/>
                  </a:schemeClr>
                </a:solidFill>
                <a:latin typeface="Cambria" panose="02040503050406030204" pitchFamily="18" charset="0"/>
                <a:ea typeface="Cambria" panose="02040503050406030204" pitchFamily="18" charset="0"/>
              </a:rPr>
              <a:t> σύστημα συμβίωσης. Τα δέντρα παρέχουν σκιά στις καλλιέργειες και τα ζώα που βόσκουν μπορούν να παρέχουν οργανική ύλη για τα δέντρα.</a:t>
            </a:r>
          </a:p>
          <a:p>
            <a:pPr algn="just"/>
            <a:endParaRPr lang="en-US" dirty="0">
              <a:solidFill>
                <a:schemeClr val="accent4">
                  <a:lumMod val="75000"/>
                </a:schemeClr>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5E624FFA-DFF2-424D-A5E6-8447D3BAB914}"/>
              </a:ext>
            </a:extLst>
          </p:cNvPr>
          <p:cNvSpPr txBox="1"/>
          <p:nvPr/>
        </p:nvSpPr>
        <p:spPr>
          <a:xfrm>
            <a:off x="5908498" y="3051759"/>
            <a:ext cx="5692591" cy="2062103"/>
          </a:xfrm>
          <a:prstGeom prst="rect">
            <a:avLst/>
          </a:prstGeom>
          <a:noFill/>
        </p:spPr>
        <p:txBody>
          <a:bodyPr wrap="square" rtlCol="0">
            <a:spAutoFit/>
          </a:bodyPr>
          <a:lstStyle/>
          <a:p>
            <a:pPr algn="just"/>
            <a:r>
              <a:rPr lang="el-GR" sz="1600" dirty="0">
                <a:solidFill>
                  <a:schemeClr val="accent4">
                    <a:lumMod val="75000"/>
                  </a:schemeClr>
                </a:solidFill>
                <a:latin typeface="Cambria" panose="02040503050406030204" pitchFamily="18" charset="0"/>
                <a:ea typeface="Cambria" panose="02040503050406030204" pitchFamily="18" charset="0"/>
              </a:rPr>
              <a:t>Δεν γίνεται καθόλου χρήση χημικών λιπασμάτων, φυτοφαρμάκων και πλαστικών. Τα λιπάσματα αντικαθίστανται από </a:t>
            </a:r>
            <a:r>
              <a:rPr lang="el-GR" sz="1600" dirty="0" err="1">
                <a:solidFill>
                  <a:schemeClr val="accent4">
                    <a:lumMod val="75000"/>
                  </a:schemeClr>
                </a:solidFill>
                <a:latin typeface="Cambria" panose="02040503050406030204" pitchFamily="18" charset="0"/>
                <a:ea typeface="Cambria" panose="02040503050406030204" pitchFamily="18" charset="0"/>
              </a:rPr>
              <a:t>κομπόστ</a:t>
            </a:r>
            <a:r>
              <a:rPr lang="el-GR" sz="1600" dirty="0">
                <a:solidFill>
                  <a:schemeClr val="accent4">
                    <a:lumMod val="75000"/>
                  </a:schemeClr>
                </a:solidFill>
                <a:latin typeface="Cambria" panose="02040503050406030204" pitchFamily="18" charset="0"/>
                <a:ea typeface="Cambria" panose="02040503050406030204" pitchFamily="18" charset="0"/>
              </a:rPr>
              <a:t> που παράγεται από υπολείμματα καλλιεργειών ή κοπριά. Η καταπολέμηση των παρασίτων επιτυγχάνεται με τη χρήση ζωντανών μικροοργανισμών και με άλλες πρακτικές που αυξάνουν τη βιοποικιλότητα. Απαιτεί αυξημένη εργασίας.</a:t>
            </a:r>
          </a:p>
          <a:p>
            <a:endParaRPr lang="en-US" sz="1600" dirty="0">
              <a:solidFill>
                <a:schemeClr val="accent4">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68889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830FF-1961-A034-ABB2-03AFD1C74084}"/>
              </a:ext>
            </a:extLst>
          </p:cNvPr>
          <p:cNvSpPr>
            <a:spLocks noGrp="1"/>
          </p:cNvSpPr>
          <p:nvPr>
            <p:ph type="title"/>
          </p:nvPr>
        </p:nvSpPr>
        <p:spPr/>
        <p:txBody>
          <a:bodyPr/>
          <a:lstStyle/>
          <a:p>
            <a:pPr algn="ctr"/>
            <a:r>
              <a:rPr lang="el-GR" dirty="0" smtClean="0"/>
              <a:t>Υφιστάμενη Κατάσταση</a:t>
            </a:r>
            <a:endParaRPr lang="en-US" dirty="0"/>
          </a:p>
        </p:txBody>
      </p:sp>
      <p:pic>
        <p:nvPicPr>
          <p:cNvPr id="4" name="Εικόνα 3">
            <a:extLst>
              <a:ext uri="{FF2B5EF4-FFF2-40B4-BE49-F238E27FC236}">
                <a16:creationId xmlns:a16="http://schemas.microsoft.com/office/drawing/2014/main" id="{43B5B7B9-DB90-4300-8C92-782E9521C690}"/>
              </a:ext>
            </a:extLst>
          </p:cNvPr>
          <p:cNvPicPr>
            <a:picLocks noChangeAspect="1"/>
          </p:cNvPicPr>
          <p:nvPr/>
        </p:nvPicPr>
        <p:blipFill>
          <a:blip r:embed="rId2"/>
          <a:stretch>
            <a:fillRect/>
          </a:stretch>
        </p:blipFill>
        <p:spPr>
          <a:xfrm>
            <a:off x="3600919" y="1957473"/>
            <a:ext cx="4996543" cy="3677143"/>
          </a:xfrm>
          <a:prstGeom prst="flowChartDecision">
            <a:avLst/>
          </a:prstGeom>
        </p:spPr>
      </p:pic>
      <p:sp>
        <p:nvSpPr>
          <p:cNvPr id="5" name="TextBox 4">
            <a:extLst>
              <a:ext uri="{FF2B5EF4-FFF2-40B4-BE49-F238E27FC236}">
                <a16:creationId xmlns:a16="http://schemas.microsoft.com/office/drawing/2014/main" id="{BDECEEDC-0569-427A-8022-7677F7E61833}"/>
              </a:ext>
            </a:extLst>
          </p:cNvPr>
          <p:cNvSpPr txBox="1"/>
          <p:nvPr/>
        </p:nvSpPr>
        <p:spPr>
          <a:xfrm>
            <a:off x="8597462" y="1957473"/>
            <a:ext cx="3376822" cy="1631216"/>
          </a:xfrm>
          <a:prstGeom prst="rect">
            <a:avLst/>
          </a:prstGeom>
          <a:noFill/>
        </p:spPr>
        <p:txBody>
          <a:bodyPr wrap="square" rtlCol="0">
            <a:spAutoFit/>
          </a:bodyPr>
          <a:lstStyle/>
          <a:p>
            <a:pPr algn="ctr"/>
            <a:r>
              <a:rPr lang="en-US" sz="2000" b="1" dirty="0">
                <a:solidFill>
                  <a:schemeClr val="tx2">
                    <a:lumMod val="60000"/>
                    <a:lumOff val="40000"/>
                  </a:schemeClr>
                </a:solidFill>
                <a:latin typeface="Cambria" panose="02040503050406030204" pitchFamily="18" charset="0"/>
                <a:ea typeface="Cambria" panose="02040503050406030204" pitchFamily="18" charset="0"/>
              </a:rPr>
              <a:t>4 </a:t>
            </a:r>
            <a:r>
              <a:rPr lang="el-GR" sz="2000" b="1" dirty="0" smtClean="0">
                <a:solidFill>
                  <a:schemeClr val="tx2">
                    <a:lumMod val="60000"/>
                    <a:lumOff val="40000"/>
                  </a:schemeClr>
                </a:solidFill>
                <a:latin typeface="Cambria" panose="02040503050406030204" pitchFamily="18" charset="0"/>
                <a:ea typeface="Cambria" panose="02040503050406030204" pitchFamily="18" charset="0"/>
              </a:rPr>
              <a:t>τρισεκατομμύρια </a:t>
            </a:r>
            <a:r>
              <a:rPr lang="el-GR" sz="2000" b="1" dirty="0">
                <a:solidFill>
                  <a:schemeClr val="tx2">
                    <a:lumMod val="60000"/>
                    <a:lumOff val="40000"/>
                  </a:schemeClr>
                </a:solidFill>
                <a:latin typeface="Cambria" panose="02040503050406030204" pitchFamily="18" charset="0"/>
                <a:ea typeface="Cambria" panose="02040503050406030204" pitchFamily="18" charset="0"/>
              </a:rPr>
              <a:t>κυβικά μέτρα νερού</a:t>
            </a:r>
            <a:endParaRPr lang="en-US" sz="2000" b="1" dirty="0">
              <a:solidFill>
                <a:schemeClr val="tx2">
                  <a:lumMod val="60000"/>
                  <a:lumOff val="40000"/>
                </a:schemeClr>
              </a:solidFill>
              <a:latin typeface="Cambria" panose="02040503050406030204" pitchFamily="18" charset="0"/>
              <a:ea typeface="Cambria" panose="02040503050406030204" pitchFamily="18" charset="0"/>
            </a:endParaRPr>
          </a:p>
          <a:p>
            <a:pPr algn="ctr"/>
            <a:r>
              <a:rPr lang="en-US" sz="2000" b="1" dirty="0">
                <a:solidFill>
                  <a:schemeClr val="tx2">
                    <a:lumMod val="60000"/>
                    <a:lumOff val="40000"/>
                  </a:schemeClr>
                </a:solidFill>
                <a:latin typeface="Cambria" panose="02040503050406030204" pitchFamily="18" charset="0"/>
                <a:ea typeface="Cambria" panose="02040503050406030204" pitchFamily="18" charset="0"/>
              </a:rPr>
              <a:t>2,6 </a:t>
            </a:r>
            <a:r>
              <a:rPr lang="el-GR" sz="2000" b="1" dirty="0">
                <a:solidFill>
                  <a:schemeClr val="tx2">
                    <a:lumMod val="60000"/>
                    <a:lumOff val="40000"/>
                  </a:schemeClr>
                </a:solidFill>
                <a:latin typeface="Cambria" panose="02040503050406030204" pitchFamily="18" charset="0"/>
                <a:ea typeface="Cambria" panose="02040503050406030204" pitchFamily="18" charset="0"/>
              </a:rPr>
              <a:t>εκ. τόνοι φυτοφαρμάκων</a:t>
            </a:r>
          </a:p>
          <a:p>
            <a:pPr algn="ctr"/>
            <a:r>
              <a:rPr lang="en-US" sz="2000" b="1" dirty="0">
                <a:solidFill>
                  <a:schemeClr val="tx2">
                    <a:lumMod val="60000"/>
                    <a:lumOff val="40000"/>
                  </a:schemeClr>
                </a:solidFill>
                <a:latin typeface="Cambria" panose="02040503050406030204" pitchFamily="18" charset="0"/>
                <a:ea typeface="Cambria" panose="02040503050406030204" pitchFamily="18" charset="0"/>
              </a:rPr>
              <a:t>200 </a:t>
            </a:r>
            <a:r>
              <a:rPr lang="el-GR" sz="2000" b="1" dirty="0">
                <a:solidFill>
                  <a:schemeClr val="tx2">
                    <a:lumMod val="60000"/>
                    <a:lumOff val="40000"/>
                  </a:schemeClr>
                </a:solidFill>
                <a:latin typeface="Cambria" panose="02040503050406030204" pitchFamily="18" charset="0"/>
                <a:ea typeface="Cambria" panose="02040503050406030204" pitchFamily="18" charset="0"/>
              </a:rPr>
              <a:t>εκ. τόνοι λιπάσματα</a:t>
            </a:r>
            <a:endParaRPr lang="en-US" sz="2000" b="1" dirty="0">
              <a:solidFill>
                <a:schemeClr val="tx2">
                  <a:lumMod val="60000"/>
                  <a:lumOff val="40000"/>
                </a:schemeClr>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75CE832B-15A0-4918-A11B-1BA0C442E91A}"/>
              </a:ext>
            </a:extLst>
          </p:cNvPr>
          <p:cNvSpPr txBox="1"/>
          <p:nvPr/>
        </p:nvSpPr>
        <p:spPr>
          <a:xfrm>
            <a:off x="340835" y="4545056"/>
            <a:ext cx="3768710" cy="1323439"/>
          </a:xfrm>
          <a:prstGeom prst="rect">
            <a:avLst/>
          </a:prstGeom>
          <a:noFill/>
        </p:spPr>
        <p:txBody>
          <a:bodyPr wrap="square" rtlCol="0">
            <a:spAutoFit/>
          </a:bodyPr>
          <a:lstStyle/>
          <a:p>
            <a:pPr algn="ctr"/>
            <a:r>
              <a:rPr lang="en-US" sz="2000" b="1" dirty="0">
                <a:solidFill>
                  <a:srgbClr val="974B00"/>
                </a:solidFill>
                <a:latin typeface="Cambria" panose="02040503050406030204" pitchFamily="18" charset="0"/>
                <a:ea typeface="Cambria" panose="02040503050406030204" pitchFamily="18" charset="0"/>
              </a:rPr>
              <a:t>47.4 </a:t>
            </a:r>
            <a:r>
              <a:rPr lang="el-GR" sz="2000" b="1" dirty="0">
                <a:solidFill>
                  <a:srgbClr val="974B00"/>
                </a:solidFill>
                <a:latin typeface="Cambria" panose="02040503050406030204" pitchFamily="18" charset="0"/>
                <a:ea typeface="Cambria" panose="02040503050406030204" pitchFamily="18" charset="0"/>
              </a:rPr>
              <a:t>τετραγωνικά χιλιόμετρα καλλιεργούμενης έκτασης</a:t>
            </a:r>
          </a:p>
          <a:p>
            <a:pPr algn="ctr"/>
            <a:r>
              <a:rPr lang="en-US" sz="2000" b="1" dirty="0">
                <a:solidFill>
                  <a:srgbClr val="974B00"/>
                </a:solidFill>
                <a:latin typeface="Cambria" panose="02040503050406030204" pitchFamily="18" charset="0"/>
                <a:ea typeface="Cambria" panose="02040503050406030204" pitchFamily="18" charset="0"/>
              </a:rPr>
              <a:t>77% </a:t>
            </a:r>
            <a:r>
              <a:rPr lang="el-GR" sz="2000" b="1" dirty="0">
                <a:solidFill>
                  <a:srgbClr val="974B00"/>
                </a:solidFill>
                <a:latin typeface="Cambria" panose="02040503050406030204" pitchFamily="18" charset="0"/>
                <a:ea typeface="Cambria" panose="02040503050406030204" pitchFamily="18" charset="0"/>
              </a:rPr>
              <a:t>χρησιμοποιείται για την παραγωγή ζωοτροφών</a:t>
            </a:r>
          </a:p>
        </p:txBody>
      </p:sp>
      <p:sp>
        <p:nvSpPr>
          <p:cNvPr id="7" name="TextBox 6">
            <a:extLst>
              <a:ext uri="{FF2B5EF4-FFF2-40B4-BE49-F238E27FC236}">
                <a16:creationId xmlns:a16="http://schemas.microsoft.com/office/drawing/2014/main" id="{890CD613-9D37-425F-BBD1-C26676721221}"/>
              </a:ext>
            </a:extLst>
          </p:cNvPr>
          <p:cNvSpPr txBox="1"/>
          <p:nvPr/>
        </p:nvSpPr>
        <p:spPr>
          <a:xfrm>
            <a:off x="1371600" y="1928222"/>
            <a:ext cx="2536370" cy="1015663"/>
          </a:xfrm>
          <a:prstGeom prst="rect">
            <a:avLst/>
          </a:prstGeom>
          <a:noFill/>
        </p:spPr>
        <p:txBody>
          <a:bodyPr wrap="square" rtlCol="0">
            <a:spAutoFit/>
          </a:bodyPr>
          <a:lstStyle/>
          <a:p>
            <a:pPr algn="ctr"/>
            <a:r>
              <a:rPr lang="en-US" sz="2000" b="1" dirty="0" smtClean="0">
                <a:solidFill>
                  <a:schemeClr val="accent1">
                    <a:lumMod val="75000"/>
                  </a:schemeClr>
                </a:solidFill>
                <a:latin typeface="Cambria" panose="02040503050406030204" pitchFamily="18" charset="0"/>
                <a:ea typeface="Cambria" panose="02040503050406030204" pitchFamily="18" charset="0"/>
              </a:rPr>
              <a:t>9.3 </a:t>
            </a:r>
            <a:r>
              <a:rPr lang="el-GR" sz="2000" b="1" dirty="0" smtClean="0">
                <a:solidFill>
                  <a:schemeClr val="accent1">
                    <a:lumMod val="75000"/>
                  </a:schemeClr>
                </a:solidFill>
                <a:latin typeface="Cambria" panose="02040503050406030204" pitchFamily="18" charset="0"/>
                <a:ea typeface="Cambria" panose="02040503050406030204" pitchFamily="18" charset="0"/>
              </a:rPr>
              <a:t>δισ. τόνους φυτικής παραγωγής</a:t>
            </a:r>
            <a:endParaRPr lang="en-US" sz="2000" b="1" dirty="0">
              <a:solidFill>
                <a:schemeClr val="accent1">
                  <a:lumMod val="75000"/>
                </a:schemeClr>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D4E28BDE-A576-44F3-98F6-D06BA6A45E97}"/>
              </a:ext>
            </a:extLst>
          </p:cNvPr>
          <p:cNvSpPr txBox="1"/>
          <p:nvPr/>
        </p:nvSpPr>
        <p:spPr>
          <a:xfrm>
            <a:off x="8773884" y="4975944"/>
            <a:ext cx="3200400" cy="400110"/>
          </a:xfrm>
          <a:prstGeom prst="rect">
            <a:avLst/>
          </a:prstGeom>
          <a:noFill/>
        </p:spPr>
        <p:txBody>
          <a:bodyPr wrap="square" rtlCol="0">
            <a:spAutoFit/>
          </a:bodyPr>
          <a:lstStyle/>
          <a:p>
            <a:r>
              <a:rPr lang="en-US" sz="2000" b="1" dirty="0">
                <a:solidFill>
                  <a:srgbClr val="FFC000"/>
                </a:solidFill>
                <a:latin typeface="Cambria" panose="02040503050406030204" pitchFamily="18" charset="0"/>
                <a:ea typeface="Cambria" panose="02040503050406030204" pitchFamily="18" charset="0"/>
              </a:rPr>
              <a:t>31 </a:t>
            </a:r>
            <a:r>
              <a:rPr lang="el-GR" sz="2000" b="1" dirty="0">
                <a:solidFill>
                  <a:srgbClr val="FFC000"/>
                </a:solidFill>
                <a:latin typeface="Cambria" panose="02040503050406030204" pitchFamily="18" charset="0"/>
                <a:ea typeface="Cambria" panose="02040503050406030204" pitchFamily="18" charset="0"/>
              </a:rPr>
              <a:t>δισεκατομμύρια ζώα</a:t>
            </a:r>
            <a:endParaRPr lang="en-US" sz="2000" b="1" dirty="0">
              <a:solidFill>
                <a:srgbClr val="FFC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060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22486-E294-DFB3-854E-3FFEF2245670}"/>
              </a:ext>
            </a:extLst>
          </p:cNvPr>
          <p:cNvSpPr>
            <a:spLocks noGrp="1"/>
          </p:cNvSpPr>
          <p:nvPr>
            <p:ph type="title"/>
          </p:nvPr>
        </p:nvSpPr>
        <p:spPr/>
        <p:txBody>
          <a:bodyPr/>
          <a:lstStyle/>
          <a:p>
            <a:pPr marL="355600" indent="-355600" algn="ctr"/>
            <a:r>
              <a:rPr lang="el-GR" dirty="0" smtClean="0"/>
              <a:t>Γραμμικό Οικονομικό Μοντέλο</a:t>
            </a:r>
            <a:endParaRPr lang="el-GR" dirty="0"/>
          </a:p>
        </p:txBody>
      </p:sp>
      <p:sp>
        <p:nvSpPr>
          <p:cNvPr id="3" name="Content Placeholder 2">
            <a:extLst>
              <a:ext uri="{FF2B5EF4-FFF2-40B4-BE49-F238E27FC236}">
                <a16:creationId xmlns:a16="http://schemas.microsoft.com/office/drawing/2014/main" id="{B4CF2567-95D1-829E-F5B7-AC34EA223A75}"/>
              </a:ext>
            </a:extLst>
          </p:cNvPr>
          <p:cNvSpPr>
            <a:spLocks noGrp="1"/>
          </p:cNvSpPr>
          <p:nvPr>
            <p:ph idx="1"/>
          </p:nvPr>
        </p:nvSpPr>
        <p:spPr>
          <a:xfrm>
            <a:off x="1198879" y="2680157"/>
            <a:ext cx="10058400" cy="3510492"/>
          </a:xfrm>
        </p:spPr>
        <p:txBody>
          <a:bodyPr>
            <a:normAutofit fontScale="62500" lnSpcReduction="20000"/>
          </a:bodyPr>
          <a:lstStyle/>
          <a:p>
            <a:pPr marL="269875" indent="-269875" algn="just">
              <a:lnSpc>
                <a:spcPct val="120000"/>
              </a:lnSpc>
              <a:spcBef>
                <a:spcPts val="0"/>
              </a:spcBef>
              <a:spcAft>
                <a:spcPts val="0"/>
              </a:spcAft>
              <a:buFont typeface="Wingdings" panose="05000000000000000000" pitchFamily="2" charset="2"/>
              <a:buChar char="q"/>
              <a:tabLst>
                <a:tab pos="180975" algn="l"/>
              </a:tabLst>
            </a:pPr>
            <a:r>
              <a:rPr lang="el-GR" sz="2600" b="1" dirty="0" smtClean="0"/>
              <a:t>  Προσέγγιση</a:t>
            </a:r>
            <a:r>
              <a:rPr lang="en-US" sz="2600" b="1" dirty="0" smtClean="0"/>
              <a:t> </a:t>
            </a:r>
            <a:endParaRPr lang="en-US" sz="2600" b="1" dirty="0"/>
          </a:p>
          <a:p>
            <a:pPr marL="269875" indent="-269875" algn="just">
              <a:lnSpc>
                <a:spcPct val="120000"/>
              </a:lnSpc>
              <a:spcBef>
                <a:spcPts val="0"/>
              </a:spcBef>
              <a:spcAft>
                <a:spcPts val="0"/>
              </a:spcAft>
              <a:tabLst>
                <a:tab pos="180975" algn="l"/>
              </a:tabLst>
            </a:pPr>
            <a:r>
              <a:rPr lang="el-GR" sz="2600" dirty="0"/>
              <a:t>«Παίρνω – Φτιάχνω – Χρησιμοποιώ – Πετάω»  Οι πρώτες ύλες εξάγονται και μεταποιούνται σε προϊόντα </a:t>
            </a:r>
            <a:r>
              <a:rPr lang="el-GR" sz="2600" dirty="0" err="1"/>
              <a:t>στοχευμένα</a:t>
            </a:r>
            <a:r>
              <a:rPr lang="el-GR" sz="2600" dirty="0"/>
              <a:t> προς κατανάλωση. Μετά τη χρήση, οι καταναλωτές απορρίπτουν τυχόν υπολείμματα ως απόβλητα (χωματερές ή αποτέφρωση)</a:t>
            </a:r>
          </a:p>
          <a:p>
            <a:pPr marL="269875" indent="-269875" algn="just">
              <a:lnSpc>
                <a:spcPct val="120000"/>
              </a:lnSpc>
              <a:spcBef>
                <a:spcPts val="0"/>
              </a:spcBef>
              <a:spcAft>
                <a:spcPts val="0"/>
              </a:spcAft>
              <a:buFont typeface="Wingdings" panose="05000000000000000000" pitchFamily="2" charset="2"/>
              <a:buChar char="q"/>
              <a:tabLst>
                <a:tab pos="180975" algn="l"/>
              </a:tabLst>
            </a:pPr>
            <a:r>
              <a:rPr lang="el-GR" sz="2600" b="1" dirty="0" smtClean="0"/>
              <a:t>  Όραμα</a:t>
            </a:r>
            <a:endParaRPr lang="en-US" sz="2600" b="1" dirty="0"/>
          </a:p>
          <a:p>
            <a:pPr marL="269875" indent="-269875" algn="just">
              <a:lnSpc>
                <a:spcPct val="120000"/>
              </a:lnSpc>
              <a:spcBef>
                <a:spcPts val="0"/>
              </a:spcBef>
              <a:spcAft>
                <a:spcPts val="0"/>
              </a:spcAft>
              <a:tabLst>
                <a:tab pos="180975" algn="l"/>
              </a:tabLst>
            </a:pPr>
            <a:r>
              <a:rPr lang="el-GR" sz="2600" dirty="0"/>
              <a:t>Η αξία του γραμμικού συστήματος βασίζεται στη μαζική παραγωγή και τις πωλήσεις προϊόντων, δίνοντας προτεραιότητα στο κέρδος</a:t>
            </a:r>
          </a:p>
          <a:p>
            <a:pPr marL="269875" indent="-269875" algn="just">
              <a:lnSpc>
                <a:spcPct val="120000"/>
              </a:lnSpc>
              <a:spcBef>
                <a:spcPts val="0"/>
              </a:spcBef>
              <a:spcAft>
                <a:spcPts val="0"/>
              </a:spcAft>
              <a:buFont typeface="Wingdings" panose="05000000000000000000" pitchFamily="2" charset="2"/>
              <a:buChar char="q"/>
              <a:tabLst>
                <a:tab pos="180975" algn="l"/>
              </a:tabLst>
            </a:pPr>
            <a:r>
              <a:rPr lang="el-GR" sz="2600" b="1" dirty="0" smtClean="0"/>
              <a:t>  Προσέγγιση </a:t>
            </a:r>
            <a:r>
              <a:rPr lang="el-GR" sz="2600" b="1" dirty="0"/>
              <a:t>προς την </a:t>
            </a:r>
            <a:r>
              <a:rPr lang="el-GR" sz="2600" b="1" dirty="0" err="1"/>
              <a:t>Αειφορία</a:t>
            </a:r>
            <a:endParaRPr lang="en-US" sz="2600" b="1" dirty="0"/>
          </a:p>
          <a:p>
            <a:pPr marL="269875" indent="-269875" algn="just">
              <a:lnSpc>
                <a:spcPct val="120000"/>
              </a:lnSpc>
              <a:spcBef>
                <a:spcPts val="0"/>
              </a:spcBef>
              <a:spcAft>
                <a:spcPts val="0"/>
              </a:spcAft>
              <a:tabLst>
                <a:tab pos="180975" algn="l"/>
              </a:tabLst>
            </a:pPr>
            <a:r>
              <a:rPr lang="el-GR" sz="2600" dirty="0"/>
              <a:t>Επικεντρώνετε στην οικολογική απόδοση, προσπαθώντας να διατηρήσει την παραγωγική ικανότητα μειώνοντας ταυτόχρονα τις περιβαλλοντικές επιπτώσεις. Ασκεί όμως σημαντική πίεση σε σπάνιους πόρους, που τελικά θα εξαντληθούν </a:t>
            </a:r>
          </a:p>
          <a:p>
            <a:pPr marL="269875" indent="-269875" algn="just">
              <a:lnSpc>
                <a:spcPct val="120000"/>
              </a:lnSpc>
              <a:spcBef>
                <a:spcPts val="0"/>
              </a:spcBef>
              <a:spcAft>
                <a:spcPts val="0"/>
              </a:spcAft>
              <a:buFont typeface="Wingdings" panose="05000000000000000000" pitchFamily="2" charset="2"/>
              <a:buChar char="q"/>
              <a:tabLst>
                <a:tab pos="180975" algn="l"/>
              </a:tabLst>
            </a:pPr>
            <a:r>
              <a:rPr lang="el-GR" sz="2600" b="1" dirty="0" smtClean="0"/>
              <a:t>  Επιχειρηματικό </a:t>
            </a:r>
            <a:r>
              <a:rPr lang="el-GR" sz="2600" b="1" dirty="0"/>
              <a:t>μοντέλο</a:t>
            </a:r>
          </a:p>
          <a:p>
            <a:pPr marL="269875" indent="-269875" algn="just">
              <a:lnSpc>
                <a:spcPct val="120000"/>
              </a:lnSpc>
              <a:spcBef>
                <a:spcPts val="0"/>
              </a:spcBef>
              <a:spcAft>
                <a:spcPts val="0"/>
              </a:spcAft>
              <a:tabLst>
                <a:tab pos="180975" algn="l"/>
              </a:tabLst>
            </a:pPr>
            <a:r>
              <a:rPr lang="el-GR" sz="2600" dirty="0"/>
              <a:t>Επικεντρώνεται στα </a:t>
            </a:r>
            <a:r>
              <a:rPr lang="el-GR" sz="2600" dirty="0" smtClean="0"/>
              <a:t>προϊόντα</a:t>
            </a:r>
            <a:endParaRPr lang="en-US" dirty="0"/>
          </a:p>
        </p:txBody>
      </p:sp>
      <p:graphicFrame>
        <p:nvGraphicFramePr>
          <p:cNvPr id="4" name="Διάγραμμα 3">
            <a:extLst>
              <a:ext uri="{FF2B5EF4-FFF2-40B4-BE49-F238E27FC236}">
                <a16:creationId xmlns:a16="http://schemas.microsoft.com/office/drawing/2014/main" id="{D92543E0-F4EF-43E8-9BD7-A317F8C3EDC7}"/>
              </a:ext>
            </a:extLst>
          </p:cNvPr>
          <p:cNvGraphicFramePr/>
          <p:nvPr>
            <p:extLst>
              <p:ext uri="{D42A27DB-BD31-4B8C-83A1-F6EECF244321}">
                <p14:modId xmlns:p14="http://schemas.microsoft.com/office/powerpoint/2010/main" val="2389356792"/>
              </p:ext>
            </p:extLst>
          </p:nvPr>
        </p:nvGraphicFramePr>
        <p:xfrm>
          <a:off x="1198879" y="1388338"/>
          <a:ext cx="10169810" cy="1640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3875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CF6A9-57DD-35F3-9C2A-729F72DBF30A}"/>
              </a:ext>
            </a:extLst>
          </p:cNvPr>
          <p:cNvSpPr>
            <a:spLocks noGrp="1"/>
          </p:cNvSpPr>
          <p:nvPr>
            <p:ph type="title"/>
          </p:nvPr>
        </p:nvSpPr>
        <p:spPr/>
        <p:txBody>
          <a:bodyPr/>
          <a:lstStyle/>
          <a:p>
            <a:pPr algn="ctr"/>
            <a:r>
              <a:rPr lang="el-GR" dirty="0"/>
              <a:t>Κυκλική Οικονομία</a:t>
            </a:r>
            <a:endParaRPr lang="en-US" dirty="0"/>
          </a:p>
        </p:txBody>
      </p:sp>
      <p:sp>
        <p:nvSpPr>
          <p:cNvPr id="3" name="Content Placeholder 2">
            <a:extLst>
              <a:ext uri="{FF2B5EF4-FFF2-40B4-BE49-F238E27FC236}">
                <a16:creationId xmlns:a16="http://schemas.microsoft.com/office/drawing/2014/main" id="{D20A816B-FC0A-3C9E-1110-28DFF69BBEFF}"/>
              </a:ext>
            </a:extLst>
          </p:cNvPr>
          <p:cNvSpPr>
            <a:spLocks noGrp="1"/>
          </p:cNvSpPr>
          <p:nvPr>
            <p:ph idx="1"/>
          </p:nvPr>
        </p:nvSpPr>
        <p:spPr>
          <a:xfrm>
            <a:off x="5905499" y="1845733"/>
            <a:ext cx="5820833" cy="4715933"/>
          </a:xfrm>
        </p:spPr>
        <p:txBody>
          <a:bodyPr>
            <a:normAutofit fontScale="70000" lnSpcReduction="20000"/>
          </a:bodyPr>
          <a:lstStyle/>
          <a:p>
            <a:pPr algn="just">
              <a:lnSpc>
                <a:spcPct val="120000"/>
              </a:lnSpc>
              <a:spcBef>
                <a:spcPts val="0"/>
              </a:spcBef>
              <a:spcAft>
                <a:spcPts val="0"/>
              </a:spcAft>
              <a:buFont typeface="Wingdings" panose="05000000000000000000" pitchFamily="2" charset="2"/>
              <a:buChar char="q"/>
            </a:pPr>
            <a:r>
              <a:rPr lang="el-GR" b="1" dirty="0" smtClean="0"/>
              <a:t> Προσέγγιση</a:t>
            </a:r>
            <a:endParaRPr lang="en-US" b="1" dirty="0"/>
          </a:p>
          <a:p>
            <a:pPr algn="just">
              <a:lnSpc>
                <a:spcPct val="120000"/>
              </a:lnSpc>
              <a:spcBef>
                <a:spcPts val="0"/>
              </a:spcBef>
              <a:spcAft>
                <a:spcPts val="0"/>
              </a:spcAft>
            </a:pPr>
            <a:r>
              <a:rPr lang="el-GR" dirty="0" smtClean="0"/>
              <a:t>Τα </a:t>
            </a:r>
            <a:r>
              <a:rPr lang="el-GR" dirty="0"/>
              <a:t>προϊόντα </a:t>
            </a:r>
            <a:r>
              <a:rPr lang="el-GR" dirty="0" smtClean="0"/>
              <a:t>χρησιμοποιούνται όσο </a:t>
            </a:r>
            <a:r>
              <a:rPr lang="el-GR" dirty="0"/>
              <a:t>το δυνατόν περισσότερο, εφαρμόζοντας την αρχή 3R: Μείωση, Επαναχρησιμοποίηση, Ανακύκλωση. Σχεδιασμένο για να ελαχιστοποιεί τα απόβλητα και να μεγιστοποιεί τη χρήση των πόρων</a:t>
            </a:r>
          </a:p>
          <a:p>
            <a:pPr algn="just">
              <a:lnSpc>
                <a:spcPct val="120000"/>
              </a:lnSpc>
              <a:spcBef>
                <a:spcPts val="0"/>
              </a:spcBef>
              <a:spcAft>
                <a:spcPts val="0"/>
              </a:spcAft>
              <a:buFont typeface="Wingdings" panose="05000000000000000000" pitchFamily="2" charset="2"/>
              <a:buChar char="q"/>
            </a:pPr>
            <a:r>
              <a:rPr lang="el-GR" b="1" dirty="0" smtClean="0"/>
              <a:t> Όραμα</a:t>
            </a:r>
            <a:endParaRPr lang="en-US" b="1" dirty="0"/>
          </a:p>
          <a:p>
            <a:pPr algn="just">
              <a:lnSpc>
                <a:spcPct val="120000"/>
              </a:lnSpc>
              <a:spcBef>
                <a:spcPts val="0"/>
              </a:spcBef>
              <a:spcAft>
                <a:spcPts val="0"/>
              </a:spcAft>
            </a:pPr>
            <a:r>
              <a:rPr lang="el-GR" dirty="0"/>
              <a:t>Μακροπρόθεσμο όραμα, λαμβάνοντας υπόψη τη βιωσιμότητα σε όλο τον κύκλο ζωής των προϊόντων</a:t>
            </a:r>
          </a:p>
          <a:p>
            <a:pPr algn="just">
              <a:lnSpc>
                <a:spcPct val="120000"/>
              </a:lnSpc>
              <a:spcBef>
                <a:spcPts val="0"/>
              </a:spcBef>
              <a:spcAft>
                <a:spcPts val="0"/>
              </a:spcAft>
              <a:buFont typeface="Wingdings" panose="05000000000000000000" pitchFamily="2" charset="2"/>
              <a:buChar char="q"/>
            </a:pPr>
            <a:r>
              <a:rPr lang="el-GR" b="1" dirty="0" smtClean="0"/>
              <a:t> Προσέγγιση </a:t>
            </a:r>
            <a:r>
              <a:rPr lang="el-GR" b="1" dirty="0"/>
              <a:t>Αειφορίας</a:t>
            </a:r>
          </a:p>
          <a:p>
            <a:pPr algn="just">
              <a:lnSpc>
                <a:spcPct val="120000"/>
              </a:lnSpc>
              <a:spcBef>
                <a:spcPts val="0"/>
              </a:spcBef>
              <a:spcAft>
                <a:spcPts val="0"/>
              </a:spcAft>
            </a:pPr>
            <a:r>
              <a:rPr lang="el-GR" dirty="0"/>
              <a:t>Στοχεύει στην οικολογική αποτελεσματικότητα, όπου οι περιβαλλοντικές επιπτώσεις εξαλείφονται και δημιουργούνται θετικές οικονομικές, οικολογικές ή κοινωνικές επιπτώσεις όταν είναι δυνατόν. Η αρχή είναι να </a:t>
            </a:r>
            <a:r>
              <a:rPr lang="el-GR" dirty="0" smtClean="0"/>
              <a:t>προσθέτει </a:t>
            </a:r>
            <a:r>
              <a:rPr lang="el-GR" dirty="0"/>
              <a:t>αξία σε υλικά και προϊόντα </a:t>
            </a:r>
          </a:p>
          <a:p>
            <a:pPr algn="just">
              <a:lnSpc>
                <a:spcPct val="120000"/>
              </a:lnSpc>
              <a:spcBef>
                <a:spcPts val="0"/>
              </a:spcBef>
              <a:spcAft>
                <a:spcPts val="0"/>
              </a:spcAft>
              <a:buFont typeface="Wingdings" panose="05000000000000000000" pitchFamily="2" charset="2"/>
              <a:buChar char="q"/>
            </a:pPr>
            <a:r>
              <a:rPr lang="el-GR" sz="2200" b="1" dirty="0" smtClean="0"/>
              <a:t> Επιχειρηματικό </a:t>
            </a:r>
            <a:r>
              <a:rPr lang="el-GR" sz="2200" b="1" dirty="0"/>
              <a:t>μοντέλο</a:t>
            </a:r>
          </a:p>
          <a:p>
            <a:pPr algn="just">
              <a:lnSpc>
                <a:spcPct val="120000"/>
              </a:lnSpc>
              <a:spcBef>
                <a:spcPts val="0"/>
              </a:spcBef>
              <a:spcAft>
                <a:spcPts val="0"/>
              </a:spcAft>
            </a:pPr>
            <a:r>
              <a:rPr lang="el-GR" dirty="0"/>
              <a:t>Επικεντρώνεται στην παροχή υπηρεσιών. Έχει επίσης τη δυνατότητα να δημιουργήσει νέες επιχειρηματικές ευκαιρίες και να προωθήσει την οικονομική </a:t>
            </a:r>
            <a:r>
              <a:rPr lang="el-GR" dirty="0" smtClean="0"/>
              <a:t>ανάπτυξη</a:t>
            </a:r>
          </a:p>
          <a:p>
            <a:pPr algn="just">
              <a:lnSpc>
                <a:spcPct val="120000"/>
              </a:lnSpc>
              <a:spcBef>
                <a:spcPts val="0"/>
              </a:spcBef>
              <a:spcAft>
                <a:spcPts val="0"/>
              </a:spcAft>
            </a:pPr>
            <a:endParaRPr lang="el-GR" dirty="0"/>
          </a:p>
          <a:p>
            <a:pPr algn="just">
              <a:lnSpc>
                <a:spcPct val="120000"/>
              </a:lnSpc>
              <a:spcBef>
                <a:spcPts val="0"/>
              </a:spcBef>
              <a:spcAft>
                <a:spcPts val="0"/>
              </a:spcAft>
            </a:pPr>
            <a:r>
              <a:rPr lang="el-GR" sz="2200" b="1" dirty="0"/>
              <a:t>Η κυκλική </a:t>
            </a:r>
            <a:r>
              <a:rPr lang="el-GR" sz="2200" b="1" dirty="0" smtClean="0"/>
              <a:t>οικονομία αποτελείται </a:t>
            </a:r>
            <a:r>
              <a:rPr lang="el-GR" sz="2200" b="1" dirty="0"/>
              <a:t>από δύο </a:t>
            </a:r>
            <a:r>
              <a:rPr lang="el-GR" sz="2200" b="1" dirty="0" smtClean="0"/>
              <a:t>μέρη: </a:t>
            </a:r>
            <a:r>
              <a:rPr lang="el-GR" sz="2200" b="1" dirty="0"/>
              <a:t>τον βιολογικό και τεχνικό κύκλο</a:t>
            </a:r>
            <a:endParaRPr lang="en-US" sz="2200" b="1" dirty="0"/>
          </a:p>
        </p:txBody>
      </p:sp>
      <p:graphicFrame>
        <p:nvGraphicFramePr>
          <p:cNvPr id="4" name="Διάγραμμα 3">
            <a:extLst>
              <a:ext uri="{FF2B5EF4-FFF2-40B4-BE49-F238E27FC236}">
                <a16:creationId xmlns:a16="http://schemas.microsoft.com/office/drawing/2014/main" id="{FFFE86D4-87AA-4169-9341-A7348DB4D3E1}"/>
              </a:ext>
            </a:extLst>
          </p:cNvPr>
          <p:cNvGraphicFramePr/>
          <p:nvPr>
            <p:extLst>
              <p:ext uri="{D42A27DB-BD31-4B8C-83A1-F6EECF244321}">
                <p14:modId xmlns:p14="http://schemas.microsoft.com/office/powerpoint/2010/main" val="1864403704"/>
              </p:ext>
            </p:extLst>
          </p:nvPr>
        </p:nvGraphicFramePr>
        <p:xfrm>
          <a:off x="819150" y="1566819"/>
          <a:ext cx="4792438" cy="4302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5465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C748B-B327-84D5-3B83-E127D98CFA03}"/>
              </a:ext>
            </a:extLst>
          </p:cNvPr>
          <p:cNvSpPr>
            <a:spLocks noGrp="1"/>
          </p:cNvSpPr>
          <p:nvPr>
            <p:ph type="title"/>
          </p:nvPr>
        </p:nvSpPr>
        <p:spPr/>
        <p:txBody>
          <a:bodyPr/>
          <a:lstStyle/>
          <a:p>
            <a:pPr algn="ctr"/>
            <a:r>
              <a:rPr lang="el-GR" dirty="0"/>
              <a:t>Βιολογικός Κύκλος</a:t>
            </a:r>
            <a:endParaRPr lang="en-US" dirty="0"/>
          </a:p>
        </p:txBody>
      </p:sp>
      <p:sp>
        <p:nvSpPr>
          <p:cNvPr id="3" name="Content Placeholder 2">
            <a:extLst>
              <a:ext uri="{FF2B5EF4-FFF2-40B4-BE49-F238E27FC236}">
                <a16:creationId xmlns:a16="http://schemas.microsoft.com/office/drawing/2014/main" id="{E578F5D8-B833-D9F3-51FE-27840A0ACE6C}"/>
              </a:ext>
            </a:extLst>
          </p:cNvPr>
          <p:cNvSpPr>
            <a:spLocks noGrp="1"/>
          </p:cNvSpPr>
          <p:nvPr>
            <p:ph idx="1"/>
          </p:nvPr>
        </p:nvSpPr>
        <p:spPr>
          <a:xfrm>
            <a:off x="5514974" y="1845734"/>
            <a:ext cx="5948893" cy="4199466"/>
          </a:xfrm>
        </p:spPr>
        <p:txBody>
          <a:bodyPr>
            <a:normAutofit fontScale="85000" lnSpcReduction="10000"/>
          </a:bodyPr>
          <a:lstStyle/>
          <a:p>
            <a:pPr algn="just"/>
            <a:r>
              <a:rPr lang="el-GR" sz="1900" dirty="0"/>
              <a:t>Περιλαμβάνει υλικά που είναι εύκολα βιοδιασπώμενα και μπορούν να επιστρέψουν με ασφάλεια πίσω </a:t>
            </a:r>
            <a:r>
              <a:rPr lang="el-GR" sz="1900" dirty="0" smtClean="0"/>
              <a:t>στο περιβάλλον. </a:t>
            </a:r>
            <a:r>
              <a:rPr lang="el-GR" sz="1900" dirty="0"/>
              <a:t>Τα βιολογικά απόβλητα συλλέγονται και επανέρχονται στον κύκλο με διάφορους τρόπους</a:t>
            </a:r>
          </a:p>
          <a:p>
            <a:pPr algn="just"/>
            <a:endParaRPr lang="el-GR" sz="1300" dirty="0"/>
          </a:p>
          <a:p>
            <a:pPr algn="just"/>
            <a:r>
              <a:rPr lang="el-GR" sz="1900" dirty="0"/>
              <a:t>Μετά την εφαρμογή προσεγγίσεων υψηλότερης αξίας, υπάρχουν δύο κύρια μονοπάτια στον βιολογικό κύκλο:</a:t>
            </a:r>
          </a:p>
          <a:p>
            <a:pPr lvl="1" algn="just">
              <a:buFont typeface="Arial" panose="020B0604020202020204" pitchFamily="34" charset="0"/>
              <a:buChar char="•"/>
            </a:pPr>
            <a:r>
              <a:rPr lang="el-GR" b="1" dirty="0"/>
              <a:t>Αναερόβια χώνευση: </a:t>
            </a:r>
            <a:r>
              <a:rPr lang="el-GR" dirty="0"/>
              <a:t>τα απόβλητα και η κοπριά που παράγονται από τα ζώα επεξεργάζονται και απελευθερώνουν μεθάνιο που μετατρέπεται σε παραγωγή βιοαερίου (ανανεώσιμη πηγή ενέργειας) και οργανική ύλη που χρησιμοποιείται ως οργανικό λίπασμα</a:t>
            </a:r>
          </a:p>
          <a:p>
            <a:pPr lvl="1" algn="just">
              <a:buFont typeface="Arial" panose="020B0604020202020204" pitchFamily="34" charset="0"/>
              <a:buChar char="•"/>
            </a:pPr>
            <a:r>
              <a:rPr lang="el-GR" b="1" dirty="0" err="1"/>
              <a:t>Κομποστοποίηση</a:t>
            </a:r>
            <a:r>
              <a:rPr lang="el-GR" b="1" dirty="0"/>
              <a:t>: </a:t>
            </a:r>
            <a:r>
              <a:rPr lang="el-GR" dirty="0"/>
              <a:t>Τα απόβλητα τροφίμων, η κοπριά και τα υπολείμματα καλλιεργειών </a:t>
            </a:r>
            <a:r>
              <a:rPr lang="el-GR" dirty="0" err="1"/>
              <a:t>κομποστοποιούνται</a:t>
            </a:r>
            <a:r>
              <a:rPr lang="el-GR" dirty="0"/>
              <a:t> και επιστρέφουν στη γη, προσθέτοντας θρεπτικά συστατικά και βελτιώνοντας τη γονιμότητα του εδάφους. </a:t>
            </a:r>
          </a:p>
          <a:p>
            <a:pPr algn="just"/>
            <a:r>
              <a:rPr lang="el-GR" sz="1900" dirty="0"/>
              <a:t>Στο τέλος του κύκλου τα φυτά απορροφούν τα θρεπτικά συστατικά για να αναπτυχθούν και ο κύκλος </a:t>
            </a:r>
            <a:r>
              <a:rPr lang="el-GR" sz="1900" dirty="0" smtClean="0"/>
              <a:t>επαναλαμβάνεται</a:t>
            </a:r>
            <a:r>
              <a:rPr lang="el-GR" dirty="0" smtClean="0"/>
              <a:t>.</a:t>
            </a:r>
            <a:endParaRPr lang="en-US" dirty="0"/>
          </a:p>
        </p:txBody>
      </p:sp>
      <p:graphicFrame>
        <p:nvGraphicFramePr>
          <p:cNvPr id="4" name="Διάγραμμα 3">
            <a:extLst>
              <a:ext uri="{FF2B5EF4-FFF2-40B4-BE49-F238E27FC236}">
                <a16:creationId xmlns:a16="http://schemas.microsoft.com/office/drawing/2014/main" id="{7F9759FB-58B3-4198-82AB-B463FE0F4456}"/>
              </a:ext>
            </a:extLst>
          </p:cNvPr>
          <p:cNvGraphicFramePr/>
          <p:nvPr>
            <p:extLst>
              <p:ext uri="{D42A27DB-BD31-4B8C-83A1-F6EECF244321}">
                <p14:modId xmlns:p14="http://schemas.microsoft.com/office/powerpoint/2010/main" val="1612777036"/>
              </p:ext>
            </p:extLst>
          </p:nvPr>
        </p:nvGraphicFramePr>
        <p:xfrm>
          <a:off x="401412" y="1845734"/>
          <a:ext cx="4789713" cy="4335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9914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FD0E04-404B-410F-9D37-94CB31622B75}"/>
              </a:ext>
            </a:extLst>
          </p:cNvPr>
          <p:cNvSpPr>
            <a:spLocks noGrp="1"/>
          </p:cNvSpPr>
          <p:nvPr>
            <p:ph type="title"/>
          </p:nvPr>
        </p:nvSpPr>
        <p:spPr/>
        <p:txBody>
          <a:bodyPr/>
          <a:lstStyle/>
          <a:p>
            <a:pPr algn="ctr"/>
            <a:r>
              <a:rPr lang="el-GR" dirty="0"/>
              <a:t>Τεχνικός Κύκλος</a:t>
            </a:r>
            <a:endParaRPr lang="en-US" dirty="0"/>
          </a:p>
        </p:txBody>
      </p:sp>
      <p:sp>
        <p:nvSpPr>
          <p:cNvPr id="3" name="Θέση περιεχομένου 2">
            <a:extLst>
              <a:ext uri="{FF2B5EF4-FFF2-40B4-BE49-F238E27FC236}">
                <a16:creationId xmlns:a16="http://schemas.microsoft.com/office/drawing/2014/main" id="{7EFE033B-2599-4D45-9978-FC8A7741E6E2}"/>
              </a:ext>
            </a:extLst>
          </p:cNvPr>
          <p:cNvSpPr>
            <a:spLocks noGrp="1"/>
          </p:cNvSpPr>
          <p:nvPr>
            <p:ph idx="1"/>
          </p:nvPr>
        </p:nvSpPr>
        <p:spPr>
          <a:xfrm>
            <a:off x="5892800" y="1745827"/>
            <a:ext cx="5875866" cy="4588934"/>
          </a:xfrm>
        </p:spPr>
        <p:txBody>
          <a:bodyPr>
            <a:normAutofit fontScale="62500" lnSpcReduction="20000"/>
          </a:bodyPr>
          <a:lstStyle/>
          <a:p>
            <a:pPr algn="just">
              <a:lnSpc>
                <a:spcPct val="120000"/>
              </a:lnSpc>
              <a:spcBef>
                <a:spcPts val="0"/>
              </a:spcBef>
              <a:spcAft>
                <a:spcPts val="0"/>
              </a:spcAft>
            </a:pPr>
            <a:r>
              <a:rPr lang="el-GR" sz="2300" dirty="0"/>
              <a:t>Ο τεχνικός κύκλος αφορά προϊόντα που χρησιμοποιούνται και δεν καταναλώνονται. Τα υλικά εξευγενίζονται ή κατασκευάζονται και εξετάζονται τρόποι ώστε να μπορούν να παραμείνουν σε χρήση περισσότερο χρονικό διάστημα. Παρακάτω οι κυκλικές στρατηγικές περιγράφονται με σειρά σημαντικότητας:</a:t>
            </a:r>
          </a:p>
          <a:p>
            <a:pPr algn="just">
              <a:lnSpc>
                <a:spcPct val="120000"/>
              </a:lnSpc>
              <a:spcBef>
                <a:spcPts val="0"/>
              </a:spcBef>
              <a:spcAft>
                <a:spcPts val="0"/>
              </a:spcAft>
            </a:pPr>
            <a:endParaRPr lang="el-GR" sz="2300" dirty="0"/>
          </a:p>
          <a:p>
            <a:pPr lvl="1" algn="just">
              <a:lnSpc>
                <a:spcPct val="120000"/>
              </a:lnSpc>
              <a:spcBef>
                <a:spcPts val="0"/>
              </a:spcBef>
              <a:spcAft>
                <a:spcPts val="0"/>
              </a:spcAft>
              <a:buFont typeface="Arial" panose="020B0604020202020204" pitchFamily="34" charset="0"/>
              <a:buChar char="•"/>
            </a:pPr>
            <a:r>
              <a:rPr lang="el-GR" sz="2100" b="1" dirty="0"/>
              <a:t>Κοινή χρήση: </a:t>
            </a:r>
            <a:r>
              <a:rPr lang="el-GR" sz="2100" dirty="0"/>
              <a:t>Οι άνθρωποι τείνουν να αγοράζουν προϊόντα που χρησιμοποιούν μόνο για μικρό χρονικό διάστημα. Η κοινή χρήση ή η ενοικίαση υπηρεσιών αγαθών μπορεί επίσης να αυξήσει την κοινωνική χρησιμότητα.</a:t>
            </a:r>
          </a:p>
          <a:p>
            <a:pPr lvl="1" algn="just">
              <a:lnSpc>
                <a:spcPct val="120000"/>
              </a:lnSpc>
              <a:spcBef>
                <a:spcPts val="0"/>
              </a:spcBef>
              <a:spcAft>
                <a:spcPts val="0"/>
              </a:spcAft>
              <a:buFont typeface="Arial" panose="020B0604020202020204" pitchFamily="34" charset="0"/>
              <a:buChar char="•"/>
            </a:pPr>
            <a:r>
              <a:rPr lang="el-GR" sz="2100" b="1" dirty="0"/>
              <a:t>Επαναχρησιμοποίηση/Αναδιανομή: </a:t>
            </a:r>
            <a:r>
              <a:rPr lang="el-GR" sz="2100" dirty="0"/>
              <a:t>Επαναχρησιμοποίηση ενός προϊόντος για διαφορετικό ή ίδιο σκοπό. Αναδιανομή προϊόντων που δεν χρειάζονται πλέον σε άλλον στόχο/σκοπό.</a:t>
            </a:r>
          </a:p>
          <a:p>
            <a:pPr lvl="1" algn="just">
              <a:lnSpc>
                <a:spcPct val="120000"/>
              </a:lnSpc>
              <a:spcBef>
                <a:spcPts val="0"/>
              </a:spcBef>
              <a:spcAft>
                <a:spcPts val="0"/>
              </a:spcAft>
              <a:buFont typeface="Arial" panose="020B0604020202020204" pitchFamily="34" charset="0"/>
              <a:buChar char="•"/>
            </a:pPr>
            <a:r>
              <a:rPr lang="el-GR" sz="2100" b="1" dirty="0"/>
              <a:t>Επισκευή/Ανακατασκευή: </a:t>
            </a:r>
            <a:r>
              <a:rPr lang="el-GR" sz="2100" dirty="0"/>
              <a:t>Τα προϊόντα σχεδιάζονται με τρόπο που είναι εύκολο να επισκευαστούν ή να ανακατασκευαστούν. Η επισκευή ενός προϊόντος περιλαμβάνει την αντικατάσταση ή την επισκευή εξαρτημάτων για να διατηρηθεί το προϊόν σε χρήση. Η ανακατασκευή επιστρέφει ένα χρησιμοποιημένο προϊόν έπειτα από εντατική εργασία σε παρόμοια κατάσταση και με την ίδια ή βελτιωμένη απόδοση σε σχέση με όταν ήταν καινούριο. </a:t>
            </a:r>
          </a:p>
          <a:p>
            <a:pPr lvl="1" algn="just">
              <a:lnSpc>
                <a:spcPct val="120000"/>
              </a:lnSpc>
              <a:spcBef>
                <a:spcPts val="0"/>
              </a:spcBef>
              <a:spcAft>
                <a:spcPts val="0"/>
              </a:spcAft>
              <a:buFont typeface="Arial" panose="020B0604020202020204" pitchFamily="34" charset="0"/>
              <a:buChar char="•"/>
            </a:pPr>
            <a:r>
              <a:rPr lang="el-GR" sz="2100" b="1" dirty="0"/>
              <a:t>Ανακύκλωση: </a:t>
            </a:r>
            <a:r>
              <a:rPr lang="el-GR" sz="2100" dirty="0"/>
              <a:t>Η ανακύκλωση χρησιμοποιείται ως έσχατη λύση στην κυκλική </a:t>
            </a:r>
            <a:r>
              <a:rPr lang="el-GR" sz="2100" dirty="0" smtClean="0"/>
              <a:t>οικονομία</a:t>
            </a:r>
            <a:endParaRPr lang="en-US" sz="2100" dirty="0"/>
          </a:p>
        </p:txBody>
      </p:sp>
      <p:graphicFrame>
        <p:nvGraphicFramePr>
          <p:cNvPr id="4" name="Διάγραμμα 3">
            <a:extLst>
              <a:ext uri="{FF2B5EF4-FFF2-40B4-BE49-F238E27FC236}">
                <a16:creationId xmlns:a16="http://schemas.microsoft.com/office/drawing/2014/main" id="{EC3E055E-C430-48D7-A546-9CB5B42D8972}"/>
              </a:ext>
            </a:extLst>
          </p:cNvPr>
          <p:cNvGraphicFramePr/>
          <p:nvPr>
            <p:extLst>
              <p:ext uri="{D42A27DB-BD31-4B8C-83A1-F6EECF244321}">
                <p14:modId xmlns:p14="http://schemas.microsoft.com/office/powerpoint/2010/main" val="1250022634"/>
              </p:ext>
            </p:extLst>
          </p:nvPr>
        </p:nvGraphicFramePr>
        <p:xfrm>
          <a:off x="868137" y="1845734"/>
          <a:ext cx="4754880" cy="4136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3640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5A5D40-DFB1-4D05-A410-95C37925C668}"/>
              </a:ext>
            </a:extLst>
          </p:cNvPr>
          <p:cNvSpPr>
            <a:spLocks noGrp="1"/>
          </p:cNvSpPr>
          <p:nvPr>
            <p:ph type="title"/>
          </p:nvPr>
        </p:nvSpPr>
        <p:spPr>
          <a:xfrm>
            <a:off x="1032934" y="217177"/>
            <a:ext cx="10422362" cy="1450757"/>
          </a:xfrm>
        </p:spPr>
        <p:txBody>
          <a:bodyPr>
            <a:normAutofit/>
          </a:bodyPr>
          <a:lstStyle/>
          <a:p>
            <a:pPr algn="ctr"/>
            <a:r>
              <a:rPr lang="el-GR" sz="3600" dirty="0" smtClean="0"/>
              <a:t>Κυκλική Οικονομία </a:t>
            </a:r>
            <a:r>
              <a:rPr lang="el-GR" sz="3600" dirty="0"/>
              <a:t>στον </a:t>
            </a:r>
            <a:r>
              <a:rPr lang="el-GR" sz="3600" dirty="0" err="1" smtClean="0"/>
              <a:t>Αγρο</a:t>
            </a:r>
            <a:r>
              <a:rPr lang="el-GR" sz="3600" dirty="0" smtClean="0"/>
              <a:t>-Κτηνοτροφικό </a:t>
            </a:r>
            <a:r>
              <a:rPr lang="el-GR" sz="3600" dirty="0"/>
              <a:t>τομέα</a:t>
            </a:r>
          </a:p>
        </p:txBody>
      </p:sp>
      <p:sp>
        <p:nvSpPr>
          <p:cNvPr id="5" name="Ορθογώνιο: Στρογγύλεμα γωνιών 4">
            <a:extLst>
              <a:ext uri="{FF2B5EF4-FFF2-40B4-BE49-F238E27FC236}">
                <a16:creationId xmlns:a16="http://schemas.microsoft.com/office/drawing/2014/main" id="{2A4A9BC9-089B-4833-9C48-1F4A213066F9}"/>
              </a:ext>
            </a:extLst>
          </p:cNvPr>
          <p:cNvSpPr/>
          <p:nvPr/>
        </p:nvSpPr>
        <p:spPr>
          <a:xfrm>
            <a:off x="699558" y="2879990"/>
            <a:ext cx="6319310" cy="1863197"/>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l-GR" sz="1800" dirty="0">
                <a:latin typeface="Cambria" panose="02040503050406030204" pitchFamily="18" charset="0"/>
                <a:ea typeface="Cambria" panose="02040503050406030204" pitchFamily="18" charset="0"/>
              </a:rPr>
              <a:t>Η επιστήμη, η τέχνη ή η πρακτική της καλλιέργειας των εδαφών, της παραγωγής καλλιεργειών και της εκτροφής ζώων στην οποία η χρήση των πόρων βελτιστοποιείται σε κλειστούς </a:t>
            </a:r>
            <a:r>
              <a:rPr lang="el-GR" dirty="0">
                <a:latin typeface="Cambria" panose="02040503050406030204" pitchFamily="18" charset="0"/>
                <a:ea typeface="Cambria" panose="02040503050406030204" pitchFamily="18" charset="0"/>
              </a:rPr>
              <a:t>κύκλους</a:t>
            </a:r>
            <a:r>
              <a:rPr lang="el-GR" sz="1800" dirty="0">
                <a:latin typeface="Cambria" panose="02040503050406030204" pitchFamily="18" charset="0"/>
                <a:ea typeface="Cambria" panose="02040503050406030204" pitchFamily="18" charset="0"/>
              </a:rPr>
              <a:t> και τα συστήματα τροφοδοτούνται από ανανεώσιμες πηγές.</a:t>
            </a:r>
          </a:p>
        </p:txBody>
      </p:sp>
      <p:pic>
        <p:nvPicPr>
          <p:cNvPr id="6" name="Picture 5"/>
          <p:cNvPicPr>
            <a:picLocks noChangeAspect="1"/>
          </p:cNvPicPr>
          <p:nvPr/>
        </p:nvPicPr>
        <p:blipFill>
          <a:blip r:embed="rId2"/>
          <a:stretch>
            <a:fillRect/>
          </a:stretch>
        </p:blipFill>
        <p:spPr>
          <a:xfrm>
            <a:off x="7463044" y="2040467"/>
            <a:ext cx="4076918" cy="3034242"/>
          </a:xfrm>
          <a:prstGeom prst="rect">
            <a:avLst/>
          </a:prstGeom>
        </p:spPr>
      </p:pic>
    </p:spTree>
    <p:extLst>
      <p:ext uri="{BB962C8B-B14F-4D97-AF65-F5344CB8AC3E}">
        <p14:creationId xmlns:p14="http://schemas.microsoft.com/office/powerpoint/2010/main" val="3063047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1A4C1E-15DA-4DD5-B5AD-9F4B43AB5820}"/>
              </a:ext>
            </a:extLst>
          </p:cNvPr>
          <p:cNvSpPr>
            <a:spLocks noGrp="1"/>
          </p:cNvSpPr>
          <p:nvPr>
            <p:ph type="title"/>
          </p:nvPr>
        </p:nvSpPr>
        <p:spPr/>
        <p:txBody>
          <a:bodyPr/>
          <a:lstStyle/>
          <a:p>
            <a:pPr algn="ctr"/>
            <a:r>
              <a:rPr lang="el-GR" dirty="0"/>
              <a:t>Αρχές Κυκλικής Οικονομίας</a:t>
            </a:r>
          </a:p>
        </p:txBody>
      </p:sp>
      <p:pic>
        <p:nvPicPr>
          <p:cNvPr id="6" name="Εικόνα 5">
            <a:extLst>
              <a:ext uri="{FF2B5EF4-FFF2-40B4-BE49-F238E27FC236}">
                <a16:creationId xmlns:a16="http://schemas.microsoft.com/office/drawing/2014/main" id="{012171F2-FA9B-4791-BFA0-3A2C515C5D87}"/>
              </a:ext>
            </a:extLst>
          </p:cNvPr>
          <p:cNvPicPr>
            <a:picLocks noChangeAspect="1"/>
          </p:cNvPicPr>
          <p:nvPr/>
        </p:nvPicPr>
        <p:blipFill>
          <a:blip r:embed="rId2"/>
          <a:stretch>
            <a:fillRect/>
          </a:stretch>
        </p:blipFill>
        <p:spPr>
          <a:xfrm>
            <a:off x="1486391" y="1952865"/>
            <a:ext cx="1347333" cy="4237087"/>
          </a:xfrm>
          <a:prstGeom prst="rect">
            <a:avLst/>
          </a:prstGeom>
        </p:spPr>
      </p:pic>
      <p:sp>
        <p:nvSpPr>
          <p:cNvPr id="7" name="TextBox 6">
            <a:extLst>
              <a:ext uri="{FF2B5EF4-FFF2-40B4-BE49-F238E27FC236}">
                <a16:creationId xmlns:a16="http://schemas.microsoft.com/office/drawing/2014/main" id="{F9D99249-9526-469B-88AC-38AEE96E7BDB}"/>
              </a:ext>
            </a:extLst>
          </p:cNvPr>
          <p:cNvSpPr txBox="1"/>
          <p:nvPr/>
        </p:nvSpPr>
        <p:spPr>
          <a:xfrm>
            <a:off x="3576964" y="1842135"/>
            <a:ext cx="8291186" cy="1323439"/>
          </a:xfrm>
          <a:prstGeom prst="rect">
            <a:avLst/>
          </a:prstGeom>
          <a:noFill/>
        </p:spPr>
        <p:txBody>
          <a:bodyPr wrap="square" rtlCol="0">
            <a:spAutoFit/>
          </a:bodyPr>
          <a:lstStyle/>
          <a:p>
            <a:pPr algn="just"/>
            <a:r>
              <a:rPr lang="el-GR" sz="1600" b="1" dirty="0">
                <a:latin typeface="Cambria" panose="02040503050406030204" pitchFamily="18" charset="0"/>
                <a:ea typeface="Cambria" panose="02040503050406030204" pitchFamily="18" charset="0"/>
              </a:rPr>
              <a:t>Εξάλειψη Απορριμμάτων και Ρύπανσης</a:t>
            </a:r>
          </a:p>
          <a:p>
            <a:pPr algn="just"/>
            <a:r>
              <a:rPr lang="el-GR" sz="1600" dirty="0">
                <a:latin typeface="Cambria" panose="02040503050406030204" pitchFamily="18" charset="0"/>
                <a:ea typeface="Cambria" panose="02040503050406030204" pitchFamily="18" charset="0"/>
              </a:rPr>
              <a:t>Θα πρέπει να αποφεύγεται η ρύπανση του αέρα, του εδάφους και των υδάτων. Οι χημικές ουσίες αντικαθίστανται από φυσικά προϊόντα ή διεργασίες όπου είναι διαθέσιμες και χρησιμοποιείται ανανεώσιμη ενέργεια. Οι διαδικασίες και οι τεχνολογίες που παρατείνουν τη διάρκεια ζωής των προϊόντων μπορούν να μειώσουν περαιτέρω τη σπατάλη τροφίμων</a:t>
            </a:r>
            <a:r>
              <a:rPr lang="el-GR" sz="1400" dirty="0">
                <a:latin typeface="Cambria" panose="02040503050406030204" pitchFamily="18" charset="0"/>
                <a:ea typeface="Cambria" panose="02040503050406030204" pitchFamily="18" charset="0"/>
              </a:rPr>
              <a:t>.</a:t>
            </a:r>
            <a:endParaRPr lang="en-US" sz="1400"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4569717A-CF03-42BB-BAD6-113E5BB35842}"/>
              </a:ext>
            </a:extLst>
          </p:cNvPr>
          <p:cNvSpPr txBox="1"/>
          <p:nvPr/>
        </p:nvSpPr>
        <p:spPr>
          <a:xfrm>
            <a:off x="3576964" y="3337560"/>
            <a:ext cx="8291186" cy="1077218"/>
          </a:xfrm>
          <a:prstGeom prst="rect">
            <a:avLst/>
          </a:prstGeom>
          <a:noFill/>
        </p:spPr>
        <p:txBody>
          <a:bodyPr wrap="square" rtlCol="0">
            <a:spAutoFit/>
          </a:bodyPr>
          <a:lstStyle/>
          <a:p>
            <a:pPr algn="just"/>
            <a:r>
              <a:rPr lang="el-GR" sz="1600" b="1" dirty="0">
                <a:latin typeface="Cambria" panose="02040503050406030204" pitchFamily="18" charset="0"/>
                <a:ea typeface="Cambria" panose="02040503050406030204" pitchFamily="18" charset="0"/>
              </a:rPr>
              <a:t>Διατήρηση αξίας κατά την πάροδο του χρόνου</a:t>
            </a:r>
          </a:p>
          <a:p>
            <a:pPr algn="just"/>
            <a:r>
              <a:rPr lang="el-GR" sz="1600" dirty="0">
                <a:latin typeface="Cambria" panose="02040503050406030204" pitchFamily="18" charset="0"/>
                <a:ea typeface="Cambria" panose="02040503050406030204" pitchFamily="18" charset="0"/>
              </a:rPr>
              <a:t>Ο σχεδιασμός των προϊόντων στοχεύει να τα διατηρήσει στον τεχνικό κύκλο όσο το δυνατόν περισσότερο. Τα βιολογικά υλικά πρέπει να χρησιμοποιούνται αποτελεσματικά και να επιστρέφουν στη φύση για επαναχρησιμοποίηση.</a:t>
            </a:r>
            <a:endParaRPr lang="en-US" sz="1600"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1A06D488-6946-4046-94B7-C323BCC7403E}"/>
              </a:ext>
            </a:extLst>
          </p:cNvPr>
          <p:cNvSpPr txBox="1"/>
          <p:nvPr/>
        </p:nvSpPr>
        <p:spPr>
          <a:xfrm>
            <a:off x="3576964" y="4866513"/>
            <a:ext cx="8291186" cy="1323439"/>
          </a:xfrm>
          <a:prstGeom prst="rect">
            <a:avLst/>
          </a:prstGeom>
          <a:noFill/>
        </p:spPr>
        <p:txBody>
          <a:bodyPr wrap="square" rtlCol="0">
            <a:spAutoFit/>
          </a:bodyPr>
          <a:lstStyle/>
          <a:p>
            <a:pPr algn="just"/>
            <a:r>
              <a:rPr lang="el-GR" sz="1600" b="1" dirty="0">
                <a:latin typeface="Cambria" panose="02040503050406030204" pitchFamily="18" charset="0"/>
                <a:ea typeface="Cambria" panose="02040503050406030204" pitchFamily="18" charset="0"/>
              </a:rPr>
              <a:t>Αναγέννηση της Φύσης</a:t>
            </a:r>
          </a:p>
          <a:p>
            <a:pPr algn="just"/>
            <a:r>
              <a:rPr lang="el-GR" sz="1600" dirty="0">
                <a:latin typeface="Cambria" panose="02040503050406030204" pitchFamily="18" charset="0"/>
                <a:ea typeface="Cambria" panose="02040503050406030204" pitchFamily="18" charset="0"/>
              </a:rPr>
              <a:t>Εφαρμόζονται γεωργικές πρακτικές που αναδομούν τα εδάφη, αναπλάθουν δάση, αυξάνουν τη βιοποικιλότητα και επιστρέφουν πολύτιμα θρεπτικά συστατικά πίσω στο φυσικό σύστημα.</a:t>
            </a:r>
            <a:endParaRPr lang="en-US" sz="1600" dirty="0">
              <a:latin typeface="Cambria" panose="02040503050406030204" pitchFamily="18" charset="0"/>
              <a:ea typeface="Cambria" panose="02040503050406030204" pitchFamily="18" charset="0"/>
            </a:endParaRPr>
          </a:p>
          <a:p>
            <a:r>
              <a:rPr lang="en-US" sz="1600" dirty="0">
                <a:latin typeface="Cambria" panose="02040503050406030204" pitchFamily="18" charset="0"/>
                <a:ea typeface="Cambria" panose="02040503050406030204" pitchFamily="18" charset="0"/>
              </a:rPr>
              <a:t> </a:t>
            </a:r>
            <a:endParaRPr lang="en-US" sz="1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47336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0FC7D-3C32-4FAA-A732-554DCF82655B}"/>
              </a:ext>
            </a:extLst>
          </p:cNvPr>
          <p:cNvSpPr>
            <a:spLocks noGrp="1"/>
          </p:cNvSpPr>
          <p:nvPr>
            <p:ph type="title"/>
          </p:nvPr>
        </p:nvSpPr>
        <p:spPr/>
        <p:txBody>
          <a:bodyPr/>
          <a:lstStyle/>
          <a:p>
            <a:pPr algn="ctr"/>
            <a:r>
              <a:rPr lang="el-GR" dirty="0"/>
              <a:t>Πλεονεκτήματα Κυκλικής Γεωργίας</a:t>
            </a:r>
          </a:p>
        </p:txBody>
      </p:sp>
      <p:sp>
        <p:nvSpPr>
          <p:cNvPr id="3" name="Θέση περιεχομένου 2">
            <a:extLst>
              <a:ext uri="{FF2B5EF4-FFF2-40B4-BE49-F238E27FC236}">
                <a16:creationId xmlns:a16="http://schemas.microsoft.com/office/drawing/2014/main" id="{15003948-B8D9-436D-B2A5-F2B59FD91E63}"/>
              </a:ext>
            </a:extLst>
          </p:cNvPr>
          <p:cNvSpPr>
            <a:spLocks noGrp="1"/>
          </p:cNvSpPr>
          <p:nvPr>
            <p:ph idx="1"/>
          </p:nvPr>
        </p:nvSpPr>
        <p:spPr/>
        <p:txBody>
          <a:bodyPr>
            <a:normAutofit fontScale="85000" lnSpcReduction="10000"/>
          </a:bodyPr>
          <a:lstStyle/>
          <a:p>
            <a:pPr marL="627063" lvl="1" indent="-427038" algn="just">
              <a:lnSpc>
                <a:spcPct val="150000"/>
              </a:lnSpc>
              <a:buFont typeface="Wingdings" panose="05000000000000000000" pitchFamily="2" charset="2"/>
              <a:buChar char="q"/>
            </a:pPr>
            <a:r>
              <a:rPr lang="el-GR" sz="2000" dirty="0"/>
              <a:t>Έχει τη δυνατότητα για </a:t>
            </a:r>
            <a:r>
              <a:rPr lang="el-GR" sz="2000" b="1" dirty="0">
                <a:solidFill>
                  <a:srgbClr val="7030A0"/>
                </a:solidFill>
              </a:rPr>
              <a:t>καθαρές μηδενικές εκπομπές </a:t>
            </a:r>
            <a:r>
              <a:rPr lang="el-GR" sz="2000" dirty="0"/>
              <a:t>ή ακόμη και θετικές περιβαλλοντικές </a:t>
            </a:r>
            <a:r>
              <a:rPr lang="el-GR" sz="2000" dirty="0" smtClean="0"/>
              <a:t>επιδόσεις,</a:t>
            </a:r>
            <a:endParaRPr lang="el-GR" sz="2000" dirty="0"/>
          </a:p>
          <a:p>
            <a:pPr marL="627063" lvl="1" indent="-427038" algn="just">
              <a:lnSpc>
                <a:spcPct val="150000"/>
              </a:lnSpc>
              <a:buFont typeface="Wingdings" panose="05000000000000000000" pitchFamily="2" charset="2"/>
              <a:buChar char="q"/>
            </a:pPr>
            <a:r>
              <a:rPr lang="el-GR" sz="2000" b="1" dirty="0">
                <a:solidFill>
                  <a:srgbClr val="7030A0"/>
                </a:solidFill>
              </a:rPr>
              <a:t>Αποτελεσματική χρήση </a:t>
            </a:r>
            <a:r>
              <a:rPr lang="el-GR" sz="2000" dirty="0"/>
              <a:t>των πόρων ελαχιστοποιώντας το κόστος των γεωργικών </a:t>
            </a:r>
            <a:r>
              <a:rPr lang="el-GR" sz="2000" dirty="0" smtClean="0"/>
              <a:t>εισροών,</a:t>
            </a:r>
            <a:endParaRPr lang="el-GR" sz="2000" dirty="0"/>
          </a:p>
          <a:p>
            <a:pPr marL="627063" lvl="1" indent="-427038" algn="just">
              <a:lnSpc>
                <a:spcPct val="150000"/>
              </a:lnSpc>
              <a:buFont typeface="Wingdings" panose="05000000000000000000" pitchFamily="2" charset="2"/>
              <a:buChar char="q"/>
            </a:pPr>
            <a:r>
              <a:rPr lang="el-GR" sz="2000" dirty="0"/>
              <a:t>Το σύστημα ανατροφοδότησης που διέπει την πρακτική αυτή μπορεί να </a:t>
            </a:r>
            <a:r>
              <a:rPr lang="el-GR" sz="2000" b="1" dirty="0">
                <a:solidFill>
                  <a:srgbClr val="7030A0"/>
                </a:solidFill>
              </a:rPr>
              <a:t>βελτιώσει τη γονιμότητα του εδάφους και τη βιοποικιλότητα, </a:t>
            </a:r>
            <a:r>
              <a:rPr lang="el-GR" sz="2000" dirty="0"/>
              <a:t>έχοντας τη δυνατότητα να μειώσει την απαιτούμενη ποσότητα λιπασμάτων και </a:t>
            </a:r>
            <a:r>
              <a:rPr lang="el-GR" sz="2000" dirty="0" smtClean="0"/>
              <a:t>φυτοφαρμάκων,</a:t>
            </a:r>
            <a:endParaRPr lang="el-GR" sz="2000" dirty="0"/>
          </a:p>
          <a:p>
            <a:pPr marL="627063" lvl="1" indent="-427038" algn="just">
              <a:lnSpc>
                <a:spcPct val="150000"/>
              </a:lnSpc>
              <a:buFont typeface="Wingdings" panose="05000000000000000000" pitchFamily="2" charset="2"/>
              <a:buChar char="q"/>
            </a:pPr>
            <a:r>
              <a:rPr lang="el-GR" sz="2000" dirty="0"/>
              <a:t>Ο γεωργός έχει ποικίλες πηγές εισοδήματος παρέχοντας </a:t>
            </a:r>
            <a:r>
              <a:rPr lang="el-GR" sz="2000" b="1" dirty="0">
                <a:solidFill>
                  <a:srgbClr val="7030A0"/>
                </a:solidFill>
              </a:rPr>
              <a:t>οικονομική σταθερότητα</a:t>
            </a:r>
            <a:r>
              <a:rPr lang="el-GR" sz="2000" dirty="0"/>
              <a:t>, πουλώντας τα υποπροϊόντα και παράγοντας διαφορετικές καλλιέργειες/ζωικό </a:t>
            </a:r>
            <a:r>
              <a:rPr lang="el-GR" sz="2000" dirty="0" smtClean="0"/>
              <a:t>κεφάλαιο,</a:t>
            </a:r>
            <a:endParaRPr lang="el-GR" sz="2000" dirty="0"/>
          </a:p>
          <a:p>
            <a:pPr marL="627063" lvl="1" indent="-427038" algn="just">
              <a:lnSpc>
                <a:spcPct val="150000"/>
              </a:lnSpc>
              <a:buFont typeface="Wingdings" panose="05000000000000000000" pitchFamily="2" charset="2"/>
              <a:buChar char="q"/>
            </a:pPr>
            <a:r>
              <a:rPr lang="el-GR" sz="2000" b="1" dirty="0">
                <a:solidFill>
                  <a:srgbClr val="7030A0"/>
                </a:solidFill>
              </a:rPr>
              <a:t>Μειώνει</a:t>
            </a:r>
            <a:r>
              <a:rPr lang="el-GR" sz="2000" dirty="0"/>
              <a:t> την ποσότητα απώλειας </a:t>
            </a:r>
            <a:r>
              <a:rPr lang="el-GR" sz="2000" dirty="0" smtClean="0"/>
              <a:t>τροφίμων.</a:t>
            </a:r>
            <a:endParaRPr lang="en-US" sz="2000" dirty="0"/>
          </a:p>
          <a:p>
            <a:pPr>
              <a:lnSpc>
                <a:spcPct val="150000"/>
              </a:lnSpc>
              <a:buFont typeface="Wingdings" panose="05000000000000000000" pitchFamily="2" charset="2"/>
              <a:buChar char="§"/>
            </a:pPr>
            <a:endParaRPr lang="en-US" dirty="0"/>
          </a:p>
        </p:txBody>
      </p:sp>
    </p:spTree>
    <p:extLst>
      <p:ext uri="{BB962C8B-B14F-4D97-AF65-F5344CB8AC3E}">
        <p14:creationId xmlns:p14="http://schemas.microsoft.com/office/powerpoint/2010/main" val="357921914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Facet</Template>
  <TotalTime>680</TotalTime>
  <Words>1925</Words>
  <Application>Microsoft Office PowerPoint</Application>
  <PresentationFormat>Widescreen</PresentationFormat>
  <Paragraphs>137</Paragraphs>
  <Slides>18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Bahnschrift SemiLight</vt:lpstr>
      <vt:lpstr>Calibri</vt:lpstr>
      <vt:lpstr>Calibri Light</vt:lpstr>
      <vt:lpstr>Cambria</vt:lpstr>
      <vt:lpstr>DejaVuSans-Bold</vt:lpstr>
      <vt:lpstr>Wingdings</vt:lpstr>
      <vt:lpstr>Custom Design</vt:lpstr>
      <vt:lpstr>Retrospect</vt:lpstr>
      <vt:lpstr> </vt:lpstr>
      <vt:lpstr>Υφιστάμενη Κατάσταση</vt:lpstr>
      <vt:lpstr>Γραμμικό Οικονομικό Μοντέλο</vt:lpstr>
      <vt:lpstr>Κυκλική Οικονομία</vt:lpstr>
      <vt:lpstr>Βιολογικός Κύκλος</vt:lpstr>
      <vt:lpstr>Τεχνικός Κύκλος</vt:lpstr>
      <vt:lpstr>Κυκλική Οικονομία στον Αγρο-Κτηνοτροφικό τομέα</vt:lpstr>
      <vt:lpstr>Αρχές Κυκλικής Οικονομίας</vt:lpstr>
      <vt:lpstr>Πλεονεκτήματα Κυκλικής Γεωργίας</vt:lpstr>
      <vt:lpstr>Μειονεκτήματα Κυκλικής Γεωργίας</vt:lpstr>
      <vt:lpstr>Βήματα προς την Κυκλική Βιωσιμότητα</vt:lpstr>
      <vt:lpstr>Βήματα προς την Κυκλική Βιωσιμότητα (2)</vt:lpstr>
      <vt:lpstr>Βήματα προς την Κυκλική Βιωσιμότητα (3)</vt:lpstr>
      <vt:lpstr>Βήματα προς την Κυκλική Βιωσιμότητα (4)</vt:lpstr>
      <vt:lpstr>Βήματα προς την Κυκλική Βιωσιμότητα (5)</vt:lpstr>
      <vt:lpstr>Κυκλικές Πρακτικές </vt:lpstr>
      <vt:lpstr>Κυκλικές Πρακτικές </vt:lpstr>
      <vt:lpstr>Παραδείγματα κυκλικής γεωργίας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Irene Voukkali</cp:lastModifiedBy>
  <cp:revision>44</cp:revision>
  <dcterms:created xsi:type="dcterms:W3CDTF">2018-11-05T14:13:47Z</dcterms:created>
  <dcterms:modified xsi:type="dcterms:W3CDTF">2023-09-09T10:31:15Z</dcterms:modified>
</cp:coreProperties>
</file>