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64" r:id="rId2"/>
  </p:sldMasterIdLst>
  <p:notesMasterIdLst>
    <p:notesMasterId r:id="rId32"/>
  </p:notesMasterIdLst>
  <p:sldIdLst>
    <p:sldId id="256" r:id="rId3"/>
    <p:sldId id="279" r:id="rId4"/>
    <p:sldId id="280" r:id="rId5"/>
    <p:sldId id="258" r:id="rId6"/>
    <p:sldId id="259" r:id="rId7"/>
    <p:sldId id="260" r:id="rId8"/>
    <p:sldId id="262" r:id="rId9"/>
    <p:sldId id="263" r:id="rId10"/>
    <p:sldId id="264" r:id="rId11"/>
    <p:sldId id="276" r:id="rId12"/>
    <p:sldId id="267" r:id="rId13"/>
    <p:sldId id="286" r:id="rId14"/>
    <p:sldId id="268" r:id="rId15"/>
    <p:sldId id="287" r:id="rId16"/>
    <p:sldId id="265" r:id="rId17"/>
    <p:sldId id="281" r:id="rId18"/>
    <p:sldId id="282" r:id="rId19"/>
    <p:sldId id="266" r:id="rId20"/>
    <p:sldId id="277" r:id="rId21"/>
    <p:sldId id="270" r:id="rId22"/>
    <p:sldId id="273" r:id="rId23"/>
    <p:sldId id="284" r:id="rId24"/>
    <p:sldId id="283" r:id="rId25"/>
    <p:sldId id="272" r:id="rId26"/>
    <p:sldId id="285" r:id="rId27"/>
    <p:sldId id="274" r:id="rId28"/>
    <p:sldId id="275" r:id="rId29"/>
    <p:sldId id="278" r:id="rId30"/>
    <p:sldId id="26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Florentios Economou" initials="FE" lastIdx="1" clrIdx="1">
    <p:extLst>
      <p:ext uri="{19B8F6BF-5375-455C-9EA6-DF929625EA0E}">
        <p15:presenceInfo xmlns:p15="http://schemas.microsoft.com/office/powerpoint/2012/main" userId="04e0d54a4953594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E1"/>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63D73-C813-4770-8211-B83731852AA2}" v="294" dt="2023-07-15T10:54:47.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6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ntios Economou" userId="04e0d54a49535943" providerId="Windows Live" clId="Web-{9CA63D73-C813-4770-8211-B83731852AA2}"/>
    <pc:docChg chg="modSld">
      <pc:chgData name="Florentios Economou" userId="04e0d54a49535943" providerId="Windows Live" clId="Web-{9CA63D73-C813-4770-8211-B83731852AA2}" dt="2023-07-15T10:54:38.836" v="315"/>
      <pc:docMkLst>
        <pc:docMk/>
      </pc:docMkLst>
      <pc:sldChg chg="modSp">
        <pc:chgData name="Florentios Economou" userId="04e0d54a49535943" providerId="Windows Live" clId="Web-{9CA63D73-C813-4770-8211-B83731852AA2}" dt="2023-07-15T10:48:31.251" v="174" actId="20577"/>
        <pc:sldMkLst>
          <pc:docMk/>
          <pc:sldMk cId="2370466995" sldId="264"/>
        </pc:sldMkLst>
        <pc:spChg chg="mod">
          <ac:chgData name="Florentios Economou" userId="04e0d54a49535943" providerId="Windows Live" clId="Web-{9CA63D73-C813-4770-8211-B83731852AA2}" dt="2023-07-15T10:48:31.251" v="174" actId="20577"/>
          <ac:spMkLst>
            <pc:docMk/>
            <pc:sldMk cId="2370466995" sldId="264"/>
            <ac:spMk id="2" creationId="{C66E04C5-B7EF-4736-A2EF-D162A56F1CD7}"/>
          </ac:spMkLst>
        </pc:spChg>
        <pc:spChg chg="mod">
          <ac:chgData name="Florentios Economou" userId="04e0d54a49535943" providerId="Windows Live" clId="Web-{9CA63D73-C813-4770-8211-B83731852AA2}" dt="2023-07-15T10:47:07.547" v="142" actId="14100"/>
          <ac:spMkLst>
            <pc:docMk/>
            <pc:sldMk cId="2370466995" sldId="264"/>
            <ac:spMk id="3" creationId="{4E955B49-B7D3-44CE-932D-AC8B65FFFC48}"/>
          </ac:spMkLst>
        </pc:spChg>
        <pc:picChg chg="mod">
          <ac:chgData name="Florentios Economou" userId="04e0d54a49535943" providerId="Windows Live" clId="Web-{9CA63D73-C813-4770-8211-B83731852AA2}" dt="2023-07-15T10:46:56.734" v="136" actId="1076"/>
          <ac:picMkLst>
            <pc:docMk/>
            <pc:sldMk cId="2370466995" sldId="264"/>
            <ac:picMk id="4" creationId="{5B64FA59-2E9C-4C9C-B728-6A4D4C3A99F6}"/>
          </ac:picMkLst>
        </pc:picChg>
      </pc:sldChg>
      <pc:sldChg chg="addSp modSp">
        <pc:chgData name="Florentios Economou" userId="04e0d54a49535943" providerId="Windows Live" clId="Web-{9CA63D73-C813-4770-8211-B83731852AA2}" dt="2023-07-15T10:54:38.836" v="315"/>
        <pc:sldMkLst>
          <pc:docMk/>
          <pc:sldMk cId="3246011118" sldId="267"/>
        </pc:sldMkLst>
        <pc:spChg chg="mod">
          <ac:chgData name="Florentios Economou" userId="04e0d54a49535943" providerId="Windows Live" clId="Web-{9CA63D73-C813-4770-8211-B83731852AA2}" dt="2023-07-15T10:48:47.064" v="191" actId="20577"/>
          <ac:spMkLst>
            <pc:docMk/>
            <pc:sldMk cId="3246011118" sldId="267"/>
            <ac:spMk id="2" creationId="{CDB424AA-C560-4590-9AF6-C12F6507DEBE}"/>
          </ac:spMkLst>
        </pc:spChg>
        <pc:spChg chg="mod">
          <ac:chgData name="Florentios Economou" userId="04e0d54a49535943" providerId="Windows Live" clId="Web-{9CA63D73-C813-4770-8211-B83731852AA2}" dt="2023-07-15T10:52:56.069" v="237" actId="20577"/>
          <ac:spMkLst>
            <pc:docMk/>
            <pc:sldMk cId="3246011118" sldId="267"/>
            <ac:spMk id="3" creationId="{C3EF0785-EB89-4159-B216-AC1FE065A888}"/>
          </ac:spMkLst>
        </pc:spChg>
        <pc:graphicFrameChg chg="add mod modGraphic">
          <ac:chgData name="Florentios Economou" userId="04e0d54a49535943" providerId="Windows Live" clId="Web-{9CA63D73-C813-4770-8211-B83731852AA2}" dt="2023-07-15T10:54:38.836" v="315"/>
          <ac:graphicFrameMkLst>
            <pc:docMk/>
            <pc:sldMk cId="3246011118" sldId="267"/>
            <ac:graphicFrameMk id="5" creationId="{B4E1306E-5B16-0196-9E62-7C1D1B5BF613}"/>
          </ac:graphicFrameMkLst>
        </pc:graphicFrameChg>
        <pc:picChg chg="mod modCrop">
          <ac:chgData name="Florentios Economou" userId="04e0d54a49535943" providerId="Windows Live" clId="Web-{9CA63D73-C813-4770-8211-B83731852AA2}" dt="2023-07-15T10:53:29.351" v="240"/>
          <ac:picMkLst>
            <pc:docMk/>
            <pc:sldMk cId="3246011118" sldId="267"/>
            <ac:picMk id="4" creationId="{1B314471-F282-48A7-824C-5C9B70F73BD1}"/>
          </ac:picMkLst>
        </pc:picChg>
      </pc:sldChg>
    </pc:docChg>
  </pc:docChgLst>
  <pc:docChgLst>
    <pc:chgData name="Florentios Economou" userId="04e0d54a49535943" providerId="LiveId" clId="{A2373D5F-FCD4-416B-ADB7-272C3882F4EB}"/>
    <pc:docChg chg="undo custSel addSld delSld modSld">
      <pc:chgData name="Florentios Economou" userId="04e0d54a49535943" providerId="LiveId" clId="{A2373D5F-FCD4-416B-ADB7-272C3882F4EB}" dt="2023-07-13T17:15:42.492" v="231" actId="27636"/>
      <pc:docMkLst>
        <pc:docMk/>
      </pc:docMkLst>
      <pc:sldChg chg="modSp mod">
        <pc:chgData name="Florentios Economou" userId="04e0d54a49535943" providerId="LiveId" clId="{A2373D5F-FCD4-416B-ADB7-272C3882F4EB}" dt="2023-07-13T16:52:26.815" v="4"/>
        <pc:sldMkLst>
          <pc:docMk/>
          <pc:sldMk cId="436235816" sldId="256"/>
        </pc:sldMkLst>
        <pc:spChg chg="mod">
          <ac:chgData name="Florentios Economou" userId="04e0d54a49535943" providerId="LiveId" clId="{A2373D5F-FCD4-416B-ADB7-272C3882F4EB}" dt="2023-07-13T16:52:26.815" v="4"/>
          <ac:spMkLst>
            <pc:docMk/>
            <pc:sldMk cId="436235816" sldId="256"/>
            <ac:spMk id="12" creationId="{28086B80-77B2-0841-877D-3518C0014567}"/>
          </ac:spMkLst>
        </pc:spChg>
      </pc:sldChg>
      <pc:sldChg chg="modSp mod">
        <pc:chgData name="Florentios Economou" userId="04e0d54a49535943" providerId="LiveId" clId="{A2373D5F-FCD4-416B-ADB7-272C3882F4EB}" dt="2023-07-13T16:53:36.943" v="11" actId="12"/>
        <pc:sldMkLst>
          <pc:docMk/>
          <pc:sldMk cId="17060558" sldId="258"/>
        </pc:sldMkLst>
        <pc:spChg chg="mod">
          <ac:chgData name="Florentios Economou" userId="04e0d54a49535943" providerId="LiveId" clId="{A2373D5F-FCD4-416B-ADB7-272C3882F4EB}" dt="2023-07-13T16:52:43.152" v="5"/>
          <ac:spMkLst>
            <pc:docMk/>
            <pc:sldMk cId="17060558" sldId="258"/>
            <ac:spMk id="2" creationId="{43A830FF-1961-A034-ABB2-03AFD1C74084}"/>
          </ac:spMkLst>
        </pc:spChg>
        <pc:spChg chg="mod">
          <ac:chgData name="Florentios Economou" userId="04e0d54a49535943" providerId="LiveId" clId="{A2373D5F-FCD4-416B-ADB7-272C3882F4EB}" dt="2023-07-13T16:53:36.943" v="11" actId="12"/>
          <ac:spMkLst>
            <pc:docMk/>
            <pc:sldMk cId="17060558" sldId="258"/>
            <ac:spMk id="3" creationId="{81D53512-5FD3-9D54-D4FB-4473802E8A8B}"/>
          </ac:spMkLst>
        </pc:spChg>
      </pc:sldChg>
      <pc:sldChg chg="modSp mod">
        <pc:chgData name="Florentios Economou" userId="04e0d54a49535943" providerId="LiveId" clId="{A2373D5F-FCD4-416B-ADB7-272C3882F4EB}" dt="2023-07-13T16:55:11.118" v="31" actId="27636"/>
        <pc:sldMkLst>
          <pc:docMk/>
          <pc:sldMk cId="1803875842" sldId="259"/>
        </pc:sldMkLst>
        <pc:spChg chg="mod">
          <ac:chgData name="Florentios Economou" userId="04e0d54a49535943" providerId="LiveId" clId="{A2373D5F-FCD4-416B-ADB7-272C3882F4EB}" dt="2023-07-13T16:53:54.323" v="12"/>
          <ac:spMkLst>
            <pc:docMk/>
            <pc:sldMk cId="1803875842" sldId="259"/>
            <ac:spMk id="2" creationId="{51B22486-E294-DFB3-854E-3FFEF2245670}"/>
          </ac:spMkLst>
        </pc:spChg>
        <pc:spChg chg="mod">
          <ac:chgData name="Florentios Economou" userId="04e0d54a49535943" providerId="LiveId" clId="{A2373D5F-FCD4-416B-ADB7-272C3882F4EB}" dt="2023-07-13T16:55:11.118" v="31" actId="27636"/>
          <ac:spMkLst>
            <pc:docMk/>
            <pc:sldMk cId="1803875842" sldId="259"/>
            <ac:spMk id="3" creationId="{B4CF2567-95D1-829E-F5B7-AC34EA223A75}"/>
          </ac:spMkLst>
        </pc:spChg>
      </pc:sldChg>
      <pc:sldChg chg="modSp mod">
        <pc:chgData name="Florentios Economou" userId="04e0d54a49535943" providerId="LiveId" clId="{A2373D5F-FCD4-416B-ADB7-272C3882F4EB}" dt="2023-07-13T16:55:40.880" v="39" actId="20577"/>
        <pc:sldMkLst>
          <pc:docMk/>
          <pc:sldMk cId="645465423" sldId="260"/>
        </pc:sldMkLst>
        <pc:spChg chg="mod">
          <ac:chgData name="Florentios Economou" userId="04e0d54a49535943" providerId="LiveId" clId="{A2373D5F-FCD4-416B-ADB7-272C3882F4EB}" dt="2023-07-13T16:55:03.612" v="27"/>
          <ac:spMkLst>
            <pc:docMk/>
            <pc:sldMk cId="645465423" sldId="260"/>
            <ac:spMk id="2" creationId="{60DCF6A9-57DD-35F3-9C2A-729F72DBF30A}"/>
          </ac:spMkLst>
        </pc:spChg>
        <pc:spChg chg="mod">
          <ac:chgData name="Florentios Economou" userId="04e0d54a49535943" providerId="LiveId" clId="{A2373D5F-FCD4-416B-ADB7-272C3882F4EB}" dt="2023-07-13T16:55:40.880" v="39" actId="20577"/>
          <ac:spMkLst>
            <pc:docMk/>
            <pc:sldMk cId="645465423" sldId="260"/>
            <ac:spMk id="3" creationId="{D20A816B-FC0A-3C9E-1110-28DFF69BBEFF}"/>
          </ac:spMkLst>
        </pc:spChg>
      </pc:sldChg>
      <pc:sldChg chg="modSp mod">
        <pc:chgData name="Florentios Economou" userId="04e0d54a49535943" providerId="LiveId" clId="{A2373D5F-FCD4-416B-ADB7-272C3882F4EB}" dt="2023-07-13T17:15:42.492" v="231" actId="27636"/>
        <pc:sldMkLst>
          <pc:docMk/>
          <pc:sldMk cId="939914858" sldId="261"/>
        </pc:sldMkLst>
        <pc:spChg chg="mod">
          <ac:chgData name="Florentios Economou" userId="04e0d54a49535943" providerId="LiveId" clId="{A2373D5F-FCD4-416B-ADB7-272C3882F4EB}" dt="2023-07-13T17:14:55.086" v="214"/>
          <ac:spMkLst>
            <pc:docMk/>
            <pc:sldMk cId="939914858" sldId="261"/>
            <ac:spMk id="2" creationId="{266C748B-B327-84D5-3B83-E127D98CFA03}"/>
          </ac:spMkLst>
        </pc:spChg>
        <pc:spChg chg="mod">
          <ac:chgData name="Florentios Economou" userId="04e0d54a49535943" providerId="LiveId" clId="{A2373D5F-FCD4-416B-ADB7-272C3882F4EB}" dt="2023-07-13T17:15:42.492" v="231" actId="27636"/>
          <ac:spMkLst>
            <pc:docMk/>
            <pc:sldMk cId="939914858" sldId="261"/>
            <ac:spMk id="3" creationId="{E578F5D8-B833-D9F3-51FE-27840A0ACE6C}"/>
          </ac:spMkLst>
        </pc:spChg>
      </pc:sldChg>
      <pc:sldChg chg="modSp new mod">
        <pc:chgData name="Florentios Economou" userId="04e0d54a49535943" providerId="LiveId" clId="{A2373D5F-FCD4-416B-ADB7-272C3882F4EB}" dt="2023-07-13T16:56:27.170" v="48" actId="12"/>
        <pc:sldMkLst>
          <pc:docMk/>
          <pc:sldMk cId="2862308239" sldId="262"/>
        </pc:sldMkLst>
        <pc:spChg chg="mod">
          <ac:chgData name="Florentios Economou" userId="04e0d54a49535943" providerId="LiveId" clId="{A2373D5F-FCD4-416B-ADB7-272C3882F4EB}" dt="2023-07-13T16:56:06.856" v="45"/>
          <ac:spMkLst>
            <pc:docMk/>
            <pc:sldMk cId="2862308239" sldId="262"/>
            <ac:spMk id="2" creationId="{6A385C5E-119D-4D42-984D-B7BF48917172}"/>
          </ac:spMkLst>
        </pc:spChg>
        <pc:spChg chg="mod">
          <ac:chgData name="Florentios Economou" userId="04e0d54a49535943" providerId="LiveId" clId="{A2373D5F-FCD4-416B-ADB7-272C3882F4EB}" dt="2023-07-13T16:56:27.170" v="48" actId="12"/>
          <ac:spMkLst>
            <pc:docMk/>
            <pc:sldMk cId="2862308239" sldId="262"/>
            <ac:spMk id="3" creationId="{40C1A4A1-B611-4EBB-B47D-C7E60BE418CC}"/>
          </ac:spMkLst>
        </pc:spChg>
      </pc:sldChg>
      <pc:sldChg chg="modSp new mod">
        <pc:chgData name="Florentios Economou" userId="04e0d54a49535943" providerId="LiveId" clId="{A2373D5F-FCD4-416B-ADB7-272C3882F4EB}" dt="2023-07-13T16:57:04.807" v="53" actId="12"/>
        <pc:sldMkLst>
          <pc:docMk/>
          <pc:sldMk cId="3441908068" sldId="263"/>
        </pc:sldMkLst>
        <pc:spChg chg="mod">
          <ac:chgData name="Florentios Economou" userId="04e0d54a49535943" providerId="LiveId" clId="{A2373D5F-FCD4-416B-ADB7-272C3882F4EB}" dt="2023-07-13T16:56:50.789" v="51"/>
          <ac:spMkLst>
            <pc:docMk/>
            <pc:sldMk cId="3441908068" sldId="263"/>
            <ac:spMk id="2" creationId="{CA5A279A-6C9C-4693-985E-531D8386016C}"/>
          </ac:spMkLst>
        </pc:spChg>
        <pc:spChg chg="mod">
          <ac:chgData name="Florentios Economou" userId="04e0d54a49535943" providerId="LiveId" clId="{A2373D5F-FCD4-416B-ADB7-272C3882F4EB}" dt="2023-07-13T16:57:04.807" v="53" actId="12"/>
          <ac:spMkLst>
            <pc:docMk/>
            <pc:sldMk cId="3441908068" sldId="263"/>
            <ac:spMk id="3" creationId="{ECC7A0E8-8B9E-49A3-8A9A-EE5EF2EFA927}"/>
          </ac:spMkLst>
        </pc:spChg>
      </pc:sldChg>
      <pc:sldChg chg="addSp modSp new mod">
        <pc:chgData name="Florentios Economou" userId="04e0d54a49535943" providerId="LiveId" clId="{A2373D5F-FCD4-416B-ADB7-272C3882F4EB}" dt="2023-07-13T16:58:35.340" v="73" actId="1076"/>
        <pc:sldMkLst>
          <pc:docMk/>
          <pc:sldMk cId="2370466995" sldId="264"/>
        </pc:sldMkLst>
        <pc:spChg chg="mod">
          <ac:chgData name="Florentios Economou" userId="04e0d54a49535943" providerId="LiveId" clId="{A2373D5F-FCD4-416B-ADB7-272C3882F4EB}" dt="2023-07-13T16:57:19.734" v="54"/>
          <ac:spMkLst>
            <pc:docMk/>
            <pc:sldMk cId="2370466995" sldId="264"/>
            <ac:spMk id="2" creationId="{C66E04C5-B7EF-4736-A2EF-D162A56F1CD7}"/>
          </ac:spMkLst>
        </pc:spChg>
        <pc:spChg chg="mod">
          <ac:chgData name="Florentios Economou" userId="04e0d54a49535943" providerId="LiveId" clId="{A2373D5F-FCD4-416B-ADB7-272C3882F4EB}" dt="2023-07-13T16:58:21.059" v="71" actId="27636"/>
          <ac:spMkLst>
            <pc:docMk/>
            <pc:sldMk cId="2370466995" sldId="264"/>
            <ac:spMk id="3" creationId="{4E955B49-B7D3-44CE-932D-AC8B65FFFC48}"/>
          </ac:spMkLst>
        </pc:spChg>
        <pc:picChg chg="add mod">
          <ac:chgData name="Florentios Economou" userId="04e0d54a49535943" providerId="LiveId" clId="{A2373D5F-FCD4-416B-ADB7-272C3882F4EB}" dt="2023-07-13T16:58:35.340" v="73" actId="1076"/>
          <ac:picMkLst>
            <pc:docMk/>
            <pc:sldMk cId="2370466995" sldId="264"/>
            <ac:picMk id="4" creationId="{5B64FA59-2E9C-4C9C-B728-6A4D4C3A99F6}"/>
          </ac:picMkLst>
        </pc:picChg>
      </pc:sldChg>
      <pc:sldChg chg="modSp new mod">
        <pc:chgData name="Florentios Economou" userId="04e0d54a49535943" providerId="LiveId" clId="{A2373D5F-FCD4-416B-ADB7-272C3882F4EB}" dt="2023-07-13T17:09:24.695" v="121" actId="20577"/>
        <pc:sldMkLst>
          <pc:docMk/>
          <pc:sldMk cId="2511448409" sldId="265"/>
        </pc:sldMkLst>
        <pc:spChg chg="mod">
          <ac:chgData name="Florentios Economou" userId="04e0d54a49535943" providerId="LiveId" clId="{A2373D5F-FCD4-416B-ADB7-272C3882F4EB}" dt="2023-07-13T17:09:10.132" v="118" actId="20577"/>
          <ac:spMkLst>
            <pc:docMk/>
            <pc:sldMk cId="2511448409" sldId="265"/>
            <ac:spMk id="2" creationId="{D39609C5-C405-4477-913F-0C6E1F0CD057}"/>
          </ac:spMkLst>
        </pc:spChg>
        <pc:spChg chg="mod">
          <ac:chgData name="Florentios Economou" userId="04e0d54a49535943" providerId="LiveId" clId="{A2373D5F-FCD4-416B-ADB7-272C3882F4EB}" dt="2023-07-13T17:09:24.695" v="121" actId="20577"/>
          <ac:spMkLst>
            <pc:docMk/>
            <pc:sldMk cId="2511448409" sldId="265"/>
            <ac:spMk id="3" creationId="{A51D67BB-2021-4555-951F-7563E6B210E6}"/>
          </ac:spMkLst>
        </pc:spChg>
      </pc:sldChg>
      <pc:sldChg chg="addSp modSp new mod">
        <pc:chgData name="Florentios Economou" userId="04e0d54a49535943" providerId="LiveId" clId="{A2373D5F-FCD4-416B-ADB7-272C3882F4EB}" dt="2023-07-13T17:11:03.843" v="139" actId="1076"/>
        <pc:sldMkLst>
          <pc:docMk/>
          <pc:sldMk cId="253781135" sldId="266"/>
        </pc:sldMkLst>
        <pc:spChg chg="mod">
          <ac:chgData name="Florentios Economou" userId="04e0d54a49535943" providerId="LiveId" clId="{A2373D5F-FCD4-416B-ADB7-272C3882F4EB}" dt="2023-07-13T17:09:44.107" v="125"/>
          <ac:spMkLst>
            <pc:docMk/>
            <pc:sldMk cId="253781135" sldId="266"/>
            <ac:spMk id="2" creationId="{3ABF58D3-EB0E-47E2-898B-809338CCB91C}"/>
          </ac:spMkLst>
        </pc:spChg>
        <pc:spChg chg="mod">
          <ac:chgData name="Florentios Economou" userId="04e0d54a49535943" providerId="LiveId" clId="{A2373D5F-FCD4-416B-ADB7-272C3882F4EB}" dt="2023-07-13T17:10:30.733" v="137" actId="403"/>
          <ac:spMkLst>
            <pc:docMk/>
            <pc:sldMk cId="253781135" sldId="266"/>
            <ac:spMk id="3" creationId="{698E58D0-74BC-47A3-B9EC-8DFB884BEA2E}"/>
          </ac:spMkLst>
        </pc:spChg>
        <pc:picChg chg="add mod">
          <ac:chgData name="Florentios Economou" userId="04e0d54a49535943" providerId="LiveId" clId="{A2373D5F-FCD4-416B-ADB7-272C3882F4EB}" dt="2023-07-13T17:11:03.843" v="139" actId="1076"/>
          <ac:picMkLst>
            <pc:docMk/>
            <pc:sldMk cId="253781135" sldId="266"/>
            <ac:picMk id="4" creationId="{8547806A-A7F4-4F26-802A-0DC8E2AC0EBC}"/>
          </ac:picMkLst>
        </pc:picChg>
      </pc:sldChg>
      <pc:sldChg chg="addSp modSp new mod">
        <pc:chgData name="Florentios Economou" userId="04e0d54a49535943" providerId="LiveId" clId="{A2373D5F-FCD4-416B-ADB7-272C3882F4EB}" dt="2023-07-13T17:01:17.158" v="80" actId="1076"/>
        <pc:sldMkLst>
          <pc:docMk/>
          <pc:sldMk cId="3246011118" sldId="267"/>
        </pc:sldMkLst>
        <pc:spChg chg="mod">
          <ac:chgData name="Florentios Economou" userId="04e0d54a49535943" providerId="LiveId" clId="{A2373D5F-FCD4-416B-ADB7-272C3882F4EB}" dt="2023-07-13T17:00:40.026" v="77"/>
          <ac:spMkLst>
            <pc:docMk/>
            <pc:sldMk cId="3246011118" sldId="267"/>
            <ac:spMk id="2" creationId="{CDB424AA-C560-4590-9AF6-C12F6507DEBE}"/>
          </ac:spMkLst>
        </pc:spChg>
        <pc:spChg chg="mod">
          <ac:chgData name="Florentios Economou" userId="04e0d54a49535943" providerId="LiveId" clId="{A2373D5F-FCD4-416B-ADB7-272C3882F4EB}" dt="2023-07-13T17:00:52.845" v="78"/>
          <ac:spMkLst>
            <pc:docMk/>
            <pc:sldMk cId="3246011118" sldId="267"/>
            <ac:spMk id="3" creationId="{C3EF0785-EB89-4159-B216-AC1FE065A888}"/>
          </ac:spMkLst>
        </pc:spChg>
        <pc:picChg chg="add mod">
          <ac:chgData name="Florentios Economou" userId="04e0d54a49535943" providerId="LiveId" clId="{A2373D5F-FCD4-416B-ADB7-272C3882F4EB}" dt="2023-07-13T17:01:17.158" v="80" actId="1076"/>
          <ac:picMkLst>
            <pc:docMk/>
            <pc:sldMk cId="3246011118" sldId="267"/>
            <ac:picMk id="4" creationId="{1B314471-F282-48A7-824C-5C9B70F73BD1}"/>
          </ac:picMkLst>
        </pc:picChg>
      </pc:sldChg>
      <pc:sldChg chg="addSp modSp new mod">
        <pc:chgData name="Florentios Economou" userId="04e0d54a49535943" providerId="LiveId" clId="{A2373D5F-FCD4-416B-ADB7-272C3882F4EB}" dt="2023-07-13T17:07:09.723" v="87" actId="1076"/>
        <pc:sldMkLst>
          <pc:docMk/>
          <pc:sldMk cId="2920641571" sldId="268"/>
        </pc:sldMkLst>
        <pc:spChg chg="mod">
          <ac:chgData name="Florentios Economou" userId="04e0d54a49535943" providerId="LiveId" clId="{A2373D5F-FCD4-416B-ADB7-272C3882F4EB}" dt="2023-07-13T17:01:33.571" v="81"/>
          <ac:spMkLst>
            <pc:docMk/>
            <pc:sldMk cId="2920641571" sldId="268"/>
            <ac:spMk id="2" creationId="{440FD842-DD75-4655-849A-BCA9AABDBF91}"/>
          </ac:spMkLst>
        </pc:spChg>
        <pc:spChg chg="mod">
          <ac:chgData name="Florentios Economou" userId="04e0d54a49535943" providerId="LiveId" clId="{A2373D5F-FCD4-416B-ADB7-272C3882F4EB}" dt="2023-07-13T17:06:57.009" v="85" actId="27636"/>
          <ac:spMkLst>
            <pc:docMk/>
            <pc:sldMk cId="2920641571" sldId="268"/>
            <ac:spMk id="3" creationId="{E74F9476-E615-4DC4-8943-DF42453D5C9B}"/>
          </ac:spMkLst>
        </pc:spChg>
        <pc:picChg chg="add mod">
          <ac:chgData name="Florentios Economou" userId="04e0d54a49535943" providerId="LiveId" clId="{A2373D5F-FCD4-416B-ADB7-272C3882F4EB}" dt="2023-07-13T17:07:09.723" v="87" actId="1076"/>
          <ac:picMkLst>
            <pc:docMk/>
            <pc:sldMk cId="2920641571" sldId="268"/>
            <ac:picMk id="4" creationId="{F894F91A-2B59-4A3F-9FF5-AAC3E32807E5}"/>
          </ac:picMkLst>
        </pc:picChg>
      </pc:sldChg>
      <pc:sldChg chg="addSp modSp new mod">
        <pc:chgData name="Florentios Economou" userId="04e0d54a49535943" providerId="LiveId" clId="{A2373D5F-FCD4-416B-ADB7-272C3882F4EB}" dt="2023-07-13T17:08:57.334" v="105" actId="20577"/>
        <pc:sldMkLst>
          <pc:docMk/>
          <pc:sldMk cId="164322305" sldId="269"/>
        </pc:sldMkLst>
        <pc:spChg chg="mod">
          <ac:chgData name="Florentios Economou" userId="04e0d54a49535943" providerId="LiveId" clId="{A2373D5F-FCD4-416B-ADB7-272C3882F4EB}" dt="2023-07-13T17:07:29.546" v="90"/>
          <ac:spMkLst>
            <pc:docMk/>
            <pc:sldMk cId="164322305" sldId="269"/>
            <ac:spMk id="2" creationId="{E6263CCF-E9E5-4319-8537-4057B98BCF07}"/>
          </ac:spMkLst>
        </pc:spChg>
        <pc:spChg chg="add mod">
          <ac:chgData name="Florentios Economou" userId="04e0d54a49535943" providerId="LiveId" clId="{A2373D5F-FCD4-416B-ADB7-272C3882F4EB}" dt="2023-07-13T17:07:57.576" v="92" actId="1076"/>
          <ac:spMkLst>
            <pc:docMk/>
            <pc:sldMk cId="164322305" sldId="269"/>
            <ac:spMk id="14" creationId="{008F3CAD-7614-48EA-BB15-085F5FDCDCE6}"/>
          </ac:spMkLst>
        </pc:spChg>
        <pc:spChg chg="add mod">
          <ac:chgData name="Florentios Economou" userId="04e0d54a49535943" providerId="LiveId" clId="{A2373D5F-FCD4-416B-ADB7-272C3882F4EB}" dt="2023-07-13T17:08:22.024" v="97" actId="1076"/>
          <ac:spMkLst>
            <pc:docMk/>
            <pc:sldMk cId="164322305" sldId="269"/>
            <ac:spMk id="15" creationId="{FFADE0EA-AD0C-4DAF-9D9B-804B78E7DD05}"/>
          </ac:spMkLst>
        </pc:spChg>
        <pc:spChg chg="add mod">
          <ac:chgData name="Florentios Economou" userId="04e0d54a49535943" providerId="LiveId" clId="{A2373D5F-FCD4-416B-ADB7-272C3882F4EB}" dt="2023-07-13T17:07:57.576" v="92" actId="1076"/>
          <ac:spMkLst>
            <pc:docMk/>
            <pc:sldMk cId="164322305" sldId="269"/>
            <ac:spMk id="16" creationId="{5B9C3C7C-942C-4DAA-8CBC-60357659E319}"/>
          </ac:spMkLst>
        </pc:spChg>
        <pc:spChg chg="add mod">
          <ac:chgData name="Florentios Economou" userId="04e0d54a49535943" providerId="LiveId" clId="{A2373D5F-FCD4-416B-ADB7-272C3882F4EB}" dt="2023-07-13T17:08:53.825" v="103" actId="20577"/>
          <ac:spMkLst>
            <pc:docMk/>
            <pc:sldMk cId="164322305" sldId="269"/>
            <ac:spMk id="25" creationId="{9573D01A-7ECD-4979-9D73-A109130C18AB}"/>
          </ac:spMkLst>
        </pc:spChg>
        <pc:spChg chg="add mod">
          <ac:chgData name="Florentios Economou" userId="04e0d54a49535943" providerId="LiveId" clId="{A2373D5F-FCD4-416B-ADB7-272C3882F4EB}" dt="2023-07-13T17:08:57.334" v="105" actId="20577"/>
          <ac:spMkLst>
            <pc:docMk/>
            <pc:sldMk cId="164322305" sldId="269"/>
            <ac:spMk id="26" creationId="{B9520552-C366-422C-8AD6-9D2F958A29C6}"/>
          </ac:spMkLst>
        </pc:spChg>
        <pc:picChg chg="add mod">
          <ac:chgData name="Florentios Economou" userId="04e0d54a49535943" providerId="LiveId" clId="{A2373D5F-FCD4-416B-ADB7-272C3882F4EB}" dt="2023-07-13T17:07:57.576" v="92" actId="1076"/>
          <ac:picMkLst>
            <pc:docMk/>
            <pc:sldMk cId="164322305" sldId="269"/>
            <ac:picMk id="4" creationId="{0A79C9C4-2F20-4499-AD70-836DDD96FFC3}"/>
          </ac:picMkLst>
        </pc:picChg>
        <pc:picChg chg="add mod">
          <ac:chgData name="Florentios Economou" userId="04e0d54a49535943" providerId="LiveId" clId="{A2373D5F-FCD4-416B-ADB7-272C3882F4EB}" dt="2023-07-13T17:08:09.940" v="95" actId="1076"/>
          <ac:picMkLst>
            <pc:docMk/>
            <pc:sldMk cId="164322305" sldId="269"/>
            <ac:picMk id="5" creationId="{B2393CB3-EAF6-4733-92A0-4CD75AB061FF}"/>
          </ac:picMkLst>
        </pc:picChg>
        <pc:picChg chg="add mod">
          <ac:chgData name="Florentios Economou" userId="04e0d54a49535943" providerId="LiveId" clId="{A2373D5F-FCD4-416B-ADB7-272C3882F4EB}" dt="2023-07-13T17:08:15.336" v="96" actId="1076"/>
          <ac:picMkLst>
            <pc:docMk/>
            <pc:sldMk cId="164322305" sldId="269"/>
            <ac:picMk id="6" creationId="{DBA706A8-4A16-4A21-A91D-20B502FC397E}"/>
          </ac:picMkLst>
        </pc:picChg>
        <pc:picChg chg="add mod">
          <ac:chgData name="Florentios Economou" userId="04e0d54a49535943" providerId="LiveId" clId="{A2373D5F-FCD4-416B-ADB7-272C3882F4EB}" dt="2023-07-13T17:08:01.882" v="93" actId="1076"/>
          <ac:picMkLst>
            <pc:docMk/>
            <pc:sldMk cId="164322305" sldId="269"/>
            <ac:picMk id="7" creationId="{F9AD29F3-0F12-494E-A54C-C6D8FDB4A9DF}"/>
          </ac:picMkLst>
        </pc:picChg>
        <pc:picChg chg="add mod">
          <ac:chgData name="Florentios Economou" userId="04e0d54a49535943" providerId="LiveId" clId="{A2373D5F-FCD4-416B-ADB7-272C3882F4EB}" dt="2023-07-13T17:08:06.099" v="94" actId="1076"/>
          <ac:picMkLst>
            <pc:docMk/>
            <pc:sldMk cId="164322305" sldId="269"/>
            <ac:picMk id="8" creationId="{F79E703C-A361-499B-8179-C78CAA8AE6BB}"/>
          </ac:picMkLst>
        </pc:picChg>
        <pc:cxnChg chg="add mod">
          <ac:chgData name="Florentios Economou" userId="04e0d54a49535943" providerId="LiveId" clId="{A2373D5F-FCD4-416B-ADB7-272C3882F4EB}" dt="2023-07-13T17:08:15.336" v="96" actId="1076"/>
          <ac:cxnSpMkLst>
            <pc:docMk/>
            <pc:sldMk cId="164322305" sldId="269"/>
            <ac:cxnSpMk id="9" creationId="{30397685-7CFF-44BC-96D6-23D6E30CDDBC}"/>
          </ac:cxnSpMkLst>
        </pc:cxnChg>
        <pc:cxnChg chg="add mod">
          <ac:chgData name="Florentios Economou" userId="04e0d54a49535943" providerId="LiveId" clId="{A2373D5F-FCD4-416B-ADB7-272C3882F4EB}" dt="2023-07-13T17:08:01.882" v="93" actId="1076"/>
          <ac:cxnSpMkLst>
            <pc:docMk/>
            <pc:sldMk cId="164322305" sldId="269"/>
            <ac:cxnSpMk id="10" creationId="{7A649FD8-B732-4C3F-BFC7-FE72C58E6C78}"/>
          </ac:cxnSpMkLst>
        </pc:cxnChg>
        <pc:cxnChg chg="add mod">
          <ac:chgData name="Florentios Economou" userId="04e0d54a49535943" providerId="LiveId" clId="{A2373D5F-FCD4-416B-ADB7-272C3882F4EB}" dt="2023-07-13T17:08:15.336" v="96" actId="1076"/>
          <ac:cxnSpMkLst>
            <pc:docMk/>
            <pc:sldMk cId="164322305" sldId="269"/>
            <ac:cxnSpMk id="11" creationId="{9C9EB3F7-2149-4C62-B7F2-D2B1B6CD90F2}"/>
          </ac:cxnSpMkLst>
        </pc:cxnChg>
        <pc:cxnChg chg="add mod">
          <ac:chgData name="Florentios Economou" userId="04e0d54a49535943" providerId="LiveId" clId="{A2373D5F-FCD4-416B-ADB7-272C3882F4EB}" dt="2023-07-13T17:08:09.940" v="95" actId="1076"/>
          <ac:cxnSpMkLst>
            <pc:docMk/>
            <pc:sldMk cId="164322305" sldId="269"/>
            <ac:cxnSpMk id="12" creationId="{1CF23EE8-FB77-44C3-98DF-045159EA3843}"/>
          </ac:cxnSpMkLst>
        </pc:cxnChg>
        <pc:cxnChg chg="add mod">
          <ac:chgData name="Florentios Economou" userId="04e0d54a49535943" providerId="LiveId" clId="{A2373D5F-FCD4-416B-ADB7-272C3882F4EB}" dt="2023-07-13T17:08:06.099" v="94" actId="1076"/>
          <ac:cxnSpMkLst>
            <pc:docMk/>
            <pc:sldMk cId="164322305" sldId="269"/>
            <ac:cxnSpMk id="13" creationId="{7E91788A-C578-4E50-8335-A9F8AD89E838}"/>
          </ac:cxnSpMkLst>
        </pc:cxnChg>
      </pc:sldChg>
      <pc:sldChg chg="addSp modSp new mod">
        <pc:chgData name="Florentios Economou" userId="04e0d54a49535943" providerId="LiveId" clId="{A2373D5F-FCD4-416B-ADB7-272C3882F4EB}" dt="2023-07-13T17:11:49.274" v="154" actId="27636"/>
        <pc:sldMkLst>
          <pc:docMk/>
          <pc:sldMk cId="839714374" sldId="270"/>
        </pc:sldMkLst>
        <pc:spChg chg="mod">
          <ac:chgData name="Florentios Economou" userId="04e0d54a49535943" providerId="LiveId" clId="{A2373D5F-FCD4-416B-ADB7-272C3882F4EB}" dt="2023-07-13T17:11:16.585" v="140"/>
          <ac:spMkLst>
            <pc:docMk/>
            <pc:sldMk cId="839714374" sldId="270"/>
            <ac:spMk id="2" creationId="{3FE46C73-C563-408D-9F03-DFE02D121D97}"/>
          </ac:spMkLst>
        </pc:spChg>
        <pc:spChg chg="mod">
          <ac:chgData name="Florentios Economou" userId="04e0d54a49535943" providerId="LiveId" clId="{A2373D5F-FCD4-416B-ADB7-272C3882F4EB}" dt="2023-07-13T17:11:49.274" v="154" actId="27636"/>
          <ac:spMkLst>
            <pc:docMk/>
            <pc:sldMk cId="839714374" sldId="270"/>
            <ac:spMk id="3" creationId="{E6E0A866-AFC3-47C9-9959-76DDD5E782FC}"/>
          </ac:spMkLst>
        </pc:spChg>
        <pc:picChg chg="add mod">
          <ac:chgData name="Florentios Economou" userId="04e0d54a49535943" providerId="LiveId" clId="{A2373D5F-FCD4-416B-ADB7-272C3882F4EB}" dt="2023-07-13T17:11:28.571" v="142" actId="1076"/>
          <ac:picMkLst>
            <pc:docMk/>
            <pc:sldMk cId="839714374" sldId="270"/>
            <ac:picMk id="4" creationId="{687B1E57-E481-425C-83E4-EF8965D91617}"/>
          </ac:picMkLst>
        </pc:picChg>
      </pc:sldChg>
      <pc:sldChg chg="modSp new del mod">
        <pc:chgData name="Florentios Economou" userId="04e0d54a49535943" providerId="LiveId" clId="{A2373D5F-FCD4-416B-ADB7-272C3882F4EB}" dt="2023-07-13T17:13:34.580" v="181" actId="47"/>
        <pc:sldMkLst>
          <pc:docMk/>
          <pc:sldMk cId="3723226667" sldId="271"/>
        </pc:sldMkLst>
        <pc:spChg chg="mod">
          <ac:chgData name="Florentios Economou" userId="04e0d54a49535943" providerId="LiveId" clId="{A2373D5F-FCD4-416B-ADB7-272C3882F4EB}" dt="2023-07-13T17:12:07.785" v="156" actId="27636"/>
          <ac:spMkLst>
            <pc:docMk/>
            <pc:sldMk cId="3723226667" sldId="271"/>
            <ac:spMk id="3" creationId="{41E88F8D-B3F5-4861-8970-C82EC97DCDE0}"/>
          </ac:spMkLst>
        </pc:spChg>
      </pc:sldChg>
      <pc:sldChg chg="modSp new mod">
        <pc:chgData name="Florentios Economou" userId="04e0d54a49535943" providerId="LiveId" clId="{A2373D5F-FCD4-416B-ADB7-272C3882F4EB}" dt="2023-07-13T17:14:07.130" v="189" actId="113"/>
        <pc:sldMkLst>
          <pc:docMk/>
          <pc:sldMk cId="251898464" sldId="272"/>
        </pc:sldMkLst>
        <pc:spChg chg="mod">
          <ac:chgData name="Florentios Economou" userId="04e0d54a49535943" providerId="LiveId" clId="{A2373D5F-FCD4-416B-ADB7-272C3882F4EB}" dt="2023-07-13T17:13:49.264" v="184"/>
          <ac:spMkLst>
            <pc:docMk/>
            <pc:sldMk cId="251898464" sldId="272"/>
            <ac:spMk id="2" creationId="{B0598FFE-B28C-4B04-9F30-7D5E3FB3614A}"/>
          </ac:spMkLst>
        </pc:spChg>
        <pc:spChg chg="mod">
          <ac:chgData name="Florentios Economou" userId="04e0d54a49535943" providerId="LiveId" clId="{A2373D5F-FCD4-416B-ADB7-272C3882F4EB}" dt="2023-07-13T17:14:07.130" v="189" actId="113"/>
          <ac:spMkLst>
            <pc:docMk/>
            <pc:sldMk cId="251898464" sldId="272"/>
            <ac:spMk id="3" creationId="{6FCC6EE2-233C-4FCB-A9A8-11CB1CC44BB7}"/>
          </ac:spMkLst>
        </pc:spChg>
      </pc:sldChg>
      <pc:sldChg chg="modSp add mod">
        <pc:chgData name="Florentios Economou" userId="04e0d54a49535943" providerId="LiveId" clId="{A2373D5F-FCD4-416B-ADB7-272C3882F4EB}" dt="2023-07-13T17:13:29.265" v="180" actId="404"/>
        <pc:sldMkLst>
          <pc:docMk/>
          <pc:sldMk cId="1971042359" sldId="273"/>
        </pc:sldMkLst>
        <pc:spChg chg="mod">
          <ac:chgData name="Florentios Economou" userId="04e0d54a49535943" providerId="LiveId" clId="{A2373D5F-FCD4-416B-ADB7-272C3882F4EB}" dt="2023-07-13T17:13:29.265" v="180" actId="404"/>
          <ac:spMkLst>
            <pc:docMk/>
            <pc:sldMk cId="1971042359" sldId="273"/>
            <ac:spMk id="3" creationId="{E6E0A866-AFC3-47C9-9959-76DDD5E782FC}"/>
          </ac:spMkLst>
        </pc:spChg>
      </pc:sldChg>
      <pc:sldChg chg="modSp new mod">
        <pc:chgData name="Florentios Economou" userId="04e0d54a49535943" providerId="LiveId" clId="{A2373D5F-FCD4-416B-ADB7-272C3882F4EB}" dt="2023-07-13T17:14:28.988" v="212" actId="5793"/>
        <pc:sldMkLst>
          <pc:docMk/>
          <pc:sldMk cId="3588922337" sldId="274"/>
        </pc:sldMkLst>
        <pc:spChg chg="mod">
          <ac:chgData name="Florentios Economou" userId="04e0d54a49535943" providerId="LiveId" clId="{A2373D5F-FCD4-416B-ADB7-272C3882F4EB}" dt="2023-07-13T17:14:28.988" v="212" actId="5793"/>
          <ac:spMkLst>
            <pc:docMk/>
            <pc:sldMk cId="3588922337" sldId="274"/>
            <ac:spMk id="2" creationId="{314BDF83-EF1E-48D8-B134-63F4B0E92897}"/>
          </ac:spMkLst>
        </pc:spChg>
        <pc:spChg chg="mod">
          <ac:chgData name="Florentios Economou" userId="04e0d54a49535943" providerId="LiveId" clId="{A2373D5F-FCD4-416B-ADB7-272C3882F4EB}" dt="2023-07-13T17:14:22.855" v="191" actId="27636"/>
          <ac:spMkLst>
            <pc:docMk/>
            <pc:sldMk cId="3588922337" sldId="274"/>
            <ac:spMk id="3" creationId="{844EFA0B-B75E-42F9-9E06-69FD316D8D55}"/>
          </ac:spMkLst>
        </pc:spChg>
      </pc:sldChg>
      <pc:sldChg chg="modSp new mod">
        <pc:chgData name="Florentios Economou" userId="04e0d54a49535943" providerId="LiveId" clId="{A2373D5F-FCD4-416B-ADB7-272C3882F4EB}" dt="2023-07-13T17:15:10.004" v="219" actId="27636"/>
        <pc:sldMkLst>
          <pc:docMk/>
          <pc:sldMk cId="255728246" sldId="275"/>
        </pc:sldMkLst>
        <pc:spChg chg="mod">
          <ac:chgData name="Florentios Economou" userId="04e0d54a49535943" providerId="LiveId" clId="{A2373D5F-FCD4-416B-ADB7-272C3882F4EB}" dt="2023-07-13T17:14:50.958" v="213"/>
          <ac:spMkLst>
            <pc:docMk/>
            <pc:sldMk cId="255728246" sldId="275"/>
            <ac:spMk id="2" creationId="{B02D4CE0-5730-4C89-8EF4-4E1F39278DED}"/>
          </ac:spMkLst>
        </pc:spChg>
        <pc:spChg chg="mod">
          <ac:chgData name="Florentios Economou" userId="04e0d54a49535943" providerId="LiveId" clId="{A2373D5F-FCD4-416B-ADB7-272C3882F4EB}" dt="2023-07-13T17:15:10.004" v="219" actId="27636"/>
          <ac:spMkLst>
            <pc:docMk/>
            <pc:sldMk cId="255728246" sldId="275"/>
            <ac:spMk id="3" creationId="{F9040BCD-3869-4053-80AA-DBC7B245B3EC}"/>
          </ac:spMkLst>
        </pc:spChg>
      </pc:sldChg>
    </pc:docChg>
  </pc:docChgLst>
  <pc:docChgLst>
    <pc:chgData name="Florentios Economou" userId="04e0d54a49535943" providerId="LiveId" clId="{EC647603-B7C2-417F-BE87-D1B7C9527D0C}"/>
    <pc:docChg chg="undo custSel modSld">
      <pc:chgData name="Florentios Economou" userId="04e0d54a49535943" providerId="LiveId" clId="{EC647603-B7C2-417F-BE87-D1B7C9527D0C}" dt="2023-07-15T18:53:40.885" v="2690" actId="27636"/>
      <pc:docMkLst>
        <pc:docMk/>
      </pc:docMkLst>
      <pc:sldChg chg="modSp mod">
        <pc:chgData name="Florentios Economou" userId="04e0d54a49535943" providerId="LiveId" clId="{EC647603-B7C2-417F-BE87-D1B7C9527D0C}" dt="2023-07-13T18:27:47.878" v="36" actId="20577"/>
        <pc:sldMkLst>
          <pc:docMk/>
          <pc:sldMk cId="436235816" sldId="256"/>
        </pc:sldMkLst>
        <pc:spChg chg="mod">
          <ac:chgData name="Florentios Economou" userId="04e0d54a49535943" providerId="LiveId" clId="{EC647603-B7C2-417F-BE87-D1B7C9527D0C}" dt="2023-07-13T18:27:47.878" v="36" actId="20577"/>
          <ac:spMkLst>
            <pc:docMk/>
            <pc:sldMk cId="436235816" sldId="256"/>
            <ac:spMk id="12" creationId="{28086B80-77B2-0841-877D-3518C0014567}"/>
          </ac:spMkLst>
        </pc:spChg>
      </pc:sldChg>
      <pc:sldChg chg="modSp mod">
        <pc:chgData name="Florentios Economou" userId="04e0d54a49535943" providerId="LiveId" clId="{EC647603-B7C2-417F-BE87-D1B7C9527D0C}" dt="2023-07-13T18:31:17.786" v="274" actId="27636"/>
        <pc:sldMkLst>
          <pc:docMk/>
          <pc:sldMk cId="17060558" sldId="258"/>
        </pc:sldMkLst>
        <pc:spChg chg="mod">
          <ac:chgData name="Florentios Economou" userId="04e0d54a49535943" providerId="LiveId" clId="{EC647603-B7C2-417F-BE87-D1B7C9527D0C}" dt="2023-07-13T18:28:03.505" v="66" actId="20577"/>
          <ac:spMkLst>
            <pc:docMk/>
            <pc:sldMk cId="17060558" sldId="258"/>
            <ac:spMk id="2" creationId="{43A830FF-1961-A034-ABB2-03AFD1C74084}"/>
          </ac:spMkLst>
        </pc:spChg>
        <pc:spChg chg="mod">
          <ac:chgData name="Florentios Economou" userId="04e0d54a49535943" providerId="LiveId" clId="{EC647603-B7C2-417F-BE87-D1B7C9527D0C}" dt="2023-07-13T18:31:17.786" v="274" actId="27636"/>
          <ac:spMkLst>
            <pc:docMk/>
            <pc:sldMk cId="17060558" sldId="258"/>
            <ac:spMk id="3" creationId="{81D53512-5FD3-9D54-D4FB-4473802E8A8B}"/>
          </ac:spMkLst>
        </pc:spChg>
      </pc:sldChg>
      <pc:sldChg chg="addSp delSp modSp mod">
        <pc:chgData name="Florentios Economou" userId="04e0d54a49535943" providerId="LiveId" clId="{EC647603-B7C2-417F-BE87-D1B7C9527D0C}" dt="2023-07-13T18:34:53.607" v="412" actId="27636"/>
        <pc:sldMkLst>
          <pc:docMk/>
          <pc:sldMk cId="1803875842" sldId="259"/>
        </pc:sldMkLst>
        <pc:spChg chg="mod">
          <ac:chgData name="Florentios Economou" userId="04e0d54a49535943" providerId="LiveId" clId="{EC647603-B7C2-417F-BE87-D1B7C9527D0C}" dt="2023-07-13T18:31:50.874" v="307" actId="20577"/>
          <ac:spMkLst>
            <pc:docMk/>
            <pc:sldMk cId="1803875842" sldId="259"/>
            <ac:spMk id="2" creationId="{51B22486-E294-DFB3-854E-3FFEF2245670}"/>
          </ac:spMkLst>
        </pc:spChg>
        <pc:spChg chg="mod">
          <ac:chgData name="Florentios Economou" userId="04e0d54a49535943" providerId="LiveId" clId="{EC647603-B7C2-417F-BE87-D1B7C9527D0C}" dt="2023-07-13T18:34:53.607" v="412" actId="27636"/>
          <ac:spMkLst>
            <pc:docMk/>
            <pc:sldMk cId="1803875842" sldId="259"/>
            <ac:spMk id="3" creationId="{B4CF2567-95D1-829E-F5B7-AC34EA223A75}"/>
          </ac:spMkLst>
        </pc:spChg>
        <pc:spChg chg="add del">
          <ac:chgData name="Florentios Economou" userId="04e0d54a49535943" providerId="LiveId" clId="{EC647603-B7C2-417F-BE87-D1B7C9527D0C}" dt="2023-07-13T18:32:58.442" v="352"/>
          <ac:spMkLst>
            <pc:docMk/>
            <pc:sldMk cId="1803875842" sldId="259"/>
            <ac:spMk id="4" creationId="{7D8CA668-3B52-4A42-B309-8B13CF3E4C7B}"/>
          </ac:spMkLst>
        </pc:spChg>
      </pc:sldChg>
      <pc:sldChg chg="modSp mod">
        <pc:chgData name="Florentios Economou" userId="04e0d54a49535943" providerId="LiveId" clId="{EC647603-B7C2-417F-BE87-D1B7C9527D0C}" dt="2023-07-13T18:37:16.568" v="513" actId="20577"/>
        <pc:sldMkLst>
          <pc:docMk/>
          <pc:sldMk cId="645465423" sldId="260"/>
        </pc:sldMkLst>
        <pc:spChg chg="mod">
          <ac:chgData name="Florentios Economou" userId="04e0d54a49535943" providerId="LiveId" clId="{EC647603-B7C2-417F-BE87-D1B7C9527D0C}" dt="2023-07-13T18:35:05.802" v="413"/>
          <ac:spMkLst>
            <pc:docMk/>
            <pc:sldMk cId="645465423" sldId="260"/>
            <ac:spMk id="2" creationId="{60DCF6A9-57DD-35F3-9C2A-729F72DBF30A}"/>
          </ac:spMkLst>
        </pc:spChg>
        <pc:spChg chg="mod">
          <ac:chgData name="Florentios Economou" userId="04e0d54a49535943" providerId="LiveId" clId="{EC647603-B7C2-417F-BE87-D1B7C9527D0C}" dt="2023-07-13T18:37:16.568" v="513" actId="20577"/>
          <ac:spMkLst>
            <pc:docMk/>
            <pc:sldMk cId="645465423" sldId="260"/>
            <ac:spMk id="3" creationId="{D20A816B-FC0A-3C9E-1110-28DFF69BBEFF}"/>
          </ac:spMkLst>
        </pc:spChg>
      </pc:sldChg>
      <pc:sldChg chg="modSp mod">
        <pc:chgData name="Florentios Economou" userId="04e0d54a49535943" providerId="LiveId" clId="{EC647603-B7C2-417F-BE87-D1B7C9527D0C}" dt="2023-07-15T18:53:40.885" v="2690" actId="27636"/>
        <pc:sldMkLst>
          <pc:docMk/>
          <pc:sldMk cId="939914858" sldId="261"/>
        </pc:sldMkLst>
        <pc:spChg chg="mod">
          <ac:chgData name="Florentios Economou" userId="04e0d54a49535943" providerId="LiveId" clId="{EC647603-B7C2-417F-BE87-D1B7C9527D0C}" dt="2023-07-15T18:34:42.915" v="2105"/>
          <ac:spMkLst>
            <pc:docMk/>
            <pc:sldMk cId="939914858" sldId="261"/>
            <ac:spMk id="2" creationId="{266C748B-B327-84D5-3B83-E127D98CFA03}"/>
          </ac:spMkLst>
        </pc:spChg>
        <pc:spChg chg="mod">
          <ac:chgData name="Florentios Economou" userId="04e0d54a49535943" providerId="LiveId" clId="{EC647603-B7C2-417F-BE87-D1B7C9527D0C}" dt="2023-07-15T18:53:40.885" v="2690" actId="27636"/>
          <ac:spMkLst>
            <pc:docMk/>
            <pc:sldMk cId="939914858" sldId="261"/>
            <ac:spMk id="3" creationId="{E578F5D8-B833-D9F3-51FE-27840A0ACE6C}"/>
          </ac:spMkLst>
        </pc:spChg>
      </pc:sldChg>
      <pc:sldChg chg="addSp delSp modSp mod">
        <pc:chgData name="Florentios Economou" userId="04e0d54a49535943" providerId="LiveId" clId="{EC647603-B7C2-417F-BE87-D1B7C9527D0C}" dt="2023-07-13T18:40:07.962" v="627" actId="2710"/>
        <pc:sldMkLst>
          <pc:docMk/>
          <pc:sldMk cId="2862308239" sldId="262"/>
        </pc:sldMkLst>
        <pc:spChg chg="mod">
          <ac:chgData name="Florentios Economou" userId="04e0d54a49535943" providerId="LiveId" clId="{EC647603-B7C2-417F-BE87-D1B7C9527D0C}" dt="2023-07-13T18:37:33.804" v="527" actId="20577"/>
          <ac:spMkLst>
            <pc:docMk/>
            <pc:sldMk cId="2862308239" sldId="262"/>
            <ac:spMk id="2" creationId="{6A385C5E-119D-4D42-984D-B7BF48917172}"/>
          </ac:spMkLst>
        </pc:spChg>
        <pc:spChg chg="mod">
          <ac:chgData name="Florentios Economou" userId="04e0d54a49535943" providerId="LiveId" clId="{EC647603-B7C2-417F-BE87-D1B7C9527D0C}" dt="2023-07-13T18:40:07.962" v="627" actId="2710"/>
          <ac:spMkLst>
            <pc:docMk/>
            <pc:sldMk cId="2862308239" sldId="262"/>
            <ac:spMk id="3" creationId="{40C1A4A1-B611-4EBB-B47D-C7E60BE418CC}"/>
          </ac:spMkLst>
        </pc:spChg>
        <pc:spChg chg="add del">
          <ac:chgData name="Florentios Economou" userId="04e0d54a49535943" providerId="LiveId" clId="{EC647603-B7C2-417F-BE87-D1B7C9527D0C}" dt="2023-07-13T18:37:22.802" v="515"/>
          <ac:spMkLst>
            <pc:docMk/>
            <pc:sldMk cId="2862308239" sldId="262"/>
            <ac:spMk id="4" creationId="{CFA62381-53F5-4198-8E91-AEB46887741F}"/>
          </ac:spMkLst>
        </pc:spChg>
      </pc:sldChg>
      <pc:sldChg chg="modSp mod">
        <pc:chgData name="Florentios Economou" userId="04e0d54a49535943" providerId="LiveId" clId="{EC647603-B7C2-417F-BE87-D1B7C9527D0C}" dt="2023-07-13T18:52:33.193" v="850" actId="20577"/>
        <pc:sldMkLst>
          <pc:docMk/>
          <pc:sldMk cId="3441908068" sldId="263"/>
        </pc:sldMkLst>
        <pc:spChg chg="mod">
          <ac:chgData name="Florentios Economou" userId="04e0d54a49535943" providerId="LiveId" clId="{EC647603-B7C2-417F-BE87-D1B7C9527D0C}" dt="2023-07-13T18:40:19.425" v="647" actId="20577"/>
          <ac:spMkLst>
            <pc:docMk/>
            <pc:sldMk cId="3441908068" sldId="263"/>
            <ac:spMk id="2" creationId="{CA5A279A-6C9C-4693-985E-531D8386016C}"/>
          </ac:spMkLst>
        </pc:spChg>
        <pc:spChg chg="mod">
          <ac:chgData name="Florentios Economou" userId="04e0d54a49535943" providerId="LiveId" clId="{EC647603-B7C2-417F-BE87-D1B7C9527D0C}" dt="2023-07-13T18:52:33.193" v="850" actId="20577"/>
          <ac:spMkLst>
            <pc:docMk/>
            <pc:sldMk cId="3441908068" sldId="263"/>
            <ac:spMk id="3" creationId="{ECC7A0E8-8B9E-49A3-8A9A-EE5EF2EFA927}"/>
          </ac:spMkLst>
        </pc:spChg>
      </pc:sldChg>
      <pc:sldChg chg="modSp mod">
        <pc:chgData name="Florentios Economou" userId="04e0d54a49535943" providerId="LiveId" clId="{EC647603-B7C2-417F-BE87-D1B7C9527D0C}" dt="2023-07-15T17:50:12.904" v="1329" actId="27636"/>
        <pc:sldMkLst>
          <pc:docMk/>
          <pc:sldMk cId="2511448409" sldId="265"/>
        </pc:sldMkLst>
        <pc:spChg chg="mod">
          <ac:chgData name="Florentios Economou" userId="04e0d54a49535943" providerId="LiveId" clId="{EC647603-B7C2-417F-BE87-D1B7C9527D0C}" dt="2023-07-15T17:45:04.058" v="1089"/>
          <ac:spMkLst>
            <pc:docMk/>
            <pc:sldMk cId="2511448409" sldId="265"/>
            <ac:spMk id="2" creationId="{D39609C5-C405-4477-913F-0C6E1F0CD057}"/>
          </ac:spMkLst>
        </pc:spChg>
        <pc:spChg chg="mod">
          <ac:chgData name="Florentios Economou" userId="04e0d54a49535943" providerId="LiveId" clId="{EC647603-B7C2-417F-BE87-D1B7C9527D0C}" dt="2023-07-15T17:50:12.904" v="1329" actId="27636"/>
          <ac:spMkLst>
            <pc:docMk/>
            <pc:sldMk cId="2511448409" sldId="265"/>
            <ac:spMk id="3" creationId="{A51D67BB-2021-4555-951F-7563E6B210E6}"/>
          </ac:spMkLst>
        </pc:spChg>
      </pc:sldChg>
      <pc:sldChg chg="modSp mod">
        <pc:chgData name="Florentios Economou" userId="04e0d54a49535943" providerId="LiveId" clId="{EC647603-B7C2-417F-BE87-D1B7C9527D0C}" dt="2023-07-15T18:04:22.357" v="1570" actId="27636"/>
        <pc:sldMkLst>
          <pc:docMk/>
          <pc:sldMk cId="253781135" sldId="266"/>
        </pc:sldMkLst>
        <pc:spChg chg="mod">
          <ac:chgData name="Florentios Economou" userId="04e0d54a49535943" providerId="LiveId" clId="{EC647603-B7C2-417F-BE87-D1B7C9527D0C}" dt="2023-07-15T17:57:16.335" v="1363" actId="313"/>
          <ac:spMkLst>
            <pc:docMk/>
            <pc:sldMk cId="253781135" sldId="266"/>
            <ac:spMk id="2" creationId="{3ABF58D3-EB0E-47E2-898B-809338CCB91C}"/>
          </ac:spMkLst>
        </pc:spChg>
        <pc:spChg chg="mod">
          <ac:chgData name="Florentios Economou" userId="04e0d54a49535943" providerId="LiveId" clId="{EC647603-B7C2-417F-BE87-D1B7C9527D0C}" dt="2023-07-15T18:04:22.357" v="1570" actId="27636"/>
          <ac:spMkLst>
            <pc:docMk/>
            <pc:sldMk cId="253781135" sldId="266"/>
            <ac:spMk id="3" creationId="{698E58D0-74BC-47A3-B9EC-8DFB884BEA2E}"/>
          </ac:spMkLst>
        </pc:spChg>
        <pc:picChg chg="mod">
          <ac:chgData name="Florentios Economou" userId="04e0d54a49535943" providerId="LiveId" clId="{EC647603-B7C2-417F-BE87-D1B7C9527D0C}" dt="2023-07-15T17:57:25.560" v="1366" actId="14100"/>
          <ac:picMkLst>
            <pc:docMk/>
            <pc:sldMk cId="253781135" sldId="266"/>
            <ac:picMk id="4" creationId="{8547806A-A7F4-4F26-802A-0DC8E2AC0EBC}"/>
          </ac:picMkLst>
        </pc:picChg>
      </pc:sldChg>
      <pc:sldChg chg="addSp delSp modSp mod">
        <pc:chgData name="Florentios Economou" userId="04e0d54a49535943" providerId="LiveId" clId="{EC647603-B7C2-417F-BE87-D1B7C9527D0C}" dt="2023-07-15T17:44:19.645" v="1068" actId="27636"/>
        <pc:sldMkLst>
          <pc:docMk/>
          <pc:sldMk cId="2920641571" sldId="268"/>
        </pc:sldMkLst>
        <pc:spChg chg="mod">
          <ac:chgData name="Florentios Economou" userId="04e0d54a49535943" providerId="LiveId" clId="{EC647603-B7C2-417F-BE87-D1B7C9527D0C}" dt="2023-07-15T17:39:15.134" v="852"/>
          <ac:spMkLst>
            <pc:docMk/>
            <pc:sldMk cId="2920641571" sldId="268"/>
            <ac:spMk id="2" creationId="{440FD842-DD75-4655-849A-BCA9AABDBF91}"/>
          </ac:spMkLst>
        </pc:spChg>
        <pc:spChg chg="mod">
          <ac:chgData name="Florentios Economou" userId="04e0d54a49535943" providerId="LiveId" clId="{EC647603-B7C2-417F-BE87-D1B7C9527D0C}" dt="2023-07-15T17:44:19.645" v="1068" actId="27636"/>
          <ac:spMkLst>
            <pc:docMk/>
            <pc:sldMk cId="2920641571" sldId="268"/>
            <ac:spMk id="3" creationId="{E74F9476-E615-4DC4-8943-DF42453D5C9B}"/>
          </ac:spMkLst>
        </pc:spChg>
        <pc:spChg chg="add del">
          <ac:chgData name="Florentios Economou" userId="04e0d54a49535943" providerId="LiveId" clId="{EC647603-B7C2-417F-BE87-D1B7C9527D0C}" dt="2023-07-15T17:41:54.785" v="922"/>
          <ac:spMkLst>
            <pc:docMk/>
            <pc:sldMk cId="2920641571" sldId="268"/>
            <ac:spMk id="5" creationId="{8E3F113F-BD65-440B-97C0-D7503DAA37C2}"/>
          </ac:spMkLst>
        </pc:spChg>
      </pc:sldChg>
      <pc:sldChg chg="modSp mod">
        <pc:chgData name="Florentios Economou" userId="04e0d54a49535943" providerId="LiveId" clId="{EC647603-B7C2-417F-BE87-D1B7C9527D0C}" dt="2023-07-13T18:48:00.163" v="829" actId="1076"/>
        <pc:sldMkLst>
          <pc:docMk/>
          <pc:sldMk cId="164322305" sldId="269"/>
        </pc:sldMkLst>
        <pc:spChg chg="mod">
          <ac:chgData name="Florentios Economou" userId="04e0d54a49535943" providerId="LiveId" clId="{EC647603-B7C2-417F-BE87-D1B7C9527D0C}" dt="2023-07-13T18:47:31.791" v="803" actId="20577"/>
          <ac:spMkLst>
            <pc:docMk/>
            <pc:sldMk cId="164322305" sldId="269"/>
            <ac:spMk id="2" creationId="{E6263CCF-E9E5-4319-8537-4057B98BCF07}"/>
          </ac:spMkLst>
        </pc:spChg>
        <pc:spChg chg="mod">
          <ac:chgData name="Florentios Economou" userId="04e0d54a49535943" providerId="LiveId" clId="{EC647603-B7C2-417F-BE87-D1B7C9527D0C}" dt="2023-07-13T18:47:49.792" v="824" actId="20577"/>
          <ac:spMkLst>
            <pc:docMk/>
            <pc:sldMk cId="164322305" sldId="269"/>
            <ac:spMk id="14" creationId="{008F3CAD-7614-48EA-BB15-085F5FDCDCE6}"/>
          </ac:spMkLst>
        </pc:spChg>
        <pc:spChg chg="mod">
          <ac:chgData name="Florentios Economou" userId="04e0d54a49535943" providerId="LiveId" clId="{EC647603-B7C2-417F-BE87-D1B7C9527D0C}" dt="2023-07-13T18:47:54.353" v="825"/>
          <ac:spMkLst>
            <pc:docMk/>
            <pc:sldMk cId="164322305" sldId="269"/>
            <ac:spMk id="15" creationId="{FFADE0EA-AD0C-4DAF-9D9B-804B78E7DD05}"/>
          </ac:spMkLst>
        </pc:spChg>
        <pc:spChg chg="mod">
          <ac:chgData name="Florentios Economou" userId="04e0d54a49535943" providerId="LiveId" clId="{EC647603-B7C2-417F-BE87-D1B7C9527D0C}" dt="2023-07-13T18:48:00.163" v="829" actId="1076"/>
          <ac:spMkLst>
            <pc:docMk/>
            <pc:sldMk cId="164322305" sldId="269"/>
            <ac:spMk id="16" creationId="{5B9C3C7C-942C-4DAA-8CBC-60357659E319}"/>
          </ac:spMkLst>
        </pc:spChg>
        <pc:spChg chg="mod">
          <ac:chgData name="Florentios Economou" userId="04e0d54a49535943" providerId="LiveId" clId="{EC647603-B7C2-417F-BE87-D1B7C9527D0C}" dt="2023-07-13T18:47:57.551" v="827"/>
          <ac:spMkLst>
            <pc:docMk/>
            <pc:sldMk cId="164322305" sldId="269"/>
            <ac:spMk id="25" creationId="{9573D01A-7ECD-4979-9D73-A109130C18AB}"/>
          </ac:spMkLst>
        </pc:spChg>
        <pc:spChg chg="mod">
          <ac:chgData name="Florentios Economou" userId="04e0d54a49535943" providerId="LiveId" clId="{EC647603-B7C2-417F-BE87-D1B7C9527D0C}" dt="2023-07-13T18:47:56.466" v="826"/>
          <ac:spMkLst>
            <pc:docMk/>
            <pc:sldMk cId="164322305" sldId="269"/>
            <ac:spMk id="26" creationId="{B9520552-C366-422C-8AD6-9D2F958A29C6}"/>
          </ac:spMkLst>
        </pc:spChg>
      </pc:sldChg>
      <pc:sldChg chg="modSp mod">
        <pc:chgData name="Florentios Economou" userId="04e0d54a49535943" providerId="LiveId" clId="{EC647603-B7C2-417F-BE87-D1B7C9527D0C}" dt="2023-07-15T18:14:45.876" v="1625" actId="14100"/>
        <pc:sldMkLst>
          <pc:docMk/>
          <pc:sldMk cId="839714374" sldId="270"/>
        </pc:sldMkLst>
        <pc:spChg chg="mod">
          <ac:chgData name="Florentios Economou" userId="04e0d54a49535943" providerId="LiveId" clId="{EC647603-B7C2-417F-BE87-D1B7C9527D0C}" dt="2023-07-15T18:10:48.545" v="1585" actId="20577"/>
          <ac:spMkLst>
            <pc:docMk/>
            <pc:sldMk cId="839714374" sldId="270"/>
            <ac:spMk id="2" creationId="{3FE46C73-C563-408D-9F03-DFE02D121D97}"/>
          </ac:spMkLst>
        </pc:spChg>
        <pc:spChg chg="mod">
          <ac:chgData name="Florentios Economou" userId="04e0d54a49535943" providerId="LiveId" clId="{EC647603-B7C2-417F-BE87-D1B7C9527D0C}" dt="2023-07-15T18:14:45.876" v="1625" actId="14100"/>
          <ac:spMkLst>
            <pc:docMk/>
            <pc:sldMk cId="839714374" sldId="270"/>
            <ac:spMk id="3" creationId="{E6E0A866-AFC3-47C9-9959-76DDD5E782FC}"/>
          </ac:spMkLst>
        </pc:spChg>
      </pc:sldChg>
      <pc:sldChg chg="modSp mod">
        <pc:chgData name="Florentios Economou" userId="04e0d54a49535943" providerId="LiveId" clId="{EC647603-B7C2-417F-BE87-D1B7C9527D0C}" dt="2023-07-15T18:40:05.743" v="2385" actId="108"/>
        <pc:sldMkLst>
          <pc:docMk/>
          <pc:sldMk cId="251898464" sldId="272"/>
        </pc:sldMkLst>
        <pc:spChg chg="mod">
          <ac:chgData name="Florentios Economou" userId="04e0d54a49535943" providerId="LiveId" clId="{EC647603-B7C2-417F-BE87-D1B7C9527D0C}" dt="2023-07-15T18:34:23.547" v="2068"/>
          <ac:spMkLst>
            <pc:docMk/>
            <pc:sldMk cId="251898464" sldId="272"/>
            <ac:spMk id="2" creationId="{B0598FFE-B28C-4B04-9F30-7D5E3FB3614A}"/>
          </ac:spMkLst>
        </pc:spChg>
        <pc:spChg chg="mod">
          <ac:chgData name="Florentios Economou" userId="04e0d54a49535943" providerId="LiveId" clId="{EC647603-B7C2-417F-BE87-D1B7C9527D0C}" dt="2023-07-15T18:40:05.743" v="2385" actId="108"/>
          <ac:spMkLst>
            <pc:docMk/>
            <pc:sldMk cId="251898464" sldId="272"/>
            <ac:spMk id="3" creationId="{6FCC6EE2-233C-4FCB-A9A8-11CB1CC44BB7}"/>
          </ac:spMkLst>
        </pc:spChg>
      </pc:sldChg>
      <pc:sldChg chg="modSp mod addCm modCm">
        <pc:chgData name="Florentios Economou" userId="04e0d54a49535943" providerId="LiveId" clId="{EC647603-B7C2-417F-BE87-D1B7C9527D0C}" dt="2023-07-15T18:32:36.249" v="2067" actId="108"/>
        <pc:sldMkLst>
          <pc:docMk/>
          <pc:sldMk cId="1971042359" sldId="273"/>
        </pc:sldMkLst>
        <pc:spChg chg="mod">
          <ac:chgData name="Florentios Economou" userId="04e0d54a49535943" providerId="LiveId" clId="{EC647603-B7C2-417F-BE87-D1B7C9527D0C}" dt="2023-07-15T18:15:00.539" v="1626"/>
          <ac:spMkLst>
            <pc:docMk/>
            <pc:sldMk cId="1971042359" sldId="273"/>
            <ac:spMk id="2" creationId="{3FE46C73-C563-408D-9F03-DFE02D121D97}"/>
          </ac:spMkLst>
        </pc:spChg>
        <pc:spChg chg="mod">
          <ac:chgData name="Florentios Economou" userId="04e0d54a49535943" providerId="LiveId" clId="{EC647603-B7C2-417F-BE87-D1B7C9527D0C}" dt="2023-07-15T18:32:36.249" v="2067" actId="108"/>
          <ac:spMkLst>
            <pc:docMk/>
            <pc:sldMk cId="1971042359" sldId="273"/>
            <ac:spMk id="3" creationId="{E6E0A866-AFC3-47C9-9959-76DDD5E782FC}"/>
          </ac:spMkLst>
        </pc:spChg>
      </pc:sldChg>
      <pc:sldChg chg="modSp mod">
        <pc:chgData name="Florentios Economou" userId="04e0d54a49535943" providerId="LiveId" clId="{EC647603-B7C2-417F-BE87-D1B7C9527D0C}" dt="2023-07-15T18:46:48.655" v="2420" actId="27636"/>
        <pc:sldMkLst>
          <pc:docMk/>
          <pc:sldMk cId="3588922337" sldId="274"/>
        </pc:sldMkLst>
        <pc:spChg chg="mod">
          <ac:chgData name="Florentios Economou" userId="04e0d54a49535943" providerId="LiveId" clId="{EC647603-B7C2-417F-BE87-D1B7C9527D0C}" dt="2023-07-15T18:34:31.017" v="2087" actId="20577"/>
          <ac:spMkLst>
            <pc:docMk/>
            <pc:sldMk cId="3588922337" sldId="274"/>
            <ac:spMk id="2" creationId="{314BDF83-EF1E-48D8-B134-63F4B0E92897}"/>
          </ac:spMkLst>
        </pc:spChg>
        <pc:spChg chg="mod">
          <ac:chgData name="Florentios Economou" userId="04e0d54a49535943" providerId="LiveId" clId="{EC647603-B7C2-417F-BE87-D1B7C9527D0C}" dt="2023-07-15T18:46:48.655" v="2420" actId="27636"/>
          <ac:spMkLst>
            <pc:docMk/>
            <pc:sldMk cId="3588922337" sldId="274"/>
            <ac:spMk id="3" creationId="{844EFA0B-B75E-42F9-9E06-69FD316D8D55}"/>
          </ac:spMkLst>
        </pc:spChg>
      </pc:sldChg>
      <pc:sldChg chg="modSp mod">
        <pc:chgData name="Florentios Economou" userId="04e0d54a49535943" providerId="LiveId" clId="{EC647603-B7C2-417F-BE87-D1B7C9527D0C}" dt="2023-07-15T18:50:03.626" v="2474" actId="27636"/>
        <pc:sldMkLst>
          <pc:docMk/>
          <pc:sldMk cId="255728246" sldId="275"/>
        </pc:sldMkLst>
        <pc:spChg chg="mod">
          <ac:chgData name="Florentios Economou" userId="04e0d54a49535943" providerId="LiveId" clId="{EC647603-B7C2-417F-BE87-D1B7C9527D0C}" dt="2023-07-15T18:34:38.986" v="2104" actId="20577"/>
          <ac:spMkLst>
            <pc:docMk/>
            <pc:sldMk cId="255728246" sldId="275"/>
            <ac:spMk id="2" creationId="{B02D4CE0-5730-4C89-8EF4-4E1F39278DED}"/>
          </ac:spMkLst>
        </pc:spChg>
        <pc:spChg chg="mod">
          <ac:chgData name="Florentios Economou" userId="04e0d54a49535943" providerId="LiveId" clId="{EC647603-B7C2-417F-BE87-D1B7C9527D0C}" dt="2023-07-15T18:50:03.626" v="2474" actId="27636"/>
          <ac:spMkLst>
            <pc:docMk/>
            <pc:sldMk cId="255728246" sldId="275"/>
            <ac:spMk id="3" creationId="{F9040BCD-3869-4053-80AA-DBC7B245B3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4E7C3-CEDE-4B1B-82D1-451B9C554B56}"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5E41F-F354-4C01-BA43-5D05D508A51E}" type="slidenum">
              <a:rPr lang="en-US" smtClean="0"/>
              <a:t>‹#›</a:t>
            </a:fld>
            <a:endParaRPr lang="en-US"/>
          </a:p>
        </p:txBody>
      </p:sp>
    </p:spTree>
    <p:extLst>
      <p:ext uri="{BB962C8B-B14F-4D97-AF65-F5344CB8AC3E}">
        <p14:creationId xmlns:p14="http://schemas.microsoft.com/office/powerpoint/2010/main" val="278031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57F09FB6-65DB-4D31-97A7-9F5DB954DFB0}" type="slidenum">
              <a:rPr lang="en-US" smtClean="0"/>
              <a:t>23</a:t>
            </a:fld>
            <a:endParaRPr lang="en-US"/>
          </a:p>
        </p:txBody>
      </p:sp>
    </p:spTree>
    <p:extLst>
      <p:ext uri="{BB962C8B-B14F-4D97-AF65-F5344CB8AC3E}">
        <p14:creationId xmlns:p14="http://schemas.microsoft.com/office/powerpoint/2010/main" val="2392144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life-climamed.eu/home"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636A-185B-45F7-8395-AC051567D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A4C774D5-6F8B-4DD6-A5AF-09E49A93A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7C681897-D60A-43E3-8645-56DE4D477ABA}"/>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79D7DD69-35DB-472D-BF5B-A897B8E84BB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AC924F4-68F6-4979-9168-0E183960F3F7}"/>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74623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4768-C307-4114-8237-F15417F708CD}"/>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A48F503-2168-478E-951A-D5A8B772EC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EBE9915-68D6-45EE-8549-8545F17B8443}"/>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5160BB80-98CE-4DD4-AF11-63CA92A8E28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3957D78-321B-4271-BDB0-72C0A2B2C3B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8342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4B305-8A1F-4E5B-87DE-28B9B5447D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784778E-39A1-45B8-AA02-6B6E660EC8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08FE97D-C7FF-442C-8093-55CC0BD8899B}"/>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94F2A1F5-7921-44D5-911E-62C19BE9B42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8F3C350-9ED7-4508-8C24-5928792CC81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29989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398324"/>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Cambria" panose="02040503050406030204" pitchFamily="18" charset="0"/>
                <a:ea typeface="Cambria" panose="02040503050406030204" pitchFamily="18"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Footer Placeholder 4"/>
          <p:cNvSpPr>
            <a:spLocks noGrp="1"/>
          </p:cNvSpPr>
          <p:nvPr>
            <p:ph type="ftr" sz="quarter" idx="11"/>
          </p:nvPr>
        </p:nvSpPr>
        <p:spPr>
          <a:xfrm>
            <a:off x="90516" y="6432147"/>
            <a:ext cx="3049848" cy="365125"/>
          </a:xfrm>
        </p:spPr>
        <p:txBody>
          <a:bodyPr/>
          <a:lstStyle/>
          <a:p>
            <a:r>
              <a:rPr lang="en-US" dirty="0">
                <a:latin typeface="DejaVuSans-Bold"/>
              </a:rPr>
              <a:t>ClimaMED - LIFE17 CCM/GR/000087</a:t>
            </a:r>
            <a:endParaRPr lang="el-GR"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966B17-C29E-F785-8C5C-D60AEFCA9982}"/>
              </a:ext>
            </a:extLst>
          </p:cNvPr>
          <p:cNvPicPr>
            <a:picLocks noChangeAspect="1"/>
          </p:cNvPicPr>
          <p:nvPr userDrawn="1"/>
        </p:nvPicPr>
        <p:blipFill>
          <a:blip r:embed="rId2"/>
          <a:stretch>
            <a:fillRect/>
          </a:stretch>
        </p:blipFill>
        <p:spPr>
          <a:xfrm>
            <a:off x="4607303" y="417815"/>
            <a:ext cx="2687772" cy="773824"/>
          </a:xfrm>
          <a:prstGeom prst="rect">
            <a:avLst/>
          </a:prstGeom>
        </p:spPr>
      </p:pic>
      <p:pic>
        <p:nvPicPr>
          <p:cNvPr id="11" name="Picture 10">
            <a:extLst>
              <a:ext uri="{FF2B5EF4-FFF2-40B4-BE49-F238E27FC236}">
                <a16:creationId xmlns:a16="http://schemas.microsoft.com/office/drawing/2014/main" id="{682B7DC8-7201-7A93-A287-CB9F96E55BED}"/>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267627" y="248075"/>
            <a:ext cx="1146419" cy="954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9960DF3F-37A7-7CE4-A30F-3708AA1C8DE6}"/>
              </a:ext>
            </a:extLst>
          </p:cNvPr>
          <p:cNvPicPr>
            <a:picLocks noChangeAspect="1"/>
          </p:cNvPicPr>
          <p:nvPr userDrawn="1"/>
        </p:nvPicPr>
        <p:blipFill>
          <a:blip r:embed="rId4"/>
          <a:stretch>
            <a:fillRect/>
          </a:stretch>
        </p:blipFill>
        <p:spPr>
          <a:xfrm>
            <a:off x="10805097" y="274229"/>
            <a:ext cx="959785" cy="1181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406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EB2014A7-E1F1-583C-9844-52A8A87E88AA}"/>
              </a:ext>
            </a:extLst>
          </p:cNvPr>
          <p:cNvPicPr>
            <a:picLocks noChangeAspect="1"/>
          </p:cNvPicPr>
          <p:nvPr userDrawn="1"/>
        </p:nvPicPr>
        <p:blipFill>
          <a:blip r:embed="rId2"/>
          <a:stretch>
            <a:fillRect/>
          </a:stretch>
        </p:blipFill>
        <p:spPr>
          <a:xfrm>
            <a:off x="369792" y="243278"/>
            <a:ext cx="1864821" cy="536892"/>
          </a:xfrm>
          <a:prstGeom prst="rect">
            <a:avLst/>
          </a:prstGeom>
        </p:spPr>
      </p:pic>
      <p:sp>
        <p:nvSpPr>
          <p:cNvPr id="8" name="TextBox 7">
            <a:extLst>
              <a:ext uri="{FF2B5EF4-FFF2-40B4-BE49-F238E27FC236}">
                <a16:creationId xmlns:a16="http://schemas.microsoft.com/office/drawing/2014/main" id="{162356A5-6856-A554-2E9A-9A6D80AD84B8}"/>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3">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Rectangle 9">
            <a:extLst>
              <a:ext uri="{FF2B5EF4-FFF2-40B4-BE49-F238E27FC236}">
                <a16:creationId xmlns:a16="http://schemas.microsoft.com/office/drawing/2014/main" id="{5A5E1276-BB9A-06C7-C827-FEAC8AC6EEAD}"/>
              </a:ext>
            </a:extLst>
          </p:cNvPr>
          <p:cNvSpPr/>
          <p:nvPr userDrawn="1"/>
        </p:nvSpPr>
        <p:spPr>
          <a:xfrm>
            <a:off x="3175" y="6321108"/>
            <a:ext cx="12188825" cy="536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a:extLst>
              <a:ext uri="{FF2B5EF4-FFF2-40B4-BE49-F238E27FC236}">
                <a16:creationId xmlns:a16="http://schemas.microsoft.com/office/drawing/2014/main" id="{01C1EF8D-CC7D-BD8D-20D0-9D349D2BB86B}"/>
              </a:ext>
            </a:extLst>
          </p:cNvPr>
          <p:cNvSpPr txBox="1">
            <a:spLocks/>
          </p:cNvSpPr>
          <p:nvPr userDrawn="1"/>
        </p:nvSpPr>
        <p:spPr>
          <a:xfrm>
            <a:off x="9262994" y="6413985"/>
            <a:ext cx="2250618"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latin typeface="Bahnschrift SemiLight" panose="020B0502040204020203" pitchFamily="34" charset="0"/>
              </a:rPr>
              <a:t>www.envitech.org</a:t>
            </a:r>
            <a:endParaRPr lang="el-GR" cap="none" dirty="0">
              <a:latin typeface="Bahnschrift SemiLight" panose="020B0502040204020203" pitchFamily="34" charset="0"/>
            </a:endParaRPr>
          </a:p>
        </p:txBody>
      </p:sp>
      <p:pic>
        <p:nvPicPr>
          <p:cNvPr id="9" name="Picture 8">
            <a:extLst>
              <a:ext uri="{FF2B5EF4-FFF2-40B4-BE49-F238E27FC236}">
                <a16:creationId xmlns:a16="http://schemas.microsoft.com/office/drawing/2014/main" id="{5455D75E-E164-6218-F8D3-12DD31A4ADDB}"/>
              </a:ext>
            </a:extLst>
          </p:cNvPr>
          <p:cNvPicPr/>
          <p:nvPr userDrawn="1"/>
        </p:nvPicPr>
        <p:blipFill>
          <a:blip r:embed="rId4" cstate="hqprint">
            <a:extLst>
              <a:ext uri="{28A0092B-C50C-407E-A947-70E740481C1C}">
                <a14:useLocalDpi xmlns:a14="http://schemas.microsoft.com/office/drawing/2010/main" val="0"/>
              </a:ext>
            </a:extLst>
          </a:blip>
          <a:stretch>
            <a:fillRect/>
          </a:stretch>
        </p:blipFill>
        <p:spPr>
          <a:xfrm>
            <a:off x="11513612" y="6368968"/>
            <a:ext cx="574309" cy="437470"/>
          </a:xfrm>
          <a:prstGeom prst="rect">
            <a:avLst/>
          </a:prstGeom>
        </p:spPr>
      </p:pic>
      <p:sp>
        <p:nvSpPr>
          <p:cNvPr id="15" name="Footer Placeholder 4">
            <a:extLst>
              <a:ext uri="{FF2B5EF4-FFF2-40B4-BE49-F238E27FC236}">
                <a16:creationId xmlns:a16="http://schemas.microsoft.com/office/drawing/2014/main" id="{C1110A4D-51E7-7724-37ED-EE1479011817}"/>
              </a:ext>
            </a:extLst>
          </p:cNvPr>
          <p:cNvSpPr txBox="1">
            <a:spLocks/>
          </p:cNvSpPr>
          <p:nvPr userDrawn="1"/>
        </p:nvSpPr>
        <p:spPr>
          <a:xfrm>
            <a:off x="-148831" y="6404367"/>
            <a:ext cx="2902066"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DejaVuSans-Bold"/>
              </a:rPr>
              <a:t>ClimaMED - LIFE17 CCM/GR/000087</a:t>
            </a:r>
            <a:endParaRPr lang="el-GR" dirty="0"/>
          </a:p>
        </p:txBody>
      </p:sp>
      <p:pic>
        <p:nvPicPr>
          <p:cNvPr id="1026" name="Picture 1" descr="NEW LOGO 2010">
            <a:extLst>
              <a:ext uri="{FF2B5EF4-FFF2-40B4-BE49-F238E27FC236}">
                <a16:creationId xmlns:a16="http://schemas.microsoft.com/office/drawing/2014/main" id="{42B23590-3E69-103B-25FF-5D235B4C9846}"/>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11041912" y="6339580"/>
            <a:ext cx="421439" cy="51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76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8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2877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pic>
        <p:nvPicPr>
          <p:cNvPr id="2" name="Picture 1">
            <a:extLst>
              <a:ext uri="{FF2B5EF4-FFF2-40B4-BE49-F238E27FC236}">
                <a16:creationId xmlns:a16="http://schemas.microsoft.com/office/drawing/2014/main" id="{4CE67041-A971-A789-5277-7F8A6ADE3E1B}"/>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1212482" y="360222"/>
            <a:ext cx="768191" cy="535710"/>
          </a:xfrm>
          <a:prstGeom prst="rect">
            <a:avLst/>
          </a:prstGeom>
        </p:spPr>
      </p:pic>
    </p:spTree>
    <p:extLst>
      <p:ext uri="{BB962C8B-B14F-4D97-AF65-F5344CB8AC3E}">
        <p14:creationId xmlns:p14="http://schemas.microsoft.com/office/powerpoint/2010/main" val="57138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301464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97385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31AB5A34-DC79-4869-90D6-BB6C3CFD84EF}" type="datetimeFigureOut">
              <a:rPr lang="el-GR" smtClean="0"/>
              <a:t>9/9/2023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F00A8D-62AF-4D50-A83F-11CCEA88206D}" type="slidenum">
              <a:rPr lang="el-GR" smtClean="0"/>
              <a:t>‹#›</a:t>
            </a:fld>
            <a:endParaRPr lang="el-GR"/>
          </a:p>
        </p:txBody>
      </p:sp>
    </p:spTree>
    <p:extLst>
      <p:ext uri="{BB962C8B-B14F-4D97-AF65-F5344CB8AC3E}">
        <p14:creationId xmlns:p14="http://schemas.microsoft.com/office/powerpoint/2010/main" val="3235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46D3-067B-40FB-93BF-5358AAA772B6}"/>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40C814A3-704D-4810-95FA-61AF5149CF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DB31C2F-5A33-4689-B6DA-9327AAF2F7EC}"/>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C91777E3-9A30-4BC8-8956-80497F8A8B1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75EC023-592D-4EBC-A58C-1A67454DCF8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26823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120555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801997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6816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A94C-1DDE-4B9E-9079-29261855D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FBDEB57-28D1-4A26-B552-5483194EB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98E4D7-FED9-4B2D-A74C-C1769B3CA18C}"/>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E2EF6679-DD2A-44AB-B89D-1A3E201044C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EA519F4-B976-49A5-8B35-A9FD1E50B15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0823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FABC-E385-40F2-A6C4-0C196A6B4F7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0E5BD3D-7396-4B1A-AA33-BD9CFD5BB8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0B460F2-E2F2-4430-9B63-EB241D4CCC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2839320F-1EFE-4499-B924-6FE766E67698}"/>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6" name="Footer Placeholder 5">
            <a:extLst>
              <a:ext uri="{FF2B5EF4-FFF2-40B4-BE49-F238E27FC236}">
                <a16:creationId xmlns:a16="http://schemas.microsoft.com/office/drawing/2014/main" id="{9D3DAD2B-0202-4D31-BA67-F29D8BCD718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39A170C-9192-40BF-98A7-363BCB447D40}"/>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89637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8F4E-E26B-4DB0-A9DF-AAB401351CD8}"/>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0CECB3D-9D36-4AA8-B89F-579C6CE06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52E141-B46B-4955-A1EF-C9604DA871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C9566639-400C-4E02-969F-7536A16B1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E92863-9D35-4337-A675-8DACCEFF2F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A037983-1A52-4C1E-8A0B-32B0F097DD55}"/>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8" name="Footer Placeholder 7">
            <a:extLst>
              <a:ext uri="{FF2B5EF4-FFF2-40B4-BE49-F238E27FC236}">
                <a16:creationId xmlns:a16="http://schemas.microsoft.com/office/drawing/2014/main" id="{FC6E87FC-34D0-439F-BEB0-E61E07D0C7F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2AB3B522-DE6A-4BB5-8194-07C3B157AE3F}"/>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51283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E78B-6713-4279-B9DB-3E129ADE1F0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F45D0D0-0752-417A-BEFA-DDB376A28605}"/>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4" name="Footer Placeholder 3">
            <a:extLst>
              <a:ext uri="{FF2B5EF4-FFF2-40B4-BE49-F238E27FC236}">
                <a16:creationId xmlns:a16="http://schemas.microsoft.com/office/drawing/2014/main" id="{339B7F42-A877-4C32-BFB8-0BBE71FAAA3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4DAA862-BA12-4CA1-94F3-6D843F8345D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4638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AA5DA-399C-4543-AAEA-7A320C7DE5C8}"/>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3" name="Footer Placeholder 2">
            <a:extLst>
              <a:ext uri="{FF2B5EF4-FFF2-40B4-BE49-F238E27FC236}">
                <a16:creationId xmlns:a16="http://schemas.microsoft.com/office/drawing/2014/main" id="{A92E0748-BAF2-40DF-AE48-8B7DDA72C7D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4E5F632E-5B1B-46F3-ADF4-29FBD493BE3E}"/>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421389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9E1E-75F8-4858-B2B8-6A078ED13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59E7E6D3-BCFC-43FF-B50E-AE191D454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EA80595-5566-4F47-905A-7673F2522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588823-0266-4EEE-B202-835925C40394}"/>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6" name="Footer Placeholder 5">
            <a:extLst>
              <a:ext uri="{FF2B5EF4-FFF2-40B4-BE49-F238E27FC236}">
                <a16:creationId xmlns:a16="http://schemas.microsoft.com/office/drawing/2014/main" id="{C6186CB9-D144-4570-801B-6E9461D78EC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E0AF322-BB14-4A23-8568-22B32EA1C488}"/>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656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5A8-E9C8-4042-B7C7-795D1ED55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8D5C438-C6A1-43CD-9BA2-90D1AF174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B816E278-647D-4F98-A66A-F1BD23BC5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C529A1-53A7-4023-90D2-8C73C2B7304F}"/>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6" name="Footer Placeholder 5">
            <a:extLst>
              <a:ext uri="{FF2B5EF4-FFF2-40B4-BE49-F238E27FC236}">
                <a16:creationId xmlns:a16="http://schemas.microsoft.com/office/drawing/2014/main" id="{13257364-6F5D-4232-BE7F-5B8D4270520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4B3A058-B872-48E6-8A63-EFC5E73E19C3}"/>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45808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life-climamed.eu/home"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C50F2-7037-45A3-A5A5-E91027783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AF655A0-775F-4AFD-9CA1-031507AFB3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288A595-274D-4C53-A52D-70E5B3A90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01432611-5A45-4E95-AE35-F5C720005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A22DDA13-6CFA-49C3-819D-1AC2E915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410FD-FD70-416D-B501-19460E02587D}" type="slidenum">
              <a:rPr lang="el-GR" smtClean="0"/>
              <a:t>‹#›</a:t>
            </a:fld>
            <a:endParaRPr lang="el-GR"/>
          </a:p>
        </p:txBody>
      </p:sp>
    </p:spTree>
    <p:extLst>
      <p:ext uri="{BB962C8B-B14F-4D97-AF65-F5344CB8AC3E}">
        <p14:creationId xmlns:p14="http://schemas.microsoft.com/office/powerpoint/2010/main" val="30363827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A410FD-FD70-416D-B501-19460E02587D}"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4710051-0DC9-ED09-6786-70B3DB2DFF0B}"/>
              </a:ext>
            </a:extLst>
          </p:cNvPr>
          <p:cNvPicPr>
            <a:picLocks noChangeAspect="1"/>
          </p:cNvPicPr>
          <p:nvPr userDrawn="1"/>
        </p:nvPicPr>
        <p:blipFill>
          <a:blip r:embed="rId13"/>
          <a:stretch>
            <a:fillRect/>
          </a:stretch>
        </p:blipFill>
        <p:spPr>
          <a:xfrm>
            <a:off x="369792" y="243278"/>
            <a:ext cx="1864821" cy="536892"/>
          </a:xfrm>
          <a:prstGeom prst="rect">
            <a:avLst/>
          </a:prstGeom>
        </p:spPr>
      </p:pic>
      <p:sp>
        <p:nvSpPr>
          <p:cNvPr id="12" name="TextBox 11">
            <a:extLst>
              <a:ext uri="{FF2B5EF4-FFF2-40B4-BE49-F238E27FC236}">
                <a16:creationId xmlns:a16="http://schemas.microsoft.com/office/drawing/2014/main" id="{EAD64745-E23A-0D2C-65A4-62F11DCDF1E0}"/>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14">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Tree>
    <p:extLst>
      <p:ext uri="{BB962C8B-B14F-4D97-AF65-F5344CB8AC3E}">
        <p14:creationId xmlns:p14="http://schemas.microsoft.com/office/powerpoint/2010/main" val="216071308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ife-climamed.eu/home"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8AC-87F1-46EF-9900-1E7DBDD38260}"/>
              </a:ext>
            </a:extLst>
          </p:cNvPr>
          <p:cNvSpPr>
            <a:spLocks noGrp="1"/>
          </p:cNvSpPr>
          <p:nvPr>
            <p:ph type="ctrTitle"/>
          </p:nvPr>
        </p:nvSpPr>
        <p:spPr>
          <a:xfrm>
            <a:off x="2571960" y="1751278"/>
            <a:ext cx="8915399" cy="2216874"/>
          </a:xfrm>
        </p:spPr>
        <p:txBody>
          <a:bodyP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l-GR" sz="2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3" name="Subtitle 2">
            <a:extLst>
              <a:ext uri="{FF2B5EF4-FFF2-40B4-BE49-F238E27FC236}">
                <a16:creationId xmlns:a16="http://schemas.microsoft.com/office/drawing/2014/main" id="{7873D27E-DD8D-453A-8454-9C48BA1EEC92}"/>
              </a:ext>
            </a:extLst>
          </p:cNvPr>
          <p:cNvSpPr>
            <a:spLocks noGrp="1"/>
          </p:cNvSpPr>
          <p:nvPr>
            <p:ph type="subTitle" idx="1"/>
          </p:nvPr>
        </p:nvSpPr>
        <p:spPr>
          <a:xfrm>
            <a:off x="9207544" y="5548004"/>
            <a:ext cx="2984456" cy="954107"/>
          </a:xfrm>
        </p:spPr>
        <p:txBody>
          <a:bodyPr>
            <a:normAutofit/>
          </a:bodyPr>
          <a:lstStyle/>
          <a:p>
            <a:pPr algn="r">
              <a:spcBef>
                <a:spcPts val="0"/>
              </a:spcBef>
            </a:pPr>
            <a:r>
              <a:rPr lang="en-US" sz="1400" b="1" dirty="0">
                <a:solidFill>
                  <a:srgbClr val="00B050"/>
                </a:solidFill>
                <a:latin typeface="Cambria" panose="02040503050406030204" pitchFamily="18" charset="0"/>
                <a:ea typeface="Cambria" panose="02040503050406030204" pitchFamily="18" charset="0"/>
              </a:rPr>
              <a:t> </a:t>
            </a:r>
          </a:p>
          <a:p>
            <a:pPr algn="r">
              <a:spcBef>
                <a:spcPts val="0"/>
              </a:spcBef>
            </a:pPr>
            <a:r>
              <a:rPr lang="en-US" sz="2000" dirty="0">
                <a:latin typeface="Cambria" panose="02040503050406030204" pitchFamily="18" charset="0"/>
                <a:ea typeface="Cambria" panose="02040503050406030204" pitchFamily="18" charset="0"/>
              </a:rPr>
              <a:t> </a:t>
            </a:r>
            <a:endParaRPr lang="el-GR"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120558A-3E93-458F-8EDA-90A2F6A0ED5F}"/>
              </a:ext>
            </a:extLst>
          </p:cNvPr>
          <p:cNvSpPr txBox="1"/>
          <p:nvPr/>
        </p:nvSpPr>
        <p:spPr>
          <a:xfrm>
            <a:off x="44374" y="6502111"/>
            <a:ext cx="2582057" cy="276999"/>
          </a:xfrm>
          <a:prstGeom prst="rect">
            <a:avLst/>
          </a:prstGeom>
          <a:noFill/>
        </p:spPr>
        <p:txBody>
          <a:bodyPr wrap="square" rtlCol="0">
            <a:spAutoFit/>
          </a:bodyPr>
          <a:lstStyle/>
          <a:p>
            <a:r>
              <a:rPr lang="en-US" sz="1200" dirty="0">
                <a:solidFill>
                  <a:schemeClr val="bg1"/>
                </a:solidFill>
                <a:hlinkClick r:id="rId2">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TextBox 9">
            <a:extLst>
              <a:ext uri="{FF2B5EF4-FFF2-40B4-BE49-F238E27FC236}">
                <a16:creationId xmlns:a16="http://schemas.microsoft.com/office/drawing/2014/main" id="{17EEBB8B-AE4A-D4DC-8CF7-6B98C4474F9D}"/>
              </a:ext>
            </a:extLst>
          </p:cNvPr>
          <p:cNvSpPr txBox="1"/>
          <p:nvPr/>
        </p:nvSpPr>
        <p:spPr>
          <a:xfrm>
            <a:off x="3112982" y="4624674"/>
            <a:ext cx="6094562" cy="923330"/>
          </a:xfrm>
          <a:prstGeom prst="rect">
            <a:avLst/>
          </a:prstGeom>
          <a:noFill/>
        </p:spPr>
        <p:txBody>
          <a:bodyPr wrap="square">
            <a:spAutoFit/>
          </a:bodyPr>
          <a:lstStyle/>
          <a:p>
            <a:pPr algn="ct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Innovative technologies for climate change mitigation by Mediterranean agricultural sector</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Clima</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MED</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LIFE17 CCM/GR/000087 </a:t>
            </a:r>
            <a:endParaRPr lang="en-US" dirty="0"/>
          </a:p>
        </p:txBody>
      </p:sp>
      <p:sp>
        <p:nvSpPr>
          <p:cNvPr id="12" name="TextBox 11">
            <a:extLst>
              <a:ext uri="{FF2B5EF4-FFF2-40B4-BE49-F238E27FC236}">
                <a16:creationId xmlns:a16="http://schemas.microsoft.com/office/drawing/2014/main" id="{28086B80-77B2-0841-877D-3518C0014567}"/>
              </a:ext>
            </a:extLst>
          </p:cNvPr>
          <p:cNvSpPr txBox="1"/>
          <p:nvPr/>
        </p:nvSpPr>
        <p:spPr>
          <a:xfrm>
            <a:off x="2626431" y="2451710"/>
            <a:ext cx="6669588" cy="1200329"/>
          </a:xfrm>
          <a:prstGeom prst="rect">
            <a:avLst/>
          </a:prstGeom>
          <a:noFill/>
        </p:spPr>
        <p:txBody>
          <a:bodyPr wrap="square">
            <a:spAutoFit/>
          </a:bodyPr>
          <a:lstStyle/>
          <a:p>
            <a:pPr algn="ctr"/>
            <a:r>
              <a:rPr kumimoji="0" lang="el-GR"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Αειφόρες Καλλιεργητικές Πρακτικές</a:t>
            </a:r>
            <a:endParaRPr lang="en-US" sz="3600" dirty="0"/>
          </a:p>
        </p:txBody>
      </p:sp>
    </p:spTree>
    <p:extLst>
      <p:ext uri="{BB962C8B-B14F-4D97-AF65-F5344CB8AC3E}">
        <p14:creationId xmlns:p14="http://schemas.microsoft.com/office/powerpoint/2010/main" val="43623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6E04C5-B7EF-4736-A2EF-D162A56F1CD7}"/>
              </a:ext>
            </a:extLst>
          </p:cNvPr>
          <p:cNvSpPr>
            <a:spLocks noGrp="1"/>
          </p:cNvSpPr>
          <p:nvPr>
            <p:ph type="title"/>
          </p:nvPr>
        </p:nvSpPr>
        <p:spPr>
          <a:xfrm>
            <a:off x="685692" y="258936"/>
            <a:ext cx="11300059" cy="1450757"/>
          </a:xfrm>
        </p:spPr>
        <p:txBody>
          <a:bodyPr>
            <a:normAutofit/>
          </a:bodyPr>
          <a:lstStyle/>
          <a:p>
            <a:r>
              <a:rPr lang="en-US" sz="3600" dirty="0" err="1">
                <a:latin typeface="Cambria"/>
                <a:ea typeface="Cambria"/>
              </a:rPr>
              <a:t>Ολοκληρωμένη</a:t>
            </a:r>
            <a:r>
              <a:rPr lang="en-US" sz="3600" dirty="0">
                <a:latin typeface="Cambria"/>
                <a:ea typeface="Cambria"/>
              </a:rPr>
              <a:t> </a:t>
            </a:r>
            <a:r>
              <a:rPr lang="en-US" sz="3600" dirty="0" err="1">
                <a:latin typeface="Cambria"/>
                <a:ea typeface="Cambria"/>
              </a:rPr>
              <a:t>Δι</a:t>
            </a:r>
            <a:r>
              <a:rPr lang="en-US" sz="3600" dirty="0">
                <a:latin typeface="Cambria"/>
                <a:ea typeface="Cambria"/>
              </a:rPr>
              <a:t>α</a:t>
            </a:r>
            <a:r>
              <a:rPr lang="en-US" sz="3600" dirty="0" err="1">
                <a:latin typeface="Cambria"/>
                <a:ea typeface="Cambria"/>
              </a:rPr>
              <a:t>χείριση</a:t>
            </a:r>
            <a:r>
              <a:rPr lang="en-US" sz="3600" dirty="0">
                <a:latin typeface="Cambria"/>
                <a:ea typeface="Cambria"/>
              </a:rPr>
              <a:t> Επιβλαβ</a:t>
            </a:r>
            <a:r>
              <a:rPr lang="en-US" sz="3600" dirty="0" err="1">
                <a:latin typeface="Cambria"/>
                <a:ea typeface="Cambria"/>
              </a:rPr>
              <a:t>ών</a:t>
            </a:r>
            <a:r>
              <a:rPr lang="en-US" sz="3600" dirty="0">
                <a:latin typeface="Cambria"/>
                <a:ea typeface="Cambria"/>
              </a:rPr>
              <a:t> </a:t>
            </a:r>
            <a:r>
              <a:rPr lang="en-US" sz="3600" dirty="0" err="1">
                <a:latin typeface="Cambria"/>
                <a:ea typeface="Cambria"/>
              </a:rPr>
              <a:t>Οργ</a:t>
            </a:r>
            <a:r>
              <a:rPr lang="en-US" sz="3600" dirty="0">
                <a:latin typeface="Cambria"/>
                <a:ea typeface="Cambria"/>
              </a:rPr>
              <a:t>α</a:t>
            </a:r>
            <a:r>
              <a:rPr lang="en-US" sz="3600" dirty="0" err="1">
                <a:latin typeface="Cambria"/>
                <a:ea typeface="Cambria"/>
              </a:rPr>
              <a:t>νισμών</a:t>
            </a:r>
            <a:r>
              <a:rPr lang="en-US" sz="3600" dirty="0">
                <a:latin typeface="Cambria"/>
                <a:ea typeface="Cambria"/>
              </a:rPr>
              <a:t> (IPM)</a:t>
            </a:r>
          </a:p>
        </p:txBody>
      </p:sp>
      <p:sp>
        <p:nvSpPr>
          <p:cNvPr id="3" name="Θέση περιεχομένου 2">
            <a:extLst>
              <a:ext uri="{FF2B5EF4-FFF2-40B4-BE49-F238E27FC236}">
                <a16:creationId xmlns:a16="http://schemas.microsoft.com/office/drawing/2014/main" id="{4E955B49-B7D3-44CE-932D-AC8B65FFFC48}"/>
              </a:ext>
            </a:extLst>
          </p:cNvPr>
          <p:cNvSpPr>
            <a:spLocks noGrp="1"/>
          </p:cNvSpPr>
          <p:nvPr>
            <p:ph idx="1"/>
          </p:nvPr>
        </p:nvSpPr>
        <p:spPr>
          <a:xfrm>
            <a:off x="1097280" y="1845734"/>
            <a:ext cx="10058400" cy="4540944"/>
          </a:xfrm>
        </p:spPr>
        <p:txBody>
          <a:bodyPr vert="horz" lIns="0" tIns="45720" rIns="0" bIns="45720" rtlCol="0" anchor="t">
            <a:normAutofit lnSpcReduction="10000"/>
          </a:bodyPr>
          <a:lstStyle/>
          <a:p>
            <a:pPr marL="0" indent="0" algn="just">
              <a:lnSpc>
                <a:spcPct val="120000"/>
              </a:lnSpc>
              <a:spcBef>
                <a:spcPts val="500"/>
              </a:spcBef>
              <a:buNone/>
            </a:pPr>
            <a:r>
              <a:rPr lang="en-US" sz="2100" dirty="0">
                <a:solidFill>
                  <a:schemeClr val="tx1"/>
                </a:solidFill>
                <a:latin typeface="Cambria"/>
                <a:ea typeface="Cambria"/>
              </a:rPr>
              <a:t>Τα </a:t>
            </a:r>
            <a:r>
              <a:rPr lang="en-US" sz="2100" dirty="0" err="1">
                <a:solidFill>
                  <a:schemeClr val="tx1"/>
                </a:solidFill>
                <a:latin typeface="Cambria"/>
                <a:ea typeface="Cambria"/>
              </a:rPr>
              <a:t>μέτρ</a:t>
            </a:r>
            <a:r>
              <a:rPr lang="en-US" sz="2100" dirty="0">
                <a:solidFill>
                  <a:schemeClr val="tx1"/>
                </a:solidFill>
                <a:latin typeface="Cambria"/>
                <a:ea typeface="Cambria"/>
              </a:rPr>
              <a:t>α πρόληψης περιλαμβάνουν: </a:t>
            </a:r>
          </a:p>
          <a:p>
            <a:pPr marL="452438" indent="-452438" algn="just">
              <a:lnSpc>
                <a:spcPct val="120000"/>
              </a:lnSpc>
              <a:spcBef>
                <a:spcPts val="500"/>
              </a:spcBef>
              <a:buFont typeface="Wingdings" panose="05000000000000000000" pitchFamily="2" charset="2"/>
              <a:buChar char="q"/>
            </a:pPr>
            <a:r>
              <a:rPr lang="en-US" sz="2100" dirty="0">
                <a:solidFill>
                  <a:schemeClr val="tx1"/>
                </a:solidFill>
                <a:latin typeface="Cambria"/>
                <a:ea typeface="Cambria"/>
              </a:rPr>
              <a:t>Κα</a:t>
            </a:r>
            <a:r>
              <a:rPr lang="en-US" sz="2100" dirty="0" err="1">
                <a:solidFill>
                  <a:schemeClr val="tx1"/>
                </a:solidFill>
                <a:latin typeface="Cambria"/>
                <a:ea typeface="Cambria"/>
              </a:rPr>
              <a:t>λλιέργει</a:t>
            </a:r>
            <a:r>
              <a:rPr lang="en-US" sz="2100" dirty="0">
                <a:solidFill>
                  <a:schemeClr val="tx1"/>
                </a:solidFill>
                <a:latin typeface="Cambria"/>
                <a:ea typeface="Cambria"/>
              </a:rPr>
              <a:t>α α</a:t>
            </a:r>
            <a:r>
              <a:rPr lang="en-US" sz="2100" dirty="0" err="1">
                <a:solidFill>
                  <a:schemeClr val="tx1"/>
                </a:solidFill>
                <a:latin typeface="Cambria"/>
                <a:ea typeface="Cambria"/>
              </a:rPr>
              <a:t>νθεκτικών</a:t>
            </a:r>
            <a:r>
              <a:rPr lang="en-US" sz="2100" dirty="0">
                <a:solidFill>
                  <a:schemeClr val="tx1"/>
                </a:solidFill>
                <a:latin typeface="Cambria"/>
                <a:ea typeface="Cambria"/>
              </a:rPr>
              <a:t>/ α</a:t>
            </a:r>
            <a:r>
              <a:rPr lang="en-US" sz="2100" dirty="0" err="1">
                <a:solidFill>
                  <a:schemeClr val="tx1"/>
                </a:solidFill>
                <a:latin typeface="Cambria"/>
                <a:ea typeface="Cambria"/>
              </a:rPr>
              <a:t>νεκτικών</a:t>
            </a:r>
            <a:r>
              <a:rPr lang="en-US" sz="2100" dirty="0">
                <a:solidFill>
                  <a:schemeClr val="tx1"/>
                </a:solidFill>
                <a:latin typeface="Cambria"/>
                <a:ea typeface="Cambria"/>
              </a:rPr>
              <a:t> π</a:t>
            </a:r>
            <a:r>
              <a:rPr lang="en-US" sz="2100" dirty="0" err="1">
                <a:solidFill>
                  <a:schemeClr val="tx1"/>
                </a:solidFill>
                <a:latin typeface="Cambria"/>
                <a:ea typeface="Cambria"/>
              </a:rPr>
              <a:t>οικιλιών</a:t>
            </a:r>
            <a:r>
              <a:rPr lang="en-US" sz="2100" dirty="0">
                <a:solidFill>
                  <a:schemeClr val="tx1"/>
                </a:solidFill>
                <a:latin typeface="Cambria"/>
                <a:ea typeface="Cambria"/>
              </a:rPr>
              <a:t> </a:t>
            </a:r>
          </a:p>
          <a:p>
            <a:pPr marL="452438" indent="-452438" algn="just">
              <a:lnSpc>
                <a:spcPct val="120000"/>
              </a:lnSpc>
              <a:spcBef>
                <a:spcPts val="500"/>
              </a:spcBef>
              <a:buFont typeface="Wingdings" panose="05000000000000000000" pitchFamily="2" charset="2"/>
              <a:buChar char="q"/>
            </a:pPr>
            <a:r>
              <a:rPr lang="en-US" sz="2100" dirty="0" err="1">
                <a:solidFill>
                  <a:schemeClr val="tx1"/>
                </a:solidFill>
                <a:latin typeface="Cambria"/>
                <a:ea typeface="Cambria"/>
              </a:rPr>
              <a:t>Φύτευση</a:t>
            </a:r>
            <a:r>
              <a:rPr lang="en-US" sz="2100" dirty="0">
                <a:solidFill>
                  <a:schemeClr val="tx1"/>
                </a:solidFill>
                <a:latin typeface="Cambria"/>
                <a:ea typeface="Cambria"/>
              </a:rPr>
              <a:t> </a:t>
            </a:r>
            <a:r>
              <a:rPr lang="en-US" sz="2100" dirty="0" err="1">
                <a:solidFill>
                  <a:schemeClr val="tx1"/>
                </a:solidFill>
                <a:latin typeface="Cambria"/>
                <a:ea typeface="Cambria"/>
              </a:rPr>
              <a:t>μόνο</a:t>
            </a:r>
            <a:r>
              <a:rPr lang="en-US" sz="2100" dirty="0">
                <a:solidFill>
                  <a:schemeClr val="tx1"/>
                </a:solidFill>
                <a:latin typeface="Cambria"/>
                <a:ea typeface="Cambria"/>
              </a:rPr>
              <a:t> π</a:t>
            </a:r>
            <a:r>
              <a:rPr lang="en-US" sz="2100" dirty="0" err="1">
                <a:solidFill>
                  <a:schemeClr val="tx1"/>
                </a:solidFill>
                <a:latin typeface="Cambria"/>
                <a:ea typeface="Cambria"/>
              </a:rPr>
              <a:t>ιστο</a:t>
            </a:r>
            <a:r>
              <a:rPr lang="en-US" sz="2100" dirty="0">
                <a:solidFill>
                  <a:schemeClr val="tx1"/>
                </a:solidFill>
                <a:latin typeface="Cambria"/>
                <a:ea typeface="Cambria"/>
              </a:rPr>
              <a:t>ποιημένου φυτικού υλικ</a:t>
            </a:r>
            <a:r>
              <a:rPr lang="el-GR" sz="2100" dirty="0" err="1">
                <a:solidFill>
                  <a:schemeClr val="tx1"/>
                </a:solidFill>
                <a:latin typeface="Cambria"/>
                <a:ea typeface="Cambria"/>
              </a:rPr>
              <a:t>ού</a:t>
            </a:r>
            <a:r>
              <a:rPr lang="en-US" sz="2100" dirty="0">
                <a:solidFill>
                  <a:schemeClr val="tx1"/>
                </a:solidFill>
                <a:latin typeface="Cambria"/>
                <a:ea typeface="Cambria"/>
              </a:rPr>
              <a:t> , απαλλαγμένο από παράσιτα και ασθένειες </a:t>
            </a:r>
          </a:p>
          <a:p>
            <a:pPr marL="452438" indent="-452438" algn="just">
              <a:lnSpc>
                <a:spcPct val="120000"/>
              </a:lnSpc>
              <a:spcBef>
                <a:spcPts val="500"/>
              </a:spcBef>
              <a:buFont typeface="Wingdings" panose="05000000000000000000" pitchFamily="2" charset="2"/>
              <a:buChar char="q"/>
            </a:pPr>
            <a:r>
              <a:rPr lang="en-US" sz="2100" dirty="0" err="1">
                <a:solidFill>
                  <a:schemeClr val="tx1"/>
                </a:solidFill>
                <a:latin typeface="Cambria"/>
                <a:ea typeface="Cambria"/>
              </a:rPr>
              <a:t>Ισορρο</a:t>
            </a:r>
            <a:r>
              <a:rPr lang="en-US" sz="2100" dirty="0">
                <a:solidFill>
                  <a:schemeClr val="tx1"/>
                </a:solidFill>
                <a:latin typeface="Cambria"/>
                <a:ea typeface="Cambria"/>
              </a:rPr>
              <a:t>πημένες εφαρμογές θρεπτικών συστατικών και άρδευσης </a:t>
            </a:r>
          </a:p>
          <a:p>
            <a:pPr marL="452438" indent="-452438" algn="just">
              <a:lnSpc>
                <a:spcPct val="120000"/>
              </a:lnSpc>
              <a:spcBef>
                <a:spcPts val="500"/>
              </a:spcBef>
              <a:buFont typeface="Wingdings" panose="05000000000000000000" pitchFamily="2" charset="2"/>
              <a:buChar char="q"/>
            </a:pPr>
            <a:r>
              <a:rPr lang="en-US" sz="2100" dirty="0" err="1">
                <a:solidFill>
                  <a:schemeClr val="tx1"/>
                </a:solidFill>
                <a:latin typeface="Cambria"/>
                <a:ea typeface="Cambria"/>
              </a:rPr>
              <a:t>Μέτρ</a:t>
            </a:r>
            <a:r>
              <a:rPr lang="en-US" sz="2100" dirty="0">
                <a:solidFill>
                  <a:schemeClr val="tx1"/>
                </a:solidFill>
                <a:latin typeface="Cambria"/>
                <a:ea typeface="Cambria"/>
              </a:rPr>
              <a:t>α υγιεινής για την αποφυγή εξάπλωσης των ασθενειών </a:t>
            </a:r>
          </a:p>
          <a:p>
            <a:pPr marL="452438" indent="-452438" algn="just">
              <a:lnSpc>
                <a:spcPct val="120000"/>
              </a:lnSpc>
              <a:spcBef>
                <a:spcPts val="500"/>
              </a:spcBef>
              <a:buFont typeface="Wingdings" panose="05000000000000000000" pitchFamily="2" charset="2"/>
              <a:buChar char="q"/>
            </a:pPr>
            <a:r>
              <a:rPr lang="en-US" sz="2100" dirty="0" err="1">
                <a:solidFill>
                  <a:schemeClr val="tx1"/>
                </a:solidFill>
                <a:latin typeface="Cambria"/>
                <a:ea typeface="Cambria"/>
              </a:rPr>
              <a:t>Ορθή</a:t>
            </a:r>
            <a:r>
              <a:rPr lang="en-US" sz="2100" dirty="0">
                <a:solidFill>
                  <a:schemeClr val="tx1"/>
                </a:solidFill>
                <a:latin typeface="Cambria"/>
                <a:ea typeface="Cambria"/>
              </a:rPr>
              <a:t> επ</a:t>
            </a:r>
            <a:r>
              <a:rPr lang="en-US" sz="2100" dirty="0" err="1">
                <a:solidFill>
                  <a:schemeClr val="tx1"/>
                </a:solidFill>
                <a:latin typeface="Cambria"/>
                <a:ea typeface="Cambria"/>
              </a:rPr>
              <a:t>ιλογή</a:t>
            </a:r>
            <a:r>
              <a:rPr lang="en-US" sz="2100" dirty="0">
                <a:solidFill>
                  <a:schemeClr val="tx1"/>
                </a:solidFill>
                <a:latin typeface="Cambria"/>
                <a:ea typeface="Cambria"/>
              </a:rPr>
              <a:t> </a:t>
            </a:r>
            <a:r>
              <a:rPr lang="en-US" sz="2100" dirty="0" err="1">
                <a:solidFill>
                  <a:schemeClr val="tx1"/>
                </a:solidFill>
                <a:latin typeface="Cambria"/>
                <a:ea typeface="Cambria"/>
              </a:rPr>
              <a:t>ημερομηνιών</a:t>
            </a:r>
            <a:r>
              <a:rPr lang="en-US" sz="2100" dirty="0">
                <a:solidFill>
                  <a:schemeClr val="tx1"/>
                </a:solidFill>
                <a:latin typeface="Cambria"/>
                <a:ea typeface="Cambria"/>
              </a:rPr>
              <a:t> </a:t>
            </a:r>
            <a:r>
              <a:rPr lang="en-US" sz="2100" dirty="0" err="1">
                <a:solidFill>
                  <a:schemeClr val="tx1"/>
                </a:solidFill>
                <a:latin typeface="Cambria"/>
                <a:ea typeface="Cambria"/>
              </a:rPr>
              <a:t>φύτευσης</a:t>
            </a:r>
            <a:r>
              <a:rPr lang="en-US" sz="2100" dirty="0">
                <a:solidFill>
                  <a:schemeClr val="tx1"/>
                </a:solidFill>
                <a:latin typeface="Cambria"/>
                <a:ea typeface="Cambria"/>
              </a:rPr>
              <a:t> και απ</a:t>
            </a:r>
            <a:r>
              <a:rPr lang="en-US" sz="2100" dirty="0" err="1">
                <a:solidFill>
                  <a:schemeClr val="tx1"/>
                </a:solidFill>
                <a:latin typeface="Cambria"/>
                <a:ea typeface="Cambria"/>
              </a:rPr>
              <a:t>οστάσεων</a:t>
            </a:r>
            <a:r>
              <a:rPr lang="en-US" sz="2100" dirty="0">
                <a:solidFill>
                  <a:schemeClr val="tx1"/>
                </a:solidFill>
                <a:latin typeface="Cambria"/>
                <a:ea typeface="Cambria"/>
              </a:rPr>
              <a:t> </a:t>
            </a:r>
            <a:r>
              <a:rPr lang="en-US" sz="2100" dirty="0" err="1">
                <a:solidFill>
                  <a:schemeClr val="tx1"/>
                </a:solidFill>
                <a:latin typeface="Cambria"/>
                <a:ea typeface="Cambria"/>
              </a:rPr>
              <a:t>φύτευσ</a:t>
            </a:r>
            <a:r>
              <a:rPr lang="el-GR" sz="2100" dirty="0">
                <a:solidFill>
                  <a:schemeClr val="tx1"/>
                </a:solidFill>
                <a:latin typeface="Cambria"/>
                <a:ea typeface="Cambria"/>
              </a:rPr>
              <a:t>η</a:t>
            </a:r>
            <a:r>
              <a:rPr lang="en-US" sz="2100" dirty="0">
                <a:solidFill>
                  <a:schemeClr val="tx1"/>
                </a:solidFill>
                <a:latin typeface="Cambria"/>
                <a:ea typeface="Cambria"/>
              </a:rPr>
              <a:t>ς</a:t>
            </a:r>
          </a:p>
          <a:p>
            <a:pPr marL="452438" indent="-452438" algn="just">
              <a:lnSpc>
                <a:spcPct val="120000"/>
              </a:lnSpc>
              <a:spcBef>
                <a:spcPts val="500"/>
              </a:spcBef>
              <a:buFont typeface="Wingdings" panose="05000000000000000000" pitchFamily="2" charset="2"/>
              <a:buChar char="q"/>
            </a:pPr>
            <a:r>
              <a:rPr lang="en-US" sz="2100" dirty="0" err="1">
                <a:solidFill>
                  <a:schemeClr val="tx1"/>
                </a:solidFill>
                <a:latin typeface="Cambria"/>
                <a:ea typeface="Cambria"/>
              </a:rPr>
              <a:t>Έλεγχος</a:t>
            </a:r>
            <a:r>
              <a:rPr lang="en-US" sz="2100" dirty="0">
                <a:solidFill>
                  <a:schemeClr val="tx1"/>
                </a:solidFill>
                <a:latin typeface="Cambria"/>
                <a:ea typeface="Cambria"/>
              </a:rPr>
              <a:t> </a:t>
            </a:r>
            <a:r>
              <a:rPr lang="en-US" sz="2100" dirty="0" err="1">
                <a:solidFill>
                  <a:schemeClr val="tx1"/>
                </a:solidFill>
                <a:latin typeface="Cambria"/>
                <a:ea typeface="Cambria"/>
              </a:rPr>
              <a:t>ζιζ</a:t>
            </a:r>
            <a:r>
              <a:rPr lang="en-US" sz="2100" dirty="0">
                <a:solidFill>
                  <a:schemeClr val="tx1"/>
                </a:solidFill>
                <a:latin typeface="Cambria"/>
                <a:ea typeface="Cambria"/>
              </a:rPr>
              <a:t>ανίων </a:t>
            </a:r>
          </a:p>
          <a:p>
            <a:pPr marL="452438" indent="-452438" algn="just">
              <a:lnSpc>
                <a:spcPct val="120000"/>
              </a:lnSpc>
              <a:spcBef>
                <a:spcPts val="500"/>
              </a:spcBef>
              <a:buFont typeface="Wingdings" panose="05000000000000000000" pitchFamily="2" charset="2"/>
              <a:buChar char="q"/>
            </a:pPr>
            <a:r>
              <a:rPr lang="en-US" sz="2100" dirty="0" err="1">
                <a:solidFill>
                  <a:schemeClr val="tx1"/>
                </a:solidFill>
                <a:latin typeface="Cambria"/>
                <a:ea typeface="Cambria"/>
              </a:rPr>
              <a:t>Χρήση</a:t>
            </a:r>
            <a:r>
              <a:rPr lang="en-US" sz="2100" dirty="0">
                <a:solidFill>
                  <a:schemeClr val="tx1"/>
                </a:solidFill>
                <a:latin typeface="Cambria"/>
                <a:ea typeface="Cambria"/>
              </a:rPr>
              <a:t> </a:t>
            </a:r>
            <a:r>
              <a:rPr lang="en-US" sz="2100" dirty="0" err="1">
                <a:solidFill>
                  <a:schemeClr val="tx1"/>
                </a:solidFill>
                <a:latin typeface="Cambria"/>
                <a:ea typeface="Cambria"/>
              </a:rPr>
              <a:t>φυτών</a:t>
            </a:r>
            <a:r>
              <a:rPr lang="en-US" sz="2100" dirty="0">
                <a:solidFill>
                  <a:schemeClr val="tx1"/>
                </a:solidFill>
                <a:latin typeface="Cambria"/>
                <a:ea typeface="Cambria"/>
              </a:rPr>
              <a:t>  πα</a:t>
            </a:r>
            <a:r>
              <a:rPr lang="en-US" sz="2100" dirty="0" err="1">
                <a:solidFill>
                  <a:schemeClr val="tx1"/>
                </a:solidFill>
                <a:latin typeface="Cambria"/>
                <a:ea typeface="Cambria"/>
              </a:rPr>
              <a:t>γίδων</a:t>
            </a:r>
            <a:r>
              <a:rPr lang="en-US" sz="2100" dirty="0">
                <a:solidFill>
                  <a:schemeClr val="tx1"/>
                </a:solidFill>
                <a:latin typeface="Cambria"/>
                <a:ea typeface="Cambria"/>
              </a:rPr>
              <a:t> </a:t>
            </a:r>
          </a:p>
          <a:p>
            <a:pPr marL="452438" indent="-452438" algn="just">
              <a:lnSpc>
                <a:spcPct val="120000"/>
              </a:lnSpc>
              <a:spcBef>
                <a:spcPts val="500"/>
              </a:spcBef>
              <a:buFont typeface="Wingdings" panose="05000000000000000000" pitchFamily="2" charset="2"/>
              <a:buChar char="q"/>
            </a:pPr>
            <a:r>
              <a:rPr lang="en-US" sz="2100" dirty="0" err="1">
                <a:solidFill>
                  <a:schemeClr val="tx1"/>
                </a:solidFill>
                <a:latin typeface="Cambria"/>
                <a:ea typeface="Cambria"/>
              </a:rPr>
              <a:t>Αμειψισ</a:t>
            </a:r>
            <a:r>
              <a:rPr lang="en-US" sz="2100" dirty="0">
                <a:solidFill>
                  <a:schemeClr val="tx1"/>
                </a:solidFill>
                <a:latin typeface="Cambria"/>
                <a:ea typeface="Cambria"/>
              </a:rPr>
              <a:t>π</a:t>
            </a:r>
            <a:r>
              <a:rPr lang="en-US" sz="2100" dirty="0" err="1">
                <a:solidFill>
                  <a:schemeClr val="tx1"/>
                </a:solidFill>
                <a:latin typeface="Cambria"/>
                <a:ea typeface="Cambria"/>
              </a:rPr>
              <a:t>ορά</a:t>
            </a:r>
          </a:p>
        </p:txBody>
      </p:sp>
      <p:pic>
        <p:nvPicPr>
          <p:cNvPr id="4" name="Picture 3">
            <a:extLst>
              <a:ext uri="{FF2B5EF4-FFF2-40B4-BE49-F238E27FC236}">
                <a16:creationId xmlns:a16="http://schemas.microsoft.com/office/drawing/2014/main" id="{5B64FA59-2E9C-4C9C-B728-6A4D4C3A99F6}"/>
              </a:ext>
            </a:extLst>
          </p:cNvPr>
          <p:cNvPicPr>
            <a:picLocks noChangeAspect="1"/>
          </p:cNvPicPr>
          <p:nvPr/>
        </p:nvPicPr>
        <p:blipFill>
          <a:blip r:embed="rId2"/>
          <a:stretch>
            <a:fillRect/>
          </a:stretch>
        </p:blipFill>
        <p:spPr>
          <a:xfrm>
            <a:off x="9182501" y="4336925"/>
            <a:ext cx="2803250" cy="1576828"/>
          </a:xfrm>
          <a:prstGeom prst="rect">
            <a:avLst/>
          </a:prstGeom>
        </p:spPr>
      </p:pic>
    </p:spTree>
    <p:extLst>
      <p:ext uri="{BB962C8B-B14F-4D97-AF65-F5344CB8AC3E}">
        <p14:creationId xmlns:p14="http://schemas.microsoft.com/office/powerpoint/2010/main" val="1046316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B424AA-C560-4590-9AF6-C12F6507DEBE}"/>
              </a:ext>
            </a:extLst>
          </p:cNvPr>
          <p:cNvSpPr>
            <a:spLocks noGrp="1"/>
          </p:cNvSpPr>
          <p:nvPr>
            <p:ph type="title"/>
          </p:nvPr>
        </p:nvSpPr>
        <p:spPr/>
        <p:txBody>
          <a:bodyPr>
            <a:normAutofit/>
          </a:bodyPr>
          <a:lstStyle/>
          <a:p>
            <a:pPr algn="ctr"/>
            <a:r>
              <a:rPr lang="en-US" sz="4400" dirty="0" err="1"/>
              <a:t>Ελ</a:t>
            </a:r>
            <a:r>
              <a:rPr lang="en-US" sz="4400" dirty="0"/>
              <a:t>α</a:t>
            </a:r>
            <a:r>
              <a:rPr lang="en-US" sz="4400" dirty="0" err="1"/>
              <a:t>φρύ</a:t>
            </a:r>
            <a:r>
              <a:rPr lang="en-US" sz="4400" dirty="0"/>
              <a:t> ή κα</a:t>
            </a:r>
            <a:r>
              <a:rPr lang="en-US" sz="4400" dirty="0" err="1"/>
              <a:t>θόλου</a:t>
            </a:r>
            <a:r>
              <a:rPr lang="en-US" sz="4400" dirty="0"/>
              <a:t> </a:t>
            </a:r>
            <a:r>
              <a:rPr lang="en-US" sz="4400" dirty="0" err="1"/>
              <a:t>όργωμ</a:t>
            </a:r>
            <a:r>
              <a:rPr lang="en-US" sz="4400" dirty="0"/>
              <a:t>α</a:t>
            </a:r>
          </a:p>
        </p:txBody>
      </p:sp>
      <p:sp>
        <p:nvSpPr>
          <p:cNvPr id="3" name="Θέση περιεχομένου 2">
            <a:extLst>
              <a:ext uri="{FF2B5EF4-FFF2-40B4-BE49-F238E27FC236}">
                <a16:creationId xmlns:a16="http://schemas.microsoft.com/office/drawing/2014/main" id="{C3EF0785-EB89-4159-B216-AC1FE065A888}"/>
              </a:ext>
            </a:extLst>
          </p:cNvPr>
          <p:cNvSpPr>
            <a:spLocks noGrp="1"/>
          </p:cNvSpPr>
          <p:nvPr>
            <p:ph idx="1"/>
          </p:nvPr>
        </p:nvSpPr>
        <p:spPr/>
        <p:txBody>
          <a:bodyPr vert="horz" lIns="0" tIns="45720" rIns="0" bIns="45720" rtlCol="0" anchor="t">
            <a:normAutofit/>
          </a:bodyPr>
          <a:lstStyle/>
          <a:p>
            <a:pPr algn="just">
              <a:buFont typeface="Wingdings" panose="05000000000000000000" pitchFamily="2" charset="2"/>
              <a:buChar char="q"/>
            </a:pPr>
            <a:r>
              <a:rPr lang="en-US" sz="1800" dirty="0">
                <a:latin typeface="Cambria"/>
                <a:ea typeface="Cambria"/>
              </a:rPr>
              <a:t> Η πρα</a:t>
            </a:r>
            <a:r>
              <a:rPr lang="en-US" sz="1800" dirty="0" err="1">
                <a:latin typeface="Cambria"/>
                <a:ea typeface="Cambria"/>
              </a:rPr>
              <a:t>κτική</a:t>
            </a:r>
            <a:r>
              <a:rPr lang="en-US" sz="1800" dirty="0">
                <a:latin typeface="Cambria"/>
                <a:ea typeface="Cambria"/>
              </a:rPr>
              <a:t> </a:t>
            </a:r>
            <a:r>
              <a:rPr lang="en-US" sz="1800" dirty="0" err="1">
                <a:latin typeface="Cambria"/>
                <a:ea typeface="Cambria"/>
              </a:rPr>
              <a:t>της</a:t>
            </a:r>
            <a:r>
              <a:rPr lang="en-US" sz="1800" dirty="0">
                <a:latin typeface="Cambria"/>
                <a:ea typeface="Cambria"/>
              </a:rPr>
              <a:t> </a:t>
            </a:r>
            <a:r>
              <a:rPr lang="en-US" sz="1800" dirty="0" err="1">
                <a:latin typeface="Cambria"/>
                <a:ea typeface="Cambria"/>
              </a:rPr>
              <a:t>ελ</a:t>
            </a:r>
            <a:r>
              <a:rPr lang="en-US" sz="1800" dirty="0">
                <a:latin typeface="Cambria"/>
                <a:ea typeface="Cambria"/>
              </a:rPr>
              <a:t>αχιστοποίησης ή εξάλειψης της διατάραξης του εδάφους, διατηρώντας τη φυσική του δομή. </a:t>
            </a:r>
            <a:endParaRPr lang="el-GR" sz="1800" dirty="0">
              <a:latin typeface="Cambria"/>
              <a:ea typeface="Cambria"/>
            </a:endParaRPr>
          </a:p>
          <a:p>
            <a:pPr algn="just">
              <a:buFont typeface="Wingdings" panose="05000000000000000000" pitchFamily="2" charset="2"/>
              <a:buChar char="q"/>
            </a:pPr>
            <a:r>
              <a:rPr lang="en-US" sz="1800" dirty="0">
                <a:latin typeface="Cambria"/>
                <a:ea typeface="Cambria"/>
              </a:rPr>
              <a:t> Υπ</a:t>
            </a:r>
            <a:r>
              <a:rPr lang="en-US" sz="1800" dirty="0" err="1">
                <a:latin typeface="Cambria"/>
                <a:ea typeface="Cambria"/>
              </a:rPr>
              <a:t>ολείμμ</a:t>
            </a:r>
            <a:r>
              <a:rPr lang="en-US" sz="1800" dirty="0">
                <a:latin typeface="Cambria"/>
                <a:ea typeface="Cambria"/>
              </a:rPr>
              <a:t>ατα καλλιεργειών παραμένουν και η συμπίεση εδάφους από βαριά μηχανήματα αποφεύγεται. </a:t>
            </a:r>
            <a:endParaRPr lang="el-GR" sz="1800" dirty="0">
              <a:latin typeface="Cambria"/>
              <a:ea typeface="Cambria"/>
            </a:endParaRPr>
          </a:p>
          <a:p>
            <a:pPr algn="just">
              <a:buFont typeface="Wingdings" panose="05000000000000000000" pitchFamily="2" charset="2"/>
              <a:buChar char="q"/>
            </a:pPr>
            <a:r>
              <a:rPr lang="en-US" sz="1800" dirty="0">
                <a:latin typeface="Cambria"/>
                <a:ea typeface="Cambria"/>
              </a:rPr>
              <a:t> Η </a:t>
            </a:r>
            <a:r>
              <a:rPr lang="en-US" sz="1800" dirty="0" err="1">
                <a:latin typeface="Cambria"/>
                <a:ea typeface="Cambria"/>
              </a:rPr>
              <a:t>υγρ</a:t>
            </a:r>
            <a:r>
              <a:rPr lang="en-US" sz="1800" dirty="0">
                <a:latin typeface="Cambria"/>
                <a:ea typeface="Cambria"/>
              </a:rPr>
              <a:t>ασία και η μειωμένη θερμοκρασία στην επιφάνεια του εδάφους ευνοεί τη βιοποικιλότητα των εντόμων. </a:t>
            </a:r>
            <a:r>
              <a:rPr lang="en-US" sz="1800" dirty="0" err="1">
                <a:latin typeface="Cambria"/>
                <a:ea typeface="Cambria"/>
              </a:rPr>
              <a:t>Έχει</a:t>
            </a:r>
            <a:r>
              <a:rPr lang="en-US" sz="1800" dirty="0">
                <a:latin typeface="Cambria"/>
                <a:ea typeface="Cambria"/>
              </a:rPr>
              <a:t> επ</a:t>
            </a:r>
            <a:r>
              <a:rPr lang="en-US" sz="1800" dirty="0" err="1">
                <a:latin typeface="Cambria"/>
                <a:ea typeface="Cambria"/>
              </a:rPr>
              <a:t>ίσης</a:t>
            </a:r>
            <a:r>
              <a:rPr lang="en-US" sz="1800" dirty="0">
                <a:latin typeface="Cambria"/>
                <a:ea typeface="Cambria"/>
              </a:rPr>
              <a:t> τα </a:t>
            </a:r>
            <a:r>
              <a:rPr lang="en-US" sz="1800" dirty="0" err="1">
                <a:latin typeface="Cambria"/>
                <a:ea typeface="Cambria"/>
              </a:rPr>
              <a:t>οφέλη</a:t>
            </a:r>
            <a:r>
              <a:rPr lang="en-US" sz="1800" dirty="0">
                <a:latin typeface="Cambria"/>
                <a:ea typeface="Cambria"/>
              </a:rPr>
              <a:t> </a:t>
            </a:r>
            <a:r>
              <a:rPr lang="en-US" sz="1800" dirty="0" err="1">
                <a:latin typeface="Cambria"/>
                <a:ea typeface="Cambria"/>
              </a:rPr>
              <a:t>της</a:t>
            </a:r>
            <a:r>
              <a:rPr lang="en-US" sz="1800" dirty="0">
                <a:latin typeface="Cambria"/>
                <a:ea typeface="Cambria"/>
              </a:rPr>
              <a:t> </a:t>
            </a:r>
            <a:r>
              <a:rPr lang="en-US" sz="1800" dirty="0" err="1">
                <a:latin typeface="Cambria"/>
                <a:ea typeface="Cambria"/>
              </a:rPr>
              <a:t>μειωμένης</a:t>
            </a:r>
            <a:r>
              <a:rPr lang="en-US" sz="1800" dirty="0">
                <a:latin typeface="Cambria"/>
                <a:ea typeface="Cambria"/>
              </a:rPr>
              <a:t> </a:t>
            </a:r>
            <a:r>
              <a:rPr lang="en-US" sz="1800" dirty="0" err="1">
                <a:latin typeface="Cambria"/>
                <a:ea typeface="Cambria"/>
              </a:rPr>
              <a:t>διά</a:t>
            </a:r>
            <a:r>
              <a:rPr lang="en-US" sz="1800" dirty="0">
                <a:latin typeface="Cambria"/>
                <a:ea typeface="Cambria"/>
              </a:rPr>
              <a:t>β</a:t>
            </a:r>
            <a:r>
              <a:rPr lang="en-US" sz="1800" dirty="0" err="1">
                <a:latin typeface="Cambria"/>
                <a:ea typeface="Cambria"/>
              </a:rPr>
              <a:t>ρωσης</a:t>
            </a:r>
            <a:r>
              <a:rPr lang="en-US" sz="1800" dirty="0">
                <a:latin typeface="Cambria"/>
                <a:ea typeface="Cambria"/>
              </a:rPr>
              <a:t> και </a:t>
            </a:r>
            <a:r>
              <a:rPr lang="en-US" sz="1800" dirty="0" err="1">
                <a:latin typeface="Cambria"/>
                <a:ea typeface="Cambria"/>
              </a:rPr>
              <a:t>της</a:t>
            </a:r>
            <a:r>
              <a:rPr lang="en-US" sz="1800" dirty="0">
                <a:latin typeface="Cambria"/>
                <a:ea typeface="Cambria"/>
              </a:rPr>
              <a:t> </a:t>
            </a:r>
            <a:r>
              <a:rPr lang="en-US" sz="1800" dirty="0" err="1">
                <a:latin typeface="Cambria"/>
                <a:ea typeface="Cambria"/>
              </a:rPr>
              <a:t>δυν</a:t>
            </a:r>
            <a:r>
              <a:rPr lang="en-US" sz="1800" dirty="0">
                <a:latin typeface="Cambria"/>
                <a:ea typeface="Cambria"/>
              </a:rPr>
              <a:t>α</a:t>
            </a:r>
            <a:r>
              <a:rPr lang="en-US" sz="1800" dirty="0" err="1">
                <a:latin typeface="Cambria"/>
                <a:ea typeface="Cambria"/>
              </a:rPr>
              <a:t>τότητ</a:t>
            </a:r>
            <a:r>
              <a:rPr lang="en-US" sz="1800" dirty="0">
                <a:latin typeface="Cambria"/>
                <a:ea typeface="Cambria"/>
              </a:rPr>
              <a:t>ας α</a:t>
            </a:r>
            <a:r>
              <a:rPr lang="en-US" sz="1800" dirty="0" err="1">
                <a:latin typeface="Cambria"/>
                <a:ea typeface="Cambria"/>
              </a:rPr>
              <a:t>ύξησης</a:t>
            </a:r>
            <a:r>
              <a:rPr lang="en-US" sz="1800" dirty="0">
                <a:latin typeface="Cambria"/>
                <a:ea typeface="Cambria"/>
              </a:rPr>
              <a:t> </a:t>
            </a:r>
            <a:r>
              <a:rPr lang="en-US" sz="1800" dirty="0" err="1">
                <a:latin typeface="Cambria"/>
                <a:ea typeface="Cambria"/>
              </a:rPr>
              <a:t>του</a:t>
            </a:r>
            <a:r>
              <a:rPr lang="en-US" sz="1800" dirty="0">
                <a:latin typeface="Cambria"/>
                <a:ea typeface="Cambria"/>
              </a:rPr>
              <a:t> </a:t>
            </a:r>
            <a:r>
              <a:rPr lang="en-US" sz="1800" dirty="0" err="1">
                <a:latin typeface="Cambria"/>
                <a:ea typeface="Cambria"/>
              </a:rPr>
              <a:t>άνθρ</a:t>
            </a:r>
            <a:r>
              <a:rPr lang="en-US" sz="1800" dirty="0">
                <a:latin typeface="Cambria"/>
                <a:ea typeface="Cambria"/>
              </a:rPr>
              <a:t>ακα </a:t>
            </a:r>
            <a:r>
              <a:rPr lang="en-US" sz="1800" dirty="0" err="1">
                <a:latin typeface="Cambria"/>
                <a:ea typeface="Cambria"/>
              </a:rPr>
              <a:t>στο</a:t>
            </a:r>
            <a:r>
              <a:rPr lang="en-US" sz="1800" dirty="0">
                <a:latin typeface="Cambria"/>
                <a:ea typeface="Cambria"/>
              </a:rPr>
              <a:t> </a:t>
            </a:r>
            <a:r>
              <a:rPr lang="en-US" sz="1800" dirty="0" err="1">
                <a:latin typeface="Cambria"/>
                <a:ea typeface="Cambria"/>
              </a:rPr>
              <a:t>έδ</a:t>
            </a:r>
            <a:r>
              <a:rPr lang="en-US" sz="1800" dirty="0">
                <a:latin typeface="Cambria"/>
                <a:ea typeface="Cambria"/>
              </a:rPr>
              <a:t>α</a:t>
            </a:r>
            <a:r>
              <a:rPr lang="en-US" sz="1800" dirty="0" err="1">
                <a:latin typeface="Cambria"/>
                <a:ea typeface="Cambria"/>
              </a:rPr>
              <a:t>φος</a:t>
            </a:r>
            <a:r>
              <a:rPr lang="en-US" dirty="0">
                <a:latin typeface="Cambria"/>
                <a:ea typeface="Cambria"/>
              </a:rPr>
              <a:t>.</a:t>
            </a:r>
            <a:endParaRPr lang="en-US" dirty="0"/>
          </a:p>
          <a:p>
            <a:endParaRPr lang="en-US" dirty="0"/>
          </a:p>
        </p:txBody>
      </p:sp>
      <p:pic>
        <p:nvPicPr>
          <p:cNvPr id="4" name="Εικόνα 3">
            <a:extLst>
              <a:ext uri="{FF2B5EF4-FFF2-40B4-BE49-F238E27FC236}">
                <a16:creationId xmlns:a16="http://schemas.microsoft.com/office/drawing/2014/main" id="{1B314471-F282-48A7-824C-5C9B70F73BD1}"/>
              </a:ext>
            </a:extLst>
          </p:cNvPr>
          <p:cNvPicPr>
            <a:picLocks noChangeAspect="1"/>
          </p:cNvPicPr>
          <p:nvPr/>
        </p:nvPicPr>
        <p:blipFill rotWithShape="1">
          <a:blip r:embed="rId2"/>
          <a:srcRect l="5483" t="52234" r="3463"/>
          <a:stretch/>
        </p:blipFill>
        <p:spPr>
          <a:xfrm>
            <a:off x="1553784" y="4442818"/>
            <a:ext cx="9005130" cy="1985728"/>
          </a:xfrm>
          <a:prstGeom prst="rect">
            <a:avLst/>
          </a:prstGeom>
        </p:spPr>
      </p:pic>
      <p:graphicFrame>
        <p:nvGraphicFramePr>
          <p:cNvPr id="5" name="Table 5">
            <a:extLst>
              <a:ext uri="{FF2B5EF4-FFF2-40B4-BE49-F238E27FC236}">
                <a16:creationId xmlns:a16="http://schemas.microsoft.com/office/drawing/2014/main" id="{B4E1306E-5B16-0196-9E62-7C1D1B5BF613}"/>
              </a:ext>
            </a:extLst>
          </p:cNvPr>
          <p:cNvGraphicFramePr>
            <a:graphicFrameLocks noGrp="1"/>
          </p:cNvGraphicFramePr>
          <p:nvPr>
            <p:extLst>
              <p:ext uri="{D42A27DB-BD31-4B8C-83A1-F6EECF244321}">
                <p14:modId xmlns:p14="http://schemas.microsoft.com/office/powerpoint/2010/main" val="2657555209"/>
              </p:ext>
            </p:extLst>
          </p:nvPr>
        </p:nvGraphicFramePr>
        <p:xfrm>
          <a:off x="1572256" y="4105473"/>
          <a:ext cx="8908878" cy="370840"/>
        </p:xfrm>
        <a:graphic>
          <a:graphicData uri="http://schemas.openxmlformats.org/drawingml/2006/table">
            <a:tbl>
              <a:tblPr firstRow="1" bandRow="1">
                <a:tableStyleId>{5C22544A-7EE6-4342-B048-85BDC9FD1C3A}</a:tableStyleId>
              </a:tblPr>
              <a:tblGrid>
                <a:gridCol w="2969626">
                  <a:extLst>
                    <a:ext uri="{9D8B030D-6E8A-4147-A177-3AD203B41FA5}">
                      <a16:colId xmlns:a16="http://schemas.microsoft.com/office/drawing/2014/main" val="2053841510"/>
                    </a:ext>
                  </a:extLst>
                </a:gridCol>
                <a:gridCol w="2969626">
                  <a:extLst>
                    <a:ext uri="{9D8B030D-6E8A-4147-A177-3AD203B41FA5}">
                      <a16:colId xmlns:a16="http://schemas.microsoft.com/office/drawing/2014/main" val="1355466072"/>
                    </a:ext>
                  </a:extLst>
                </a:gridCol>
                <a:gridCol w="2969626">
                  <a:extLst>
                    <a:ext uri="{9D8B030D-6E8A-4147-A177-3AD203B41FA5}">
                      <a16:colId xmlns:a16="http://schemas.microsoft.com/office/drawing/2014/main" val="3455247514"/>
                    </a:ext>
                  </a:extLst>
                </a:gridCol>
              </a:tblGrid>
              <a:tr h="370840">
                <a:tc>
                  <a:txBody>
                    <a:bodyPr/>
                    <a:lstStyle/>
                    <a:p>
                      <a:pPr algn="ctr"/>
                      <a:r>
                        <a:rPr lang="en-US" dirty="0" err="1">
                          <a:latin typeface="Cambria" panose="02040503050406030204" pitchFamily="18" charset="0"/>
                          <a:ea typeface="Cambria" panose="02040503050406030204" pitchFamily="18" charset="0"/>
                        </a:rPr>
                        <a:t>Συμ</a:t>
                      </a:r>
                      <a:r>
                        <a:rPr lang="en-US" dirty="0">
                          <a:latin typeface="Cambria" panose="02040503050406030204" pitchFamily="18" charset="0"/>
                          <a:ea typeface="Cambria" panose="02040503050406030204" pitchFamily="18" charset="0"/>
                        </a:rPr>
                        <a:t>βα</a:t>
                      </a:r>
                      <a:r>
                        <a:rPr lang="en-US" dirty="0" err="1">
                          <a:latin typeface="Cambria" panose="02040503050406030204" pitchFamily="18" charset="0"/>
                          <a:ea typeface="Cambria" panose="02040503050406030204" pitchFamily="18" charset="0"/>
                        </a:rPr>
                        <a:t>τική</a:t>
                      </a:r>
                      <a:r>
                        <a:rPr lang="en-US" dirty="0">
                          <a:latin typeface="Cambria" panose="02040503050406030204" pitchFamily="18" charset="0"/>
                          <a:ea typeface="Cambria" panose="02040503050406030204" pitchFamily="18" charset="0"/>
                        </a:rPr>
                        <a:t> κα</a:t>
                      </a:r>
                      <a:r>
                        <a:rPr lang="en-US" dirty="0" err="1">
                          <a:latin typeface="Cambria" panose="02040503050406030204" pitchFamily="18" charset="0"/>
                          <a:ea typeface="Cambria" panose="02040503050406030204" pitchFamily="18" charset="0"/>
                        </a:rPr>
                        <a:t>λλιέργει</a:t>
                      </a:r>
                      <a:r>
                        <a:rPr lang="en-US" dirty="0">
                          <a:latin typeface="Cambria" panose="02040503050406030204" pitchFamily="18" charset="0"/>
                          <a:ea typeface="Cambria" panose="02040503050406030204" pitchFamily="18" charset="0"/>
                        </a:rPr>
                        <a:t>α</a:t>
                      </a:r>
                    </a:p>
                  </a:txBody>
                  <a:tcPr/>
                </a:tc>
                <a:tc>
                  <a:txBody>
                    <a:bodyPr/>
                    <a:lstStyle/>
                    <a:p>
                      <a:pPr algn="ctr"/>
                      <a:r>
                        <a:rPr lang="en-US" dirty="0">
                          <a:latin typeface="Cambria" panose="02040503050406030204" pitchFamily="18" charset="0"/>
                          <a:ea typeface="Cambria" panose="02040503050406030204" pitchFamily="18" charset="0"/>
                        </a:rPr>
                        <a:t>Κα</a:t>
                      </a:r>
                      <a:r>
                        <a:rPr lang="en-US" dirty="0" err="1">
                          <a:latin typeface="Cambria" panose="02040503050406030204" pitchFamily="18" charset="0"/>
                          <a:ea typeface="Cambria" panose="02040503050406030204" pitchFamily="18" charset="0"/>
                        </a:rPr>
                        <a:t>λλιέργει</a:t>
                      </a:r>
                      <a:r>
                        <a:rPr lang="en-US" dirty="0">
                          <a:latin typeface="Cambria" panose="02040503050406030204" pitchFamily="18" charset="0"/>
                          <a:ea typeface="Cambria" panose="02040503050406030204" pitchFamily="18" charset="0"/>
                        </a:rPr>
                        <a:t>α </a:t>
                      </a:r>
                      <a:r>
                        <a:rPr lang="en-US" dirty="0" err="1">
                          <a:latin typeface="Cambria" panose="02040503050406030204" pitchFamily="18" charset="0"/>
                          <a:ea typeface="Cambria" panose="02040503050406030204" pitchFamily="18" charset="0"/>
                        </a:rPr>
                        <a:t>δι</a:t>
                      </a:r>
                      <a:r>
                        <a:rPr lang="en-US" dirty="0">
                          <a:latin typeface="Cambria" panose="02040503050406030204" pitchFamily="18" charset="0"/>
                          <a:ea typeface="Cambria" panose="02040503050406030204" pitchFamily="18" charset="0"/>
                        </a:rPr>
                        <a:t>α</a:t>
                      </a:r>
                      <a:r>
                        <a:rPr lang="en-US" dirty="0" err="1">
                          <a:latin typeface="Cambria" panose="02040503050406030204" pitchFamily="18" charset="0"/>
                          <a:ea typeface="Cambria" panose="02040503050406030204" pitchFamily="18" charset="0"/>
                        </a:rPr>
                        <a:t>τήρησης</a:t>
                      </a:r>
                    </a:p>
                  </a:txBody>
                  <a:tcPr/>
                </a:tc>
                <a:tc>
                  <a:txBody>
                    <a:bodyPr/>
                    <a:lstStyle/>
                    <a:p>
                      <a:pPr algn="ctr"/>
                      <a:r>
                        <a:rPr lang="en-US" dirty="0" err="1">
                          <a:latin typeface="Cambria" panose="02040503050406030204" pitchFamily="18" charset="0"/>
                          <a:ea typeface="Cambria" panose="02040503050406030204" pitchFamily="18" charset="0"/>
                        </a:rPr>
                        <a:t>Χωρίς</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όργωμ</a:t>
                      </a:r>
                      <a:r>
                        <a:rPr lang="en-US" dirty="0">
                          <a:latin typeface="Cambria" panose="02040503050406030204" pitchFamily="18" charset="0"/>
                          <a:ea typeface="Cambria" panose="02040503050406030204" pitchFamily="18" charset="0"/>
                        </a:rPr>
                        <a:t>α</a:t>
                      </a:r>
                    </a:p>
                  </a:txBody>
                  <a:tcPr/>
                </a:tc>
                <a:extLst>
                  <a:ext uri="{0D108BD9-81ED-4DB2-BD59-A6C34878D82A}">
                    <a16:rowId xmlns:a16="http://schemas.microsoft.com/office/drawing/2014/main" val="2657548358"/>
                  </a:ext>
                </a:extLst>
              </a:tr>
            </a:tbl>
          </a:graphicData>
        </a:graphic>
      </p:graphicFrame>
    </p:spTree>
    <p:extLst>
      <p:ext uri="{BB962C8B-B14F-4D97-AF65-F5344CB8AC3E}">
        <p14:creationId xmlns:p14="http://schemas.microsoft.com/office/powerpoint/2010/main" val="3246011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dirty="0"/>
              <a:t>Σύγκριση Μεθόδων</a:t>
            </a:r>
            <a:endParaRPr lang="en-US" sz="4400" dirty="0"/>
          </a:p>
        </p:txBody>
      </p:sp>
      <p:graphicFrame>
        <p:nvGraphicFramePr>
          <p:cNvPr id="4" name="Πίνακας 5">
            <a:extLst>
              <a:ext uri="{FF2B5EF4-FFF2-40B4-BE49-F238E27FC236}">
                <a16:creationId xmlns:a16="http://schemas.microsoft.com/office/drawing/2014/main" id="{39B6F592-AA0C-415E-8DB8-DD9DA540EB42}"/>
              </a:ext>
            </a:extLst>
          </p:cNvPr>
          <p:cNvGraphicFramePr>
            <a:graphicFrameLocks noGrp="1"/>
          </p:cNvGraphicFramePr>
          <p:nvPr>
            <p:ph idx="1"/>
            <p:extLst>
              <p:ext uri="{D42A27DB-BD31-4B8C-83A1-F6EECF244321}">
                <p14:modId xmlns:p14="http://schemas.microsoft.com/office/powerpoint/2010/main" val="1301454087"/>
              </p:ext>
            </p:extLst>
          </p:nvPr>
        </p:nvGraphicFramePr>
        <p:xfrm>
          <a:off x="786026" y="1846263"/>
          <a:ext cx="10680908" cy="4216400"/>
        </p:xfrm>
        <a:graphic>
          <a:graphicData uri="http://schemas.openxmlformats.org/drawingml/2006/table">
            <a:tbl>
              <a:tblPr firstRow="1" bandRow="1">
                <a:tableStyleId>{7DF18680-E054-41AD-8BC1-D1AEF772440D}</a:tableStyleId>
              </a:tblPr>
              <a:tblGrid>
                <a:gridCol w="2670227">
                  <a:extLst>
                    <a:ext uri="{9D8B030D-6E8A-4147-A177-3AD203B41FA5}">
                      <a16:colId xmlns:a16="http://schemas.microsoft.com/office/drawing/2014/main" val="2992392910"/>
                    </a:ext>
                  </a:extLst>
                </a:gridCol>
                <a:gridCol w="2670227">
                  <a:extLst>
                    <a:ext uri="{9D8B030D-6E8A-4147-A177-3AD203B41FA5}">
                      <a16:colId xmlns:a16="http://schemas.microsoft.com/office/drawing/2014/main" val="4030679841"/>
                    </a:ext>
                  </a:extLst>
                </a:gridCol>
                <a:gridCol w="2670227">
                  <a:extLst>
                    <a:ext uri="{9D8B030D-6E8A-4147-A177-3AD203B41FA5}">
                      <a16:colId xmlns:a16="http://schemas.microsoft.com/office/drawing/2014/main" val="4173915443"/>
                    </a:ext>
                  </a:extLst>
                </a:gridCol>
                <a:gridCol w="2670227">
                  <a:extLst>
                    <a:ext uri="{9D8B030D-6E8A-4147-A177-3AD203B41FA5}">
                      <a16:colId xmlns:a16="http://schemas.microsoft.com/office/drawing/2014/main" val="3399798457"/>
                    </a:ext>
                  </a:extLst>
                </a:gridCol>
              </a:tblGrid>
              <a:tr h="370840">
                <a:tc>
                  <a:txBody>
                    <a:bodyPr/>
                    <a:lstStyle/>
                    <a:p>
                      <a:endParaRPr lang="en-US" sz="1600" dirty="0">
                        <a:latin typeface="Cambria" panose="02040503050406030204" pitchFamily="18" charset="0"/>
                        <a:ea typeface="Cambria" panose="02040503050406030204" pitchFamily="18" charset="0"/>
                      </a:endParaRPr>
                    </a:p>
                  </a:txBody>
                  <a:tcPr/>
                </a:tc>
                <a:tc>
                  <a:txBody>
                    <a:bodyPr/>
                    <a:lstStyle/>
                    <a:p>
                      <a:pPr algn="ctr"/>
                      <a:r>
                        <a:rPr lang="el-GR" sz="1600" dirty="0">
                          <a:latin typeface="Cambria" panose="02040503050406030204" pitchFamily="18" charset="0"/>
                          <a:ea typeface="Cambria" panose="02040503050406030204" pitchFamily="18" charset="0"/>
                        </a:rPr>
                        <a:t>Συμβατική Καλλιέργεια</a:t>
                      </a:r>
                      <a:endParaRPr lang="en-US" sz="1600" dirty="0">
                        <a:latin typeface="Cambria" panose="02040503050406030204" pitchFamily="18" charset="0"/>
                        <a:ea typeface="Cambria" panose="02040503050406030204" pitchFamily="18" charset="0"/>
                      </a:endParaRPr>
                    </a:p>
                  </a:txBody>
                  <a:tcPr/>
                </a:tc>
                <a:tc>
                  <a:txBody>
                    <a:bodyPr/>
                    <a:lstStyle/>
                    <a:p>
                      <a:pPr algn="ctr"/>
                      <a:r>
                        <a:rPr lang="el-GR" sz="1600" dirty="0">
                          <a:latin typeface="Cambria" panose="02040503050406030204" pitchFamily="18" charset="0"/>
                          <a:ea typeface="Cambria" panose="02040503050406030204" pitchFamily="18" charset="0"/>
                        </a:rPr>
                        <a:t>Καλλιέργεια</a:t>
                      </a:r>
                      <a:r>
                        <a:rPr lang="el-GR" sz="1600" baseline="0" dirty="0">
                          <a:latin typeface="Cambria" panose="02040503050406030204" pitchFamily="18" charset="0"/>
                          <a:ea typeface="Cambria" panose="02040503050406030204" pitchFamily="18" charset="0"/>
                        </a:rPr>
                        <a:t> Διατήρησης</a:t>
                      </a:r>
                      <a:endParaRPr lang="en-US" sz="1600" dirty="0">
                        <a:latin typeface="Cambria" panose="02040503050406030204" pitchFamily="18" charset="0"/>
                        <a:ea typeface="Cambria" panose="02040503050406030204" pitchFamily="18" charset="0"/>
                      </a:endParaRPr>
                    </a:p>
                  </a:txBody>
                  <a:tcPr/>
                </a:tc>
                <a:tc>
                  <a:txBody>
                    <a:bodyPr/>
                    <a:lstStyle/>
                    <a:p>
                      <a:pPr algn="ctr"/>
                      <a:r>
                        <a:rPr lang="el-GR" sz="1600" dirty="0">
                          <a:latin typeface="Cambria" panose="02040503050406030204" pitchFamily="18" charset="0"/>
                          <a:ea typeface="Cambria" panose="02040503050406030204" pitchFamily="18" charset="0"/>
                        </a:rPr>
                        <a:t>Χωρίς Όργωμα</a:t>
                      </a:r>
                      <a:endParaRPr lang="en-US" sz="1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933741279"/>
                  </a:ext>
                </a:extLst>
              </a:tr>
              <a:tr h="370840">
                <a:tc>
                  <a:txBody>
                    <a:bodyPr/>
                    <a:lstStyle/>
                    <a:p>
                      <a:pPr algn="l"/>
                      <a:r>
                        <a:rPr lang="el-GR" sz="1400" b="1" dirty="0">
                          <a:latin typeface="Cambria" panose="02040503050406030204" pitchFamily="18" charset="0"/>
                          <a:ea typeface="Cambria" panose="02040503050406030204" pitchFamily="18" charset="0"/>
                        </a:rPr>
                        <a:t>Πρακτική</a:t>
                      </a:r>
                      <a:endParaRPr lang="en-US" sz="1400" b="1"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Εκτεταμένη μηχανική διαταραχή του εδάφους χρησιμοποιώντας εργαλεία όπως άροτρα, </a:t>
                      </a:r>
                      <a:r>
                        <a:rPr lang="el-GR" sz="1200" dirty="0" err="1">
                          <a:latin typeface="Cambria" panose="02040503050406030204" pitchFamily="18" charset="0"/>
                          <a:ea typeface="Cambria" panose="02040503050406030204" pitchFamily="18" charset="0"/>
                        </a:rPr>
                        <a:t>σβάρνες</a:t>
                      </a:r>
                      <a:r>
                        <a:rPr lang="el-GR" sz="1200" dirty="0">
                          <a:latin typeface="Cambria" panose="02040503050406030204" pitchFamily="18" charset="0"/>
                          <a:ea typeface="Cambria" panose="02040503050406030204" pitchFamily="18" charset="0"/>
                        </a:rPr>
                        <a:t> και καλλιεργητές</a:t>
                      </a:r>
                    </a:p>
                  </a:txBody>
                  <a:tcPr/>
                </a:tc>
                <a:tc>
                  <a:txBody>
                    <a:bodyPr/>
                    <a:lstStyle/>
                    <a:p>
                      <a:pPr algn="ctr"/>
                      <a:r>
                        <a:rPr lang="el-GR" sz="1200" dirty="0">
                          <a:latin typeface="Cambria" panose="02040503050406030204" pitchFamily="18" charset="0"/>
                          <a:ea typeface="Cambria" panose="02040503050406030204" pitchFamily="18" charset="0"/>
                        </a:rPr>
                        <a:t>Ελάχιστη μηχανική διαταραχή του εδάφους. Μόνο μια στενή λωρίδα όπου θα φυτευτούν σπόροι καλλιεργείται</a:t>
                      </a:r>
                    </a:p>
                  </a:txBody>
                  <a:tcPr/>
                </a:tc>
                <a:tc>
                  <a:txBody>
                    <a:bodyPr/>
                    <a:lstStyle/>
                    <a:p>
                      <a:pPr marL="0" algn="ctr" defTabSz="914400" rtl="0" eaLnBrk="1" latinLnBrk="0" hangingPunct="1"/>
                      <a:r>
                        <a:rPr lang="el-GR" sz="1200" kern="1200" dirty="0">
                          <a:latin typeface="Cambria" panose="02040503050406030204" pitchFamily="18" charset="0"/>
                          <a:ea typeface="Cambria" panose="02040503050406030204" pitchFamily="18" charset="0"/>
                        </a:rPr>
                        <a:t>Το έδαφος παραμένει σε μεγάλο βαθμό αδιατάρακτο, χωρίς όργωμα </a:t>
                      </a:r>
                      <a:endParaRPr lang="el-GR" sz="1200" kern="1200" dirty="0">
                        <a:solidFill>
                          <a:schemeClr val="dk1"/>
                        </a:solidFill>
                        <a:latin typeface="Cambria" panose="02040503050406030204" pitchFamily="18" charset="0"/>
                        <a:ea typeface="Cambria" panose="02040503050406030204" pitchFamily="18" charset="0"/>
                        <a:cs typeface="+mn-cs"/>
                      </a:endParaRPr>
                    </a:p>
                  </a:txBody>
                  <a:tcPr/>
                </a:tc>
                <a:extLst>
                  <a:ext uri="{0D108BD9-81ED-4DB2-BD59-A6C34878D82A}">
                    <a16:rowId xmlns:a16="http://schemas.microsoft.com/office/drawing/2014/main" val="3172948323"/>
                  </a:ext>
                </a:extLst>
              </a:tr>
              <a:tr h="370840">
                <a:tc>
                  <a:txBody>
                    <a:bodyPr/>
                    <a:lstStyle/>
                    <a:p>
                      <a:pPr algn="l"/>
                      <a:r>
                        <a:rPr lang="el-GR" sz="1400" b="1" dirty="0">
                          <a:latin typeface="Cambria" panose="02040503050406030204" pitchFamily="18" charset="0"/>
                          <a:ea typeface="Cambria" panose="02040503050406030204" pitchFamily="18" charset="0"/>
                        </a:rPr>
                        <a:t>Διαχείριση Υπολειμμάτων </a:t>
                      </a:r>
                      <a:endParaRPr lang="en-US" sz="1400" b="1"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Τα υπολείμματα αναμιγνύονται στο έδαφος ή θάβονται</a:t>
                      </a:r>
                    </a:p>
                  </a:txBody>
                  <a:tcPr/>
                </a:tc>
                <a:tc>
                  <a:txBody>
                    <a:bodyPr/>
                    <a:lstStyle/>
                    <a:p>
                      <a:pPr algn="ctr"/>
                      <a:r>
                        <a:rPr lang="el-GR" sz="1200" dirty="0">
                          <a:latin typeface="Cambria" panose="02040503050406030204" pitchFamily="18" charset="0"/>
                          <a:ea typeface="Cambria" panose="02040503050406030204" pitchFamily="18" charset="0"/>
                        </a:rPr>
                        <a:t>Τα υπολείμματα παραμένουν στην επιφάνεια του εδάφους</a:t>
                      </a:r>
                    </a:p>
                  </a:txBody>
                  <a:tcPr/>
                </a:tc>
                <a:tc>
                  <a:txBody>
                    <a:bodyPr/>
                    <a:lstStyle/>
                    <a:p>
                      <a:pPr algn="ctr"/>
                      <a:r>
                        <a:rPr lang="el-GR" sz="1200" dirty="0">
                          <a:latin typeface="Cambria" panose="02040503050406030204" pitchFamily="18" charset="0"/>
                          <a:ea typeface="Cambria" panose="02040503050406030204" pitchFamily="18" charset="0"/>
                        </a:rPr>
                        <a:t>Τα υπολείμματα παραμένουν εξ ολοκλήρου στην επιφάνεια του εδάφους</a:t>
                      </a:r>
                    </a:p>
                  </a:txBody>
                  <a:tcPr/>
                </a:tc>
                <a:extLst>
                  <a:ext uri="{0D108BD9-81ED-4DB2-BD59-A6C34878D82A}">
                    <a16:rowId xmlns:a16="http://schemas.microsoft.com/office/drawing/2014/main" val="26524590"/>
                  </a:ext>
                </a:extLst>
              </a:tr>
              <a:tr h="370840">
                <a:tc>
                  <a:txBody>
                    <a:bodyPr/>
                    <a:lstStyle/>
                    <a:p>
                      <a:pPr algn="l"/>
                      <a:r>
                        <a:rPr lang="el-GR" sz="1400" b="1" dirty="0">
                          <a:latin typeface="Cambria" panose="02040503050406030204" pitchFamily="18" charset="0"/>
                          <a:ea typeface="Cambria" panose="02040503050406030204" pitchFamily="18" charset="0"/>
                        </a:rPr>
                        <a:t>Έλεγχος διάβρωσης</a:t>
                      </a:r>
                    </a:p>
                  </a:txBody>
                  <a:tcPr/>
                </a:tc>
                <a:tc>
                  <a:txBody>
                    <a:bodyPr/>
                    <a:lstStyle/>
                    <a:p>
                      <a:pPr algn="ctr"/>
                      <a:r>
                        <a:rPr lang="el-GR" sz="1200" dirty="0">
                          <a:latin typeface="Cambria" panose="02040503050406030204" pitchFamily="18" charset="0"/>
                          <a:ea typeface="Cambria" panose="02040503050406030204" pitchFamily="18" charset="0"/>
                        </a:rPr>
                        <a:t>Έντονη διάβρωση από τον άνεμο και την βροχόπτωση </a:t>
                      </a:r>
                    </a:p>
                  </a:txBody>
                  <a:tcPr/>
                </a:tc>
                <a:tc>
                  <a:txBody>
                    <a:bodyPr/>
                    <a:lstStyle/>
                    <a:p>
                      <a:pPr algn="ctr"/>
                      <a:r>
                        <a:rPr lang="el-GR" sz="1200" dirty="0">
                          <a:latin typeface="Cambria" panose="02040503050406030204" pitchFamily="18" charset="0"/>
                          <a:ea typeface="Cambria" panose="02040503050406030204" pitchFamily="18" charset="0"/>
                        </a:rPr>
                        <a:t>Μειωμένος κίνδυνος διάβρωσης από τον αέρα και το νερό</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200" dirty="0">
                          <a:latin typeface="Cambria" panose="02040503050406030204" pitchFamily="18" charset="0"/>
                          <a:ea typeface="Cambria" panose="02040503050406030204" pitchFamily="18" charset="0"/>
                        </a:rPr>
                        <a:t>Μειωμένος κίνδυνος διάβρωσης από τον αέρα και το νερό</a:t>
                      </a:r>
                    </a:p>
                  </a:txBody>
                  <a:tcPr/>
                </a:tc>
                <a:extLst>
                  <a:ext uri="{0D108BD9-81ED-4DB2-BD59-A6C34878D82A}">
                    <a16:rowId xmlns:a16="http://schemas.microsoft.com/office/drawing/2014/main" val="1290021896"/>
                  </a:ext>
                </a:extLst>
              </a:tr>
              <a:tr h="370840">
                <a:tc>
                  <a:txBody>
                    <a:bodyPr/>
                    <a:lstStyle/>
                    <a:p>
                      <a:pPr algn="l"/>
                      <a:r>
                        <a:rPr lang="el-GR" sz="1400" b="1" dirty="0">
                          <a:latin typeface="Cambria" panose="02040503050406030204" pitchFamily="18" charset="0"/>
                          <a:ea typeface="Cambria" panose="02040503050406030204" pitchFamily="18" charset="0"/>
                        </a:rPr>
                        <a:t>Οργανική ύλη εδάφους</a:t>
                      </a:r>
                    </a:p>
                  </a:txBody>
                  <a:tcPr/>
                </a:tc>
                <a:tc>
                  <a:txBody>
                    <a:bodyPr/>
                    <a:lstStyle/>
                    <a:p>
                      <a:pPr algn="ctr"/>
                      <a:r>
                        <a:rPr lang="el-GR" sz="1200" dirty="0">
                          <a:latin typeface="Cambria" panose="02040503050406030204" pitchFamily="18" charset="0"/>
                          <a:ea typeface="Cambria" panose="02040503050406030204" pitchFamily="18" charset="0"/>
                        </a:rPr>
                        <a:t>Χαμηλή λόγω οξείδωσης της οργανικής ουσίας</a:t>
                      </a:r>
                      <a:endParaRPr lang="en-US" sz="1200"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Αύξηση της οργανικής ουσίας</a:t>
                      </a:r>
                      <a:endParaRPr lang="en-US" sz="1200"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Αύξηση της οργανικής ουσίας</a:t>
                      </a:r>
                      <a:endParaRPr lang="en-US" sz="1200" dirty="0">
                        <a:latin typeface="Cambria" panose="02040503050406030204" pitchFamily="18" charset="0"/>
                        <a:ea typeface="Cambria" panose="02040503050406030204" pitchFamily="18" charset="0"/>
                      </a:endParaRPr>
                    </a:p>
                    <a:p>
                      <a:pPr algn="ctr"/>
                      <a:endParaRPr lang="en-US" sz="1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97979741"/>
                  </a:ext>
                </a:extLst>
              </a:tr>
              <a:tr h="370840">
                <a:tc>
                  <a:txBody>
                    <a:bodyPr/>
                    <a:lstStyle/>
                    <a:p>
                      <a:pPr algn="l"/>
                      <a:r>
                        <a:rPr lang="el-GR" sz="1400" b="1" dirty="0">
                          <a:latin typeface="Cambria" panose="02040503050406030204" pitchFamily="18" charset="0"/>
                          <a:ea typeface="Cambria" panose="02040503050406030204" pitchFamily="18" charset="0"/>
                        </a:rPr>
                        <a:t>Υγεία Εδάφους</a:t>
                      </a:r>
                      <a:endParaRPr lang="en-US" sz="1400" b="1"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Φτωχή</a:t>
                      </a:r>
                      <a:endParaRPr lang="en-US" sz="1200"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Σχετικά Καλή</a:t>
                      </a:r>
                      <a:endParaRPr lang="en-US" sz="1200"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Καλή, ευνοεί την μικροβιακή δραστηριότητα</a:t>
                      </a:r>
                      <a:endParaRPr lang="en-US" sz="1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65214639"/>
                  </a:ext>
                </a:extLst>
              </a:tr>
              <a:tr h="370840">
                <a:tc>
                  <a:txBody>
                    <a:bodyPr/>
                    <a:lstStyle/>
                    <a:p>
                      <a:pPr algn="l"/>
                      <a:r>
                        <a:rPr lang="el-GR" sz="1400" b="1" dirty="0">
                          <a:latin typeface="Cambria" panose="02040503050406030204" pitchFamily="18" charset="0"/>
                          <a:ea typeface="Cambria" panose="02040503050406030204" pitchFamily="18" charset="0"/>
                        </a:rPr>
                        <a:t>Έλεγχος Ζιζανίων</a:t>
                      </a:r>
                      <a:endParaRPr lang="en-US" sz="1400" b="1"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Ελέγχει τα ζιζάνια αλλά φέρνει και σπόρους ζιζανίων στην επιφάνεια, προάγοντας τη βλάστηση</a:t>
                      </a:r>
                    </a:p>
                  </a:txBody>
                  <a:tcPr/>
                </a:tc>
                <a:tc>
                  <a:txBody>
                    <a:bodyPr/>
                    <a:lstStyle/>
                    <a:p>
                      <a:pPr algn="ctr"/>
                      <a:r>
                        <a:rPr lang="el-GR" sz="1200" dirty="0">
                          <a:latin typeface="Cambria" panose="02040503050406030204" pitchFamily="18" charset="0"/>
                          <a:ea typeface="Cambria" panose="02040503050406030204" pitchFamily="18" charset="0"/>
                        </a:rPr>
                        <a:t>Τα υπολείμματα των καλλιεργειών μπορούν να καταστείλουν την ανάπτυξη των ζιζανίων</a:t>
                      </a:r>
                    </a:p>
                  </a:txBody>
                  <a:tcPr/>
                </a:tc>
                <a:tc>
                  <a:txBody>
                    <a:bodyPr/>
                    <a:lstStyle/>
                    <a:p>
                      <a:pPr algn="ctr"/>
                      <a:r>
                        <a:rPr lang="el-GR" sz="1200" dirty="0">
                          <a:latin typeface="Cambria" panose="02040503050406030204" pitchFamily="18" charset="0"/>
                          <a:ea typeface="Cambria" panose="02040503050406030204" pitchFamily="18" charset="0"/>
                        </a:rPr>
                        <a:t>Τα υπολείμματα των καλλιεργειών μπορούν να καταστείλουν την ανάπτυξη των ζιζανίων</a:t>
                      </a:r>
                    </a:p>
                  </a:txBody>
                  <a:tcPr/>
                </a:tc>
                <a:extLst>
                  <a:ext uri="{0D108BD9-81ED-4DB2-BD59-A6C34878D82A}">
                    <a16:rowId xmlns:a16="http://schemas.microsoft.com/office/drawing/2014/main" val="1919772766"/>
                  </a:ext>
                </a:extLst>
              </a:tr>
              <a:tr h="370840">
                <a:tc>
                  <a:txBody>
                    <a:bodyPr/>
                    <a:lstStyle/>
                    <a:p>
                      <a:pPr algn="l"/>
                      <a:r>
                        <a:rPr lang="el-GR" sz="1400" b="1" dirty="0">
                          <a:latin typeface="Cambria" panose="02040503050406030204" pitchFamily="18" charset="0"/>
                          <a:ea typeface="Cambria" panose="02040503050406030204" pitchFamily="18" charset="0"/>
                        </a:rPr>
                        <a:t>Εργατικό και Καύσιμα</a:t>
                      </a:r>
                      <a:endParaRPr lang="en-US" sz="1400" b="1"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Υψηλή</a:t>
                      </a:r>
                      <a:endParaRPr lang="en-US" sz="1200"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Λιγότερη</a:t>
                      </a:r>
                      <a:endParaRPr lang="en-US" sz="1200" dirty="0">
                        <a:latin typeface="Cambria" panose="02040503050406030204" pitchFamily="18" charset="0"/>
                        <a:ea typeface="Cambria" panose="02040503050406030204" pitchFamily="18" charset="0"/>
                      </a:endParaRPr>
                    </a:p>
                  </a:txBody>
                  <a:tcPr/>
                </a:tc>
                <a:tc>
                  <a:txBody>
                    <a:bodyPr/>
                    <a:lstStyle/>
                    <a:p>
                      <a:pPr algn="ctr"/>
                      <a:r>
                        <a:rPr lang="el-GR" sz="1200" dirty="0">
                          <a:latin typeface="Cambria" panose="02040503050406030204" pitchFamily="18" charset="0"/>
                          <a:ea typeface="Cambria" panose="02040503050406030204" pitchFamily="18" charset="0"/>
                        </a:rPr>
                        <a:t>Καθόλου</a:t>
                      </a:r>
                      <a:endParaRPr lang="en-US" sz="1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60266151"/>
                  </a:ext>
                </a:extLst>
              </a:tr>
            </a:tbl>
          </a:graphicData>
        </a:graphic>
      </p:graphicFrame>
    </p:spTree>
    <p:extLst>
      <p:ext uri="{BB962C8B-B14F-4D97-AF65-F5344CB8AC3E}">
        <p14:creationId xmlns:p14="http://schemas.microsoft.com/office/powerpoint/2010/main" val="3849538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0FD842-DD75-4655-849A-BCA9AABDBF91}"/>
              </a:ext>
            </a:extLst>
          </p:cNvPr>
          <p:cNvSpPr>
            <a:spLocks noGrp="1"/>
          </p:cNvSpPr>
          <p:nvPr>
            <p:ph type="title"/>
          </p:nvPr>
        </p:nvSpPr>
        <p:spPr>
          <a:xfrm>
            <a:off x="981776" y="857143"/>
            <a:ext cx="10809171" cy="755583"/>
          </a:xfrm>
        </p:spPr>
        <p:txBody>
          <a:bodyPr>
            <a:normAutofit/>
          </a:bodyPr>
          <a:lstStyle/>
          <a:p>
            <a:r>
              <a:rPr lang="el-GR" sz="3600" dirty="0"/>
              <a:t>Ολοκληρωμένο σύστημα καλλιέργειας – κτηνοτροφίας</a:t>
            </a:r>
          </a:p>
        </p:txBody>
      </p:sp>
      <p:sp>
        <p:nvSpPr>
          <p:cNvPr id="3" name="Θέση περιεχομένου 2">
            <a:extLst>
              <a:ext uri="{FF2B5EF4-FFF2-40B4-BE49-F238E27FC236}">
                <a16:creationId xmlns:a16="http://schemas.microsoft.com/office/drawing/2014/main" id="{E74F9476-E615-4DC4-8943-DF42453D5C9B}"/>
              </a:ext>
            </a:extLst>
          </p:cNvPr>
          <p:cNvSpPr>
            <a:spLocks noGrp="1"/>
          </p:cNvSpPr>
          <p:nvPr>
            <p:ph idx="1"/>
          </p:nvPr>
        </p:nvSpPr>
        <p:spPr>
          <a:xfrm>
            <a:off x="1097280" y="1845733"/>
            <a:ext cx="10058400" cy="4376971"/>
          </a:xfrm>
        </p:spPr>
        <p:txBody>
          <a:bodyPr>
            <a:normAutofit fontScale="92500" lnSpcReduction="10000"/>
          </a:bodyPr>
          <a:lstStyle/>
          <a:p>
            <a:pPr algn="just"/>
            <a:r>
              <a:rPr lang="el-GR" sz="2100" dirty="0"/>
              <a:t>Η αγροτική πρακτική που </a:t>
            </a:r>
            <a:r>
              <a:rPr lang="el-GR" sz="2100" b="1" dirty="0">
                <a:solidFill>
                  <a:srgbClr val="C00000"/>
                </a:solidFill>
              </a:rPr>
              <a:t>συνδυάζει φυτική και κτηνοτροφική παραγωγή </a:t>
            </a:r>
            <a:r>
              <a:rPr lang="el-GR" sz="2100" dirty="0"/>
              <a:t>στο πλαίσιο της ίδιας γεωργικής λειτουργίας. Η αλληλεπίδραση και ο συνδυασμός μεταξύ των καλλιεργειών και των ζώων δημιουργούν μια συμβιωτική σχέση μεγιστοποιώντας τα οφέλη και για τα δύο στοιχεία.</a:t>
            </a:r>
          </a:p>
          <a:p>
            <a:pPr algn="just"/>
            <a:endParaRPr lang="en-US" sz="1100" dirty="0"/>
          </a:p>
          <a:p>
            <a:pPr algn="just"/>
            <a:r>
              <a:rPr lang="el-GR" sz="2100" dirty="0"/>
              <a:t>Τα υπολείμματα των καλλιεργειών ή καλλιεργειών κάλυψης χρησιμοποιούνται ως ζωοτροφές. Η κοπριά από την κτηνοτροφική παραγωγή μπορεί να χρησιμοποιηθεί ως </a:t>
            </a:r>
            <a:r>
              <a:rPr lang="el-GR" sz="2100" b="1" u="sng" dirty="0">
                <a:effectLst>
                  <a:outerShdw blurRad="38100" dist="38100" dir="2700000" algn="tl">
                    <a:srgbClr val="000000">
                      <a:alpha val="43137"/>
                    </a:srgbClr>
                  </a:outerShdw>
                </a:effectLst>
              </a:rPr>
              <a:t>οργανικό λίπασμα </a:t>
            </a:r>
            <a:r>
              <a:rPr lang="el-GR" sz="2100" dirty="0"/>
              <a:t>στο σύστημα καλλιέργειας. Με αυτό, </a:t>
            </a:r>
            <a:r>
              <a:rPr lang="el-GR" sz="2100" dirty="0">
                <a:solidFill>
                  <a:schemeClr val="accent2"/>
                </a:solidFill>
              </a:rPr>
              <a:t>μειώνεται η χρήση εισροών λιπασμάτων, αποτρέπεται η διάβρωση του εδάφους, αυξάνεται η περιεκτικότητα σε οργανικό C του εδάφους και η κατακράτηση νερού βελτιώνεται.</a:t>
            </a:r>
            <a:r>
              <a:rPr lang="el-GR" sz="2100" dirty="0"/>
              <a:t> Συνολικά, η ανθεκτικότητα του συστήματος σε καιρικές ανωμαλίες ενισχύεται.</a:t>
            </a:r>
          </a:p>
          <a:p>
            <a:pPr algn="just"/>
            <a:endParaRPr lang="el-GR" sz="1700" dirty="0"/>
          </a:p>
          <a:p>
            <a:pPr algn="just">
              <a:spcBef>
                <a:spcPts val="0"/>
              </a:spcBef>
            </a:pPr>
            <a:r>
              <a:rPr lang="el-GR" sz="2100" dirty="0"/>
              <a:t>Οι γεωργικές εργασίες και συνεπακόλουθα κόστος μειώνεται σημαντικά καθώς</a:t>
            </a:r>
          </a:p>
          <a:p>
            <a:pPr algn="just">
              <a:spcBef>
                <a:spcPts val="0"/>
              </a:spcBef>
            </a:pPr>
            <a:r>
              <a:rPr lang="el-GR" sz="2100" dirty="0"/>
              <a:t>το σύστημα λειτουργεί σχεδόν ανεξάρτητα. Το κόστος των εισροών μειώνεται </a:t>
            </a:r>
          </a:p>
          <a:p>
            <a:pPr algn="just">
              <a:spcBef>
                <a:spcPts val="0"/>
              </a:spcBef>
            </a:pPr>
            <a:r>
              <a:rPr lang="el-GR" sz="2100" dirty="0"/>
              <a:t>και το διαφοροποιημένο σύστημα μειώνει τον κίνδυνο παραγωγής </a:t>
            </a:r>
          </a:p>
          <a:p>
            <a:pPr algn="just">
              <a:spcBef>
                <a:spcPts val="0"/>
              </a:spcBef>
            </a:pPr>
            <a:r>
              <a:rPr lang="el-GR" sz="2100" dirty="0"/>
              <a:t>και οικονομικής απώλειας από την παραγωγή μόνο προϊόντος</a:t>
            </a:r>
            <a:r>
              <a:rPr lang="en-US" sz="2100" dirty="0"/>
              <a:t> </a:t>
            </a:r>
          </a:p>
          <a:p>
            <a:pPr algn="just"/>
            <a:endParaRPr lang="en-US" dirty="0"/>
          </a:p>
          <a:p>
            <a:endParaRPr lang="en-US" dirty="0"/>
          </a:p>
        </p:txBody>
      </p:sp>
      <p:pic>
        <p:nvPicPr>
          <p:cNvPr id="4" name="Picture 2">
            <a:extLst>
              <a:ext uri="{FF2B5EF4-FFF2-40B4-BE49-F238E27FC236}">
                <a16:creationId xmlns:a16="http://schemas.microsoft.com/office/drawing/2014/main" id="{F894F91A-2B59-4A3F-9FF5-AAC3E32807E5}"/>
              </a:ext>
            </a:extLst>
          </p:cNvPr>
          <p:cNvPicPr>
            <a:picLocks noChangeAspect="1"/>
          </p:cNvPicPr>
          <p:nvPr/>
        </p:nvPicPr>
        <p:blipFill>
          <a:blip r:embed="rId2"/>
          <a:stretch>
            <a:fillRect/>
          </a:stretch>
        </p:blipFill>
        <p:spPr>
          <a:xfrm>
            <a:off x="9644514" y="4703220"/>
            <a:ext cx="2290679" cy="1519484"/>
          </a:xfrm>
          <a:prstGeom prst="rect">
            <a:avLst/>
          </a:prstGeom>
        </p:spPr>
      </p:pic>
    </p:spTree>
    <p:extLst>
      <p:ext uri="{BB962C8B-B14F-4D97-AF65-F5344CB8AC3E}">
        <p14:creationId xmlns:p14="http://schemas.microsoft.com/office/powerpoint/2010/main" val="292064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BF2779-73A0-4097-ADBA-311C73C9162E}"/>
              </a:ext>
            </a:extLst>
          </p:cNvPr>
          <p:cNvSpPr>
            <a:spLocks noGrp="1"/>
          </p:cNvSpPr>
          <p:nvPr>
            <p:ph type="title"/>
          </p:nvPr>
        </p:nvSpPr>
        <p:spPr/>
        <p:txBody>
          <a:bodyPr>
            <a:normAutofit/>
          </a:bodyPr>
          <a:lstStyle/>
          <a:p>
            <a:pPr algn="ctr"/>
            <a:r>
              <a:rPr lang="el-GR" sz="4400" dirty="0"/>
              <a:t>Παραδείγματα Εφαρμογής </a:t>
            </a:r>
            <a:endParaRPr lang="en-US" sz="4400" dirty="0"/>
          </a:p>
        </p:txBody>
      </p:sp>
      <p:graphicFrame>
        <p:nvGraphicFramePr>
          <p:cNvPr id="5" name="Πίνακας 5">
            <a:extLst>
              <a:ext uri="{FF2B5EF4-FFF2-40B4-BE49-F238E27FC236}">
                <a16:creationId xmlns:a16="http://schemas.microsoft.com/office/drawing/2014/main" id="{F977C68B-AB2C-48E7-9761-4792C083F206}"/>
              </a:ext>
            </a:extLst>
          </p:cNvPr>
          <p:cNvGraphicFramePr>
            <a:graphicFrameLocks noGrp="1"/>
          </p:cNvGraphicFramePr>
          <p:nvPr>
            <p:ph idx="1"/>
            <p:extLst>
              <p:ext uri="{D42A27DB-BD31-4B8C-83A1-F6EECF244321}">
                <p14:modId xmlns:p14="http://schemas.microsoft.com/office/powerpoint/2010/main" val="4245394890"/>
              </p:ext>
            </p:extLst>
          </p:nvPr>
        </p:nvGraphicFramePr>
        <p:xfrm>
          <a:off x="1097280" y="2115770"/>
          <a:ext cx="10058400" cy="2936240"/>
        </p:xfrm>
        <a:graphic>
          <a:graphicData uri="http://schemas.openxmlformats.org/drawingml/2006/table">
            <a:tbl>
              <a:tblPr firstRow="1" bandRow="1">
                <a:tableStyleId>{7DF18680-E054-41AD-8BC1-D1AEF772440D}</a:tableStyleId>
              </a:tblPr>
              <a:tblGrid>
                <a:gridCol w="2514600">
                  <a:extLst>
                    <a:ext uri="{9D8B030D-6E8A-4147-A177-3AD203B41FA5}">
                      <a16:colId xmlns:a16="http://schemas.microsoft.com/office/drawing/2014/main" val="3212716974"/>
                    </a:ext>
                  </a:extLst>
                </a:gridCol>
                <a:gridCol w="2514600">
                  <a:extLst>
                    <a:ext uri="{9D8B030D-6E8A-4147-A177-3AD203B41FA5}">
                      <a16:colId xmlns:a16="http://schemas.microsoft.com/office/drawing/2014/main" val="3447086637"/>
                    </a:ext>
                  </a:extLst>
                </a:gridCol>
                <a:gridCol w="2514600">
                  <a:extLst>
                    <a:ext uri="{9D8B030D-6E8A-4147-A177-3AD203B41FA5}">
                      <a16:colId xmlns:a16="http://schemas.microsoft.com/office/drawing/2014/main" val="2328218655"/>
                    </a:ext>
                  </a:extLst>
                </a:gridCol>
                <a:gridCol w="2514600">
                  <a:extLst>
                    <a:ext uri="{9D8B030D-6E8A-4147-A177-3AD203B41FA5}">
                      <a16:colId xmlns:a16="http://schemas.microsoft.com/office/drawing/2014/main" val="2484528514"/>
                    </a:ext>
                  </a:extLst>
                </a:gridCol>
              </a:tblGrid>
              <a:tr h="370840">
                <a:tc>
                  <a:txBody>
                    <a:bodyPr/>
                    <a:lstStyle/>
                    <a:p>
                      <a:pPr algn="ctr"/>
                      <a:r>
                        <a:rPr lang="el-GR" sz="1800" dirty="0">
                          <a:latin typeface="Cambria" panose="02040503050406030204" pitchFamily="18" charset="0"/>
                          <a:ea typeface="Cambria" panose="02040503050406030204" pitchFamily="18" charset="0"/>
                        </a:rPr>
                        <a:t>Σύστημα</a:t>
                      </a:r>
                      <a:endParaRPr lang="en-US" sz="1800" dirty="0">
                        <a:latin typeface="Cambria" panose="02040503050406030204" pitchFamily="18" charset="0"/>
                        <a:ea typeface="Cambria" panose="02040503050406030204" pitchFamily="18" charset="0"/>
                      </a:endParaRPr>
                    </a:p>
                  </a:txBody>
                  <a:tcPr/>
                </a:tc>
                <a:tc>
                  <a:txBody>
                    <a:bodyPr/>
                    <a:lstStyle/>
                    <a:p>
                      <a:pPr algn="ctr"/>
                      <a:r>
                        <a:rPr lang="el-GR" sz="1800" dirty="0">
                          <a:latin typeface="Cambria" panose="02040503050406030204" pitchFamily="18" charset="0"/>
                          <a:ea typeface="Cambria" panose="02040503050406030204" pitchFamily="18" charset="0"/>
                        </a:rPr>
                        <a:t>Δενδρώδη Στοιχείο</a:t>
                      </a:r>
                      <a:endParaRPr lang="en-US" sz="1800" dirty="0">
                        <a:latin typeface="Cambria" panose="02040503050406030204" pitchFamily="18" charset="0"/>
                        <a:ea typeface="Cambria" panose="02040503050406030204" pitchFamily="18" charset="0"/>
                      </a:endParaRPr>
                    </a:p>
                  </a:txBody>
                  <a:tcPr/>
                </a:tc>
                <a:tc>
                  <a:txBody>
                    <a:bodyPr/>
                    <a:lstStyle/>
                    <a:p>
                      <a:pPr algn="ctr"/>
                      <a:r>
                        <a:rPr lang="el-GR" sz="1800" dirty="0">
                          <a:latin typeface="Cambria" panose="02040503050406030204" pitchFamily="18" charset="0"/>
                          <a:ea typeface="Cambria" panose="02040503050406030204" pitchFamily="18" charset="0"/>
                        </a:rPr>
                        <a:t>Καλλιέργεια</a:t>
                      </a:r>
                      <a:endParaRPr lang="en-US" sz="1800" dirty="0">
                        <a:latin typeface="Cambria" panose="02040503050406030204" pitchFamily="18" charset="0"/>
                        <a:ea typeface="Cambria" panose="02040503050406030204" pitchFamily="18" charset="0"/>
                      </a:endParaRPr>
                    </a:p>
                  </a:txBody>
                  <a:tcPr/>
                </a:tc>
                <a:tc>
                  <a:txBody>
                    <a:bodyPr/>
                    <a:lstStyle/>
                    <a:p>
                      <a:pPr algn="ctr"/>
                      <a:r>
                        <a:rPr lang="el-GR" sz="1800" dirty="0">
                          <a:latin typeface="Cambria" panose="02040503050406030204" pitchFamily="18" charset="0"/>
                          <a:ea typeface="Cambria" panose="02040503050406030204" pitchFamily="18" charset="0"/>
                        </a:rPr>
                        <a:t>Ζώο</a:t>
                      </a:r>
                      <a:endParaRPr lang="en-US" sz="1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394374900"/>
                  </a:ext>
                </a:extLst>
              </a:tr>
              <a:tr h="370840">
                <a:tc>
                  <a:txBody>
                    <a:bodyPr/>
                    <a:lstStyle/>
                    <a:p>
                      <a:pPr algn="ctr"/>
                      <a:r>
                        <a:rPr lang="el-GR" sz="1800" dirty="0" err="1">
                          <a:latin typeface="Cambria" panose="02040503050406030204" pitchFamily="18" charset="0"/>
                          <a:ea typeface="Cambria" panose="02040503050406030204" pitchFamily="18" charset="0"/>
                        </a:rPr>
                        <a:t>Βόσκοντες</a:t>
                      </a:r>
                      <a:r>
                        <a:rPr lang="el-GR" sz="1800" dirty="0">
                          <a:latin typeface="Cambria" panose="02040503050406030204" pitchFamily="18" charset="0"/>
                          <a:ea typeface="Cambria" panose="02040503050406030204" pitchFamily="18" charset="0"/>
                        </a:rPr>
                        <a:t> μηλιές</a:t>
                      </a:r>
                    </a:p>
                  </a:txBody>
                  <a:tcPr/>
                </a:tc>
                <a:tc>
                  <a:txBody>
                    <a:bodyPr/>
                    <a:lstStyle/>
                    <a:p>
                      <a:pPr algn="ctr"/>
                      <a:r>
                        <a:rPr lang="el-GR" sz="1800" dirty="0">
                          <a:latin typeface="Cambria" panose="02040503050406030204" pitchFamily="18" charset="0"/>
                          <a:ea typeface="Cambria" panose="02040503050406030204" pitchFamily="18" charset="0"/>
                        </a:rPr>
                        <a:t>Μηλιά</a:t>
                      </a:r>
                      <a:endParaRPr lang="en-US" sz="1800" dirty="0">
                        <a:latin typeface="Cambria" panose="02040503050406030204" pitchFamily="18" charset="0"/>
                        <a:ea typeface="Cambria"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dirty="0">
                          <a:latin typeface="Cambria" panose="02040503050406030204" pitchFamily="18" charset="0"/>
                          <a:ea typeface="Cambria" panose="02040503050406030204" pitchFamily="18" charset="0"/>
                        </a:rPr>
                        <a:t>Πολυετής σίκαλη </a:t>
                      </a:r>
                      <a:endParaRPr lang="en-US" sz="1800" dirty="0">
                        <a:latin typeface="Cambria" panose="02040503050406030204" pitchFamily="18" charset="0"/>
                        <a:ea typeface="Cambria" panose="02040503050406030204" pitchFamily="18" charset="0"/>
                      </a:endParaRPr>
                    </a:p>
                  </a:txBody>
                  <a:tcPr/>
                </a:tc>
                <a:tc>
                  <a:txBody>
                    <a:bodyPr/>
                    <a:lstStyle/>
                    <a:p>
                      <a:pPr algn="ctr"/>
                      <a:r>
                        <a:rPr lang="el-GR" sz="1800" dirty="0">
                          <a:latin typeface="Cambria" panose="02040503050406030204" pitchFamily="18" charset="0"/>
                          <a:ea typeface="Cambria" panose="02040503050406030204" pitchFamily="18" charset="0"/>
                        </a:rPr>
                        <a:t>Πρόβατο</a:t>
                      </a:r>
                      <a:endParaRPr lang="en-US" sz="1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093781874"/>
                  </a:ext>
                </a:extLst>
              </a:tr>
              <a:tr h="370840">
                <a:tc>
                  <a:txBody>
                    <a:bodyPr/>
                    <a:lstStyle/>
                    <a:p>
                      <a:pPr algn="ctr"/>
                      <a:r>
                        <a:rPr lang="el-GR" sz="1800" dirty="0">
                          <a:latin typeface="Cambria" panose="02040503050406030204" pitchFamily="18" charset="0"/>
                          <a:ea typeface="Cambria" panose="02040503050406030204" pitchFamily="18" charset="0"/>
                        </a:rPr>
                        <a:t>Βόσκηση φυτειών ξυλείας καρυδιάς</a:t>
                      </a:r>
                    </a:p>
                  </a:txBody>
                  <a:tcPr/>
                </a:tc>
                <a:tc>
                  <a:txBody>
                    <a:bodyPr/>
                    <a:lstStyle/>
                    <a:p>
                      <a:pPr algn="ctr"/>
                      <a:r>
                        <a:rPr lang="el-GR" sz="1800" dirty="0">
                          <a:latin typeface="Cambria" panose="02040503050406030204" pitchFamily="18" charset="0"/>
                          <a:ea typeface="Cambria" panose="02040503050406030204" pitchFamily="18" charset="0"/>
                        </a:rPr>
                        <a:t>Υβριδική καρυδιά </a:t>
                      </a:r>
                      <a:r>
                        <a:rPr lang="en-US" sz="1800" dirty="0">
                          <a:latin typeface="Cambria" panose="02040503050406030204" pitchFamily="18" charset="0"/>
                          <a:ea typeface="Cambria" panose="02040503050406030204" pitchFamily="18" charset="0"/>
                        </a:rPr>
                        <a:t>(Juglans major x regia) </a:t>
                      </a:r>
                    </a:p>
                  </a:txBody>
                  <a:tcPr/>
                </a:tc>
                <a:tc>
                  <a:txBody>
                    <a:bodyPr/>
                    <a:lstStyle/>
                    <a:p>
                      <a:pPr algn="ctr"/>
                      <a:r>
                        <a:rPr lang="el-GR" sz="1800" dirty="0">
                          <a:latin typeface="Cambria" panose="02040503050406030204" pitchFamily="18" charset="0"/>
                          <a:ea typeface="Cambria" panose="02040503050406030204" pitchFamily="18" charset="0"/>
                        </a:rPr>
                        <a:t>Είδη χόρτου</a:t>
                      </a:r>
                      <a:endParaRPr lang="en-US" sz="1800" dirty="0">
                        <a:latin typeface="Cambria" panose="02040503050406030204" pitchFamily="18" charset="0"/>
                        <a:ea typeface="Cambria" panose="02040503050406030204" pitchFamily="18" charset="0"/>
                      </a:endParaRPr>
                    </a:p>
                  </a:txBody>
                  <a:tcPr/>
                </a:tc>
                <a:tc>
                  <a:txBody>
                    <a:bodyPr/>
                    <a:lstStyle/>
                    <a:p>
                      <a:pPr algn="ctr"/>
                      <a:r>
                        <a:rPr lang="el-GR" sz="1800" dirty="0">
                          <a:latin typeface="Cambria" panose="02040503050406030204" pitchFamily="18" charset="0"/>
                          <a:ea typeface="Cambria" panose="02040503050406030204" pitchFamily="18" charset="0"/>
                        </a:rPr>
                        <a:t>Πρόβατο</a:t>
                      </a:r>
                      <a:endParaRPr lang="en-US" sz="1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93723755"/>
                  </a:ext>
                </a:extLst>
              </a:tr>
              <a:tr h="370840">
                <a:tc>
                  <a:txBody>
                    <a:bodyPr/>
                    <a:lstStyle/>
                    <a:p>
                      <a:pPr algn="ctr"/>
                      <a:r>
                        <a:rPr lang="el-GR" sz="1800" dirty="0" err="1">
                          <a:latin typeface="Cambria" panose="02040503050406030204" pitchFamily="18" charset="0"/>
                          <a:ea typeface="Cambria" panose="02040503050406030204" pitchFamily="18" charset="0"/>
                        </a:rPr>
                        <a:t>Αγροδασοκομία</a:t>
                      </a:r>
                      <a:r>
                        <a:rPr lang="el-GR" sz="1800" dirty="0">
                          <a:latin typeface="Cambria" panose="02040503050406030204" pitchFamily="18" charset="0"/>
                          <a:ea typeface="Cambria" panose="02040503050406030204" pitchFamily="18" charset="0"/>
                        </a:rPr>
                        <a:t> καστανιάς</a:t>
                      </a:r>
                    </a:p>
                  </a:txBody>
                  <a:tcPr/>
                </a:tc>
                <a:tc>
                  <a:txBody>
                    <a:bodyPr/>
                    <a:lstStyle/>
                    <a:p>
                      <a:pPr algn="ctr"/>
                      <a:r>
                        <a:rPr lang="el-GR" sz="1800" dirty="0">
                          <a:latin typeface="Cambria" panose="02040503050406030204" pitchFamily="18" charset="0"/>
                          <a:ea typeface="Cambria" panose="02040503050406030204" pitchFamily="18" charset="0"/>
                        </a:rPr>
                        <a:t>Καστανιά</a:t>
                      </a:r>
                      <a:r>
                        <a:rPr lang="en-US" sz="1800" dirty="0">
                          <a:latin typeface="Cambria" panose="02040503050406030204" pitchFamily="18" charset="0"/>
                          <a:ea typeface="Cambria" panose="02040503050406030204" pitchFamily="18" charset="0"/>
                        </a:rPr>
                        <a:t> (Castanea sativa L.) </a:t>
                      </a:r>
                    </a:p>
                  </a:txBody>
                  <a:tcPr/>
                </a:tc>
                <a:tc>
                  <a:txBody>
                    <a:bodyPr/>
                    <a:lstStyle/>
                    <a:p>
                      <a:pPr algn="ctr"/>
                      <a:r>
                        <a:rPr lang="en-US" sz="1800" dirty="0">
                          <a:latin typeface="Cambria" panose="02040503050406030204" pitchFamily="18" charset="0"/>
                          <a:ea typeface="Cambria" panose="02040503050406030204" pitchFamily="18" charset="0"/>
                        </a:rPr>
                        <a:t>Ulex sp., </a:t>
                      </a:r>
                      <a:r>
                        <a:rPr lang="en-US" sz="1800" dirty="0" err="1">
                          <a:latin typeface="Cambria" panose="02040503050406030204" pitchFamily="18" charset="0"/>
                          <a:ea typeface="Cambria" panose="02040503050406030204" pitchFamily="18" charset="0"/>
                        </a:rPr>
                        <a:t>Pteridiumsp</a:t>
                      </a:r>
                      <a:r>
                        <a:rPr lang="en-US" sz="1800" dirty="0">
                          <a:latin typeface="Cambria" panose="02040503050406030204" pitchFamily="18" charset="0"/>
                          <a:ea typeface="Cambria" panose="02040503050406030204" pitchFamily="18" charset="0"/>
                        </a:rPr>
                        <a:t>. Rubus sp., </a:t>
                      </a:r>
                      <a:r>
                        <a:rPr lang="el-GR" sz="1800" dirty="0">
                          <a:latin typeface="Cambria" panose="02040503050406030204" pitchFamily="18" charset="0"/>
                          <a:ea typeface="Cambria" panose="02040503050406030204" pitchFamily="18" charset="0"/>
                        </a:rPr>
                        <a:t>μανιτάρια</a:t>
                      </a:r>
                      <a:endParaRPr lang="en-US" sz="1800" dirty="0">
                        <a:latin typeface="Cambria" panose="02040503050406030204" pitchFamily="18" charset="0"/>
                        <a:ea typeface="Cambria" panose="02040503050406030204" pitchFamily="18" charset="0"/>
                      </a:endParaRPr>
                    </a:p>
                  </a:txBody>
                  <a:tcPr/>
                </a:tc>
                <a:tc>
                  <a:txBody>
                    <a:bodyPr/>
                    <a:lstStyle/>
                    <a:p>
                      <a:pPr algn="ctr"/>
                      <a:r>
                        <a:rPr lang="el-GR" sz="1800" dirty="0">
                          <a:latin typeface="Cambria" panose="02040503050406030204" pitchFamily="18" charset="0"/>
                          <a:ea typeface="Cambria" panose="02040503050406030204" pitchFamily="18" charset="0"/>
                        </a:rPr>
                        <a:t>Γουρούνι</a:t>
                      </a:r>
                      <a:endParaRPr lang="en-US" sz="1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436488988"/>
                  </a:ext>
                </a:extLst>
              </a:tr>
              <a:tr h="370840">
                <a:tc>
                  <a:txBody>
                    <a:bodyPr/>
                    <a:lstStyle/>
                    <a:p>
                      <a:pPr algn="ctr"/>
                      <a:r>
                        <a:rPr lang="el-GR" sz="1800" dirty="0" err="1">
                          <a:latin typeface="Cambria" panose="02040503050406030204" pitchFamily="18" charset="0"/>
                          <a:ea typeface="Cambria" panose="02040503050406030204" pitchFamily="18" charset="0"/>
                        </a:rPr>
                        <a:t>Διακαλλιέργεια</a:t>
                      </a:r>
                      <a:r>
                        <a:rPr lang="el-GR" sz="1800" dirty="0">
                          <a:latin typeface="Cambria" panose="02040503050406030204" pitchFamily="18" charset="0"/>
                          <a:ea typeface="Cambria" panose="02040503050406030204" pitchFamily="18" charset="0"/>
                        </a:rPr>
                        <a:t> ελαιώνων</a:t>
                      </a:r>
                    </a:p>
                  </a:txBody>
                  <a:tcPr/>
                </a:tc>
                <a:tc>
                  <a:txBody>
                    <a:bodyPr/>
                    <a:lstStyle/>
                    <a:p>
                      <a:pPr algn="ctr"/>
                      <a:r>
                        <a:rPr lang="el-GR" sz="1800" dirty="0">
                          <a:latin typeface="Cambria" panose="02040503050406030204" pitchFamily="18" charset="0"/>
                          <a:ea typeface="Cambria" panose="02040503050406030204" pitchFamily="18" charset="0"/>
                        </a:rPr>
                        <a:t>Ελιά</a:t>
                      </a:r>
                      <a:r>
                        <a:rPr lang="en-US" sz="1800" dirty="0">
                          <a:latin typeface="Cambria" panose="02040503050406030204" pitchFamily="18" charset="0"/>
                          <a:ea typeface="Cambria" panose="02040503050406030204" pitchFamily="18" charset="0"/>
                        </a:rPr>
                        <a:t> (Olea </a:t>
                      </a:r>
                      <a:r>
                        <a:rPr lang="en-US" sz="1800" dirty="0" err="1">
                          <a:latin typeface="Cambria" panose="02040503050406030204" pitchFamily="18" charset="0"/>
                          <a:ea typeface="Cambria" panose="02040503050406030204" pitchFamily="18" charset="0"/>
                        </a:rPr>
                        <a:t>europea</a:t>
                      </a:r>
                      <a:r>
                        <a:rPr lang="en-US" sz="1800" dirty="0">
                          <a:latin typeface="Cambria" panose="02040503050406030204" pitchFamily="18" charset="0"/>
                          <a:ea typeface="Cambria" panose="02040503050406030204" pitchFamily="18" charset="0"/>
                        </a:rPr>
                        <a:t>)</a:t>
                      </a:r>
                    </a:p>
                  </a:txBody>
                  <a:tcPr/>
                </a:tc>
                <a:tc>
                  <a:txBody>
                    <a:bodyPr/>
                    <a:lstStyle/>
                    <a:p>
                      <a:pPr algn="ctr"/>
                      <a:r>
                        <a:rPr lang="el-GR" sz="1800" dirty="0">
                          <a:latin typeface="Cambria" panose="02040503050406030204" pitchFamily="18" charset="0"/>
                          <a:ea typeface="Cambria" panose="02040503050406030204" pitchFamily="18" charset="0"/>
                        </a:rPr>
                        <a:t>Δημητριακά, καλαμπόκι, λαχανικά, γρασίδι και ρεβίθια</a:t>
                      </a:r>
                      <a:endParaRPr lang="en-US" sz="1800" dirty="0">
                        <a:latin typeface="Cambria" panose="02040503050406030204" pitchFamily="18" charset="0"/>
                        <a:ea typeface="Cambria" panose="02040503050406030204" pitchFamily="18" charset="0"/>
                      </a:endParaRPr>
                    </a:p>
                  </a:txBody>
                  <a:tcPr/>
                </a:tc>
                <a:tc>
                  <a:txBody>
                    <a:bodyPr/>
                    <a:lstStyle/>
                    <a:p>
                      <a:pPr algn="ctr"/>
                      <a:r>
                        <a:rPr lang="el-GR" sz="1800" dirty="0">
                          <a:latin typeface="Cambria" panose="02040503050406030204" pitchFamily="18" charset="0"/>
                          <a:ea typeface="Cambria" panose="02040503050406030204" pitchFamily="18" charset="0"/>
                        </a:rPr>
                        <a:t>Πρόβατο</a:t>
                      </a:r>
                      <a:endParaRPr lang="en-US" sz="1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983772731"/>
                  </a:ext>
                </a:extLst>
              </a:tr>
            </a:tbl>
          </a:graphicData>
        </a:graphic>
      </p:graphicFrame>
    </p:spTree>
    <p:extLst>
      <p:ext uri="{BB962C8B-B14F-4D97-AF65-F5344CB8AC3E}">
        <p14:creationId xmlns:p14="http://schemas.microsoft.com/office/powerpoint/2010/main" val="1145305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9609C5-C405-4477-913F-0C6E1F0CD057}"/>
              </a:ext>
            </a:extLst>
          </p:cNvPr>
          <p:cNvSpPr>
            <a:spLocks noGrp="1"/>
          </p:cNvSpPr>
          <p:nvPr>
            <p:ph type="title"/>
          </p:nvPr>
        </p:nvSpPr>
        <p:spPr/>
        <p:txBody>
          <a:bodyPr>
            <a:normAutofit/>
          </a:bodyPr>
          <a:lstStyle/>
          <a:p>
            <a:pPr algn="ctr"/>
            <a:r>
              <a:rPr lang="el-GR" sz="4400" dirty="0"/>
              <a:t>Αμειψισπορά</a:t>
            </a:r>
            <a:endParaRPr lang="en-US" sz="4400" dirty="0"/>
          </a:p>
        </p:txBody>
      </p:sp>
      <p:sp>
        <p:nvSpPr>
          <p:cNvPr id="3" name="Θέση περιεχομένου 2">
            <a:extLst>
              <a:ext uri="{FF2B5EF4-FFF2-40B4-BE49-F238E27FC236}">
                <a16:creationId xmlns:a16="http://schemas.microsoft.com/office/drawing/2014/main" id="{A51D67BB-2021-4555-951F-7563E6B210E6}"/>
              </a:ext>
            </a:extLst>
          </p:cNvPr>
          <p:cNvSpPr>
            <a:spLocks noGrp="1"/>
          </p:cNvSpPr>
          <p:nvPr>
            <p:ph idx="1"/>
          </p:nvPr>
        </p:nvSpPr>
        <p:spPr/>
        <p:txBody>
          <a:bodyPr>
            <a:normAutofit lnSpcReduction="10000"/>
          </a:bodyPr>
          <a:lstStyle/>
          <a:p>
            <a:pPr algn="just">
              <a:lnSpc>
                <a:spcPct val="100000"/>
              </a:lnSpc>
              <a:spcBef>
                <a:spcPts val="0"/>
              </a:spcBef>
              <a:spcAft>
                <a:spcPts val="0"/>
              </a:spcAft>
            </a:pPr>
            <a:r>
              <a:rPr lang="el-GR" dirty="0"/>
              <a:t>Αμειψισπορά είναι η πρακτική της </a:t>
            </a:r>
            <a:r>
              <a:rPr lang="el-GR" b="1" dirty="0">
                <a:solidFill>
                  <a:schemeClr val="accent2"/>
                </a:solidFill>
              </a:rPr>
              <a:t>διαδοχικής φύτευσης διαφορετικών καλλιεργειών </a:t>
            </a:r>
            <a:r>
              <a:rPr lang="el-GR" dirty="0"/>
              <a:t>(που προέρχονται από διαφορετικές ομάδες βοτανικής οικογένειας) </a:t>
            </a:r>
            <a:r>
              <a:rPr lang="el-GR" b="1" dirty="0">
                <a:solidFill>
                  <a:schemeClr val="accent2"/>
                </a:solidFill>
              </a:rPr>
              <a:t>στο ίδιο τεμάχιο</a:t>
            </a:r>
            <a:r>
              <a:rPr lang="el-GR" dirty="0"/>
              <a:t>.</a:t>
            </a:r>
            <a:endParaRPr lang="en-US" dirty="0"/>
          </a:p>
          <a:p>
            <a:pPr algn="just">
              <a:lnSpc>
                <a:spcPct val="100000"/>
              </a:lnSpc>
              <a:spcBef>
                <a:spcPts val="0"/>
              </a:spcBef>
              <a:spcAft>
                <a:spcPts val="0"/>
              </a:spcAft>
            </a:pPr>
            <a:endParaRPr lang="en-US" dirty="0"/>
          </a:p>
          <a:p>
            <a:pPr algn="just">
              <a:lnSpc>
                <a:spcPct val="100000"/>
              </a:lnSpc>
              <a:spcBef>
                <a:spcPts val="0"/>
              </a:spcBef>
              <a:spcAft>
                <a:spcPts val="0"/>
              </a:spcAft>
            </a:pPr>
            <a:r>
              <a:rPr lang="el-GR" dirty="0"/>
              <a:t> Η αμειψισπορά μπορεί να είναι από 3 έως 7 χρόνια. </a:t>
            </a:r>
            <a:endParaRPr lang="en-US" dirty="0"/>
          </a:p>
          <a:p>
            <a:pPr algn="just">
              <a:lnSpc>
                <a:spcPct val="100000"/>
              </a:lnSpc>
              <a:spcBef>
                <a:spcPts val="0"/>
              </a:spcBef>
              <a:spcAft>
                <a:spcPts val="0"/>
              </a:spcAft>
            </a:pPr>
            <a:endParaRPr lang="en-US" dirty="0"/>
          </a:p>
          <a:p>
            <a:pPr algn="just">
              <a:lnSpc>
                <a:spcPct val="100000"/>
              </a:lnSpc>
              <a:spcBef>
                <a:spcPts val="0"/>
              </a:spcBef>
              <a:spcAft>
                <a:spcPts val="0"/>
              </a:spcAft>
            </a:pPr>
            <a:r>
              <a:rPr lang="el-GR" dirty="0"/>
              <a:t>Τα κύρια οφέλη αυτής της πρακτικής είναι η διατήρηση της γονιμότητα του εδάφους, ο έλεγχος των επιβλαβών πληθυσμών εντόμων και ασθενειών σε χαμηλά επίπεδα και παρέχει διαφοροποιημένο εισόδημα στον αγρότη. </a:t>
            </a:r>
            <a:endParaRPr lang="en-US" dirty="0"/>
          </a:p>
          <a:p>
            <a:pPr algn="just">
              <a:lnSpc>
                <a:spcPct val="100000"/>
              </a:lnSpc>
              <a:spcBef>
                <a:spcPts val="0"/>
              </a:spcBef>
              <a:spcAft>
                <a:spcPts val="0"/>
              </a:spcAft>
            </a:pPr>
            <a:endParaRPr lang="en-US" dirty="0"/>
          </a:p>
          <a:p>
            <a:pPr algn="just">
              <a:lnSpc>
                <a:spcPct val="100000"/>
              </a:lnSpc>
              <a:spcBef>
                <a:spcPts val="0"/>
              </a:spcBef>
              <a:spcAft>
                <a:spcPts val="0"/>
              </a:spcAft>
            </a:pPr>
            <a:r>
              <a:rPr lang="el-GR" dirty="0"/>
              <a:t>Οι διαφορετικές καλλιέργειες έχουν διαφορές όσον αφορά την ανάπτυξη των ριζών, τις απαιτήσεις σε θρεπτικά συστατικά και τα έντομα και ασθένειες που τα προσβάλουν.  Ο πληθυσμός εντόμων και ασθενειών μειώνεται σημαντικά καθώς παραμένουν χωρίς ξενιστή για αρκετά χρόνια.</a:t>
            </a:r>
            <a:endParaRPr lang="en-US" dirty="0"/>
          </a:p>
          <a:p>
            <a:endParaRPr lang="el-GR" dirty="0"/>
          </a:p>
        </p:txBody>
      </p:sp>
    </p:spTree>
    <p:extLst>
      <p:ext uri="{BB962C8B-B14F-4D97-AF65-F5344CB8AC3E}">
        <p14:creationId xmlns:p14="http://schemas.microsoft.com/office/powerpoint/2010/main" val="251144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2648B0-EEB3-49C9-BB94-289CF0620A16}"/>
              </a:ext>
            </a:extLst>
          </p:cNvPr>
          <p:cNvSpPr>
            <a:spLocks noGrp="1"/>
          </p:cNvSpPr>
          <p:nvPr>
            <p:ph type="title"/>
          </p:nvPr>
        </p:nvSpPr>
        <p:spPr/>
        <p:txBody>
          <a:bodyPr>
            <a:normAutofit/>
          </a:bodyPr>
          <a:lstStyle/>
          <a:p>
            <a:pPr algn="ctr"/>
            <a:r>
              <a:rPr lang="el-GR" sz="4400" dirty="0"/>
              <a:t>Παραδείγματα</a:t>
            </a:r>
            <a:r>
              <a:rPr lang="en-US" sz="4400" dirty="0"/>
              <a:t> </a:t>
            </a:r>
            <a:r>
              <a:rPr lang="el-GR" sz="4400" dirty="0"/>
              <a:t>εφαρμογής</a:t>
            </a:r>
            <a:br>
              <a:rPr lang="el-GR" sz="4400" dirty="0"/>
            </a:br>
            <a:r>
              <a:rPr lang="el-GR" sz="4400" dirty="0"/>
              <a:t> Αμειψισποράς</a:t>
            </a:r>
            <a:endParaRPr lang="en-US" sz="4400" dirty="0"/>
          </a:p>
        </p:txBody>
      </p:sp>
      <p:graphicFrame>
        <p:nvGraphicFramePr>
          <p:cNvPr id="4" name="Πίνακας 4">
            <a:extLst>
              <a:ext uri="{FF2B5EF4-FFF2-40B4-BE49-F238E27FC236}">
                <a16:creationId xmlns:a16="http://schemas.microsoft.com/office/drawing/2014/main" id="{4AC64F1B-3748-44BB-B164-1871C18F48DC}"/>
              </a:ext>
            </a:extLst>
          </p:cNvPr>
          <p:cNvGraphicFramePr>
            <a:graphicFrameLocks noGrp="1"/>
          </p:cNvGraphicFramePr>
          <p:nvPr>
            <p:ph idx="1"/>
          </p:nvPr>
        </p:nvGraphicFramePr>
        <p:xfrm>
          <a:off x="1096963" y="2281160"/>
          <a:ext cx="10058400" cy="1981200"/>
        </p:xfrm>
        <a:graphic>
          <a:graphicData uri="http://schemas.openxmlformats.org/drawingml/2006/table">
            <a:tbl>
              <a:tblPr firstRow="1" bandRow="1">
                <a:tableStyleId>{5A111915-BE36-4E01-A7E5-04B1672EAD32}</a:tableStyleId>
              </a:tblPr>
              <a:tblGrid>
                <a:gridCol w="2514600">
                  <a:extLst>
                    <a:ext uri="{9D8B030D-6E8A-4147-A177-3AD203B41FA5}">
                      <a16:colId xmlns:a16="http://schemas.microsoft.com/office/drawing/2014/main" val="1484308225"/>
                    </a:ext>
                  </a:extLst>
                </a:gridCol>
                <a:gridCol w="2514600">
                  <a:extLst>
                    <a:ext uri="{9D8B030D-6E8A-4147-A177-3AD203B41FA5}">
                      <a16:colId xmlns:a16="http://schemas.microsoft.com/office/drawing/2014/main" val="2502605945"/>
                    </a:ext>
                  </a:extLst>
                </a:gridCol>
                <a:gridCol w="2514600">
                  <a:extLst>
                    <a:ext uri="{9D8B030D-6E8A-4147-A177-3AD203B41FA5}">
                      <a16:colId xmlns:a16="http://schemas.microsoft.com/office/drawing/2014/main" val="2398715498"/>
                    </a:ext>
                  </a:extLst>
                </a:gridCol>
                <a:gridCol w="2514600">
                  <a:extLst>
                    <a:ext uri="{9D8B030D-6E8A-4147-A177-3AD203B41FA5}">
                      <a16:colId xmlns:a16="http://schemas.microsoft.com/office/drawing/2014/main" val="2217751833"/>
                    </a:ext>
                  </a:extLst>
                </a:gridCol>
              </a:tblGrid>
              <a:tr h="370840">
                <a:tc>
                  <a:txBody>
                    <a:bodyPr/>
                    <a:lstStyle/>
                    <a:p>
                      <a:pPr algn="ctr"/>
                      <a:r>
                        <a:rPr lang="el-GR" sz="2000" dirty="0"/>
                        <a:t>1</a:t>
                      </a:r>
                      <a:r>
                        <a:rPr lang="el-GR" sz="2000" baseline="30000" dirty="0"/>
                        <a:t>ο</a:t>
                      </a:r>
                      <a:r>
                        <a:rPr lang="el-GR" sz="2000" dirty="0"/>
                        <a:t> έτος</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2</a:t>
                      </a:r>
                      <a:r>
                        <a:rPr lang="el-GR" sz="2000" baseline="30000" dirty="0"/>
                        <a:t>ο</a:t>
                      </a:r>
                      <a:r>
                        <a:rPr lang="el-GR" sz="2000" dirty="0"/>
                        <a:t> έτος</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3</a:t>
                      </a:r>
                      <a:r>
                        <a:rPr lang="el-GR" sz="2000" baseline="30000" dirty="0"/>
                        <a:t>ο</a:t>
                      </a:r>
                      <a:r>
                        <a:rPr lang="el-GR" sz="2000" dirty="0"/>
                        <a:t> έτος</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4</a:t>
                      </a:r>
                      <a:r>
                        <a:rPr lang="el-GR" sz="2000" baseline="30000" dirty="0"/>
                        <a:t>ο</a:t>
                      </a:r>
                      <a:r>
                        <a:rPr lang="el-GR" sz="2000" dirty="0"/>
                        <a:t> έτος </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44917529"/>
                  </a:ext>
                </a:extLst>
              </a:tr>
              <a:tr h="370840">
                <a:tc>
                  <a:txBody>
                    <a:bodyPr/>
                    <a:lstStyle/>
                    <a:p>
                      <a:pPr algn="ctr"/>
                      <a:r>
                        <a:rPr lang="el-GR" sz="2000" dirty="0"/>
                        <a:t>Πατάτα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Χειμερινό κριθάρι</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Κρεμμύδι</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Βίκος</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178321865"/>
                  </a:ext>
                </a:extLst>
              </a:tr>
              <a:tr h="370840">
                <a:tc>
                  <a:txBody>
                    <a:bodyPr/>
                    <a:lstStyle/>
                    <a:p>
                      <a:pPr algn="ctr"/>
                      <a:r>
                        <a:rPr lang="el-GR" sz="2000" dirty="0"/>
                        <a:t>Καρπούζι</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Χειμερινό σιτάρι</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Παντζάρι</a:t>
                      </a:r>
                      <a:endParaRPr lang="en-US" sz="2000" dirty="0">
                        <a:latin typeface="Cambria" panose="02040503050406030204" pitchFamily="18" charset="0"/>
                        <a:ea typeface="Cambria" panose="02040503050406030204" pitchFamily="18" charset="0"/>
                      </a:endParaRPr>
                    </a:p>
                  </a:txBody>
                  <a:tcPr/>
                </a:tc>
                <a:tc>
                  <a:txBody>
                    <a:bodyPr/>
                    <a:lstStyle/>
                    <a:p>
                      <a:pPr algn="ct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656526793"/>
                  </a:ext>
                </a:extLst>
              </a:tr>
              <a:tr h="370840">
                <a:tc>
                  <a:txBody>
                    <a:bodyPr/>
                    <a:lstStyle/>
                    <a:p>
                      <a:pPr algn="ctr"/>
                      <a:r>
                        <a:rPr lang="el-GR" sz="2000" dirty="0"/>
                        <a:t>Χειμερινό κριθάρι</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Καρότο</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Μελιτζάνα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Σπανάκι</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41060402"/>
                  </a:ext>
                </a:extLst>
              </a:tr>
              <a:tr h="370840">
                <a:tc>
                  <a:txBody>
                    <a:bodyPr/>
                    <a:lstStyle/>
                    <a:p>
                      <a:pPr algn="ctr"/>
                      <a:r>
                        <a:rPr lang="el-GR" sz="2000" dirty="0"/>
                        <a:t>Λάχανο </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Κρεμμύδι</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Πατάτα </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t>Φασόλι</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287969317"/>
                  </a:ext>
                </a:extLst>
              </a:tr>
            </a:tbl>
          </a:graphicData>
        </a:graphic>
      </p:graphicFrame>
      <p:sp>
        <p:nvSpPr>
          <p:cNvPr id="6" name="TextBox 5">
            <a:extLst>
              <a:ext uri="{FF2B5EF4-FFF2-40B4-BE49-F238E27FC236}">
                <a16:creationId xmlns:a16="http://schemas.microsoft.com/office/drawing/2014/main" id="{3D2F4AC6-ED0C-4F05-9613-5F4E8CCF1C5F}"/>
              </a:ext>
            </a:extLst>
          </p:cNvPr>
          <p:cNvSpPr txBox="1"/>
          <p:nvPr/>
        </p:nvSpPr>
        <p:spPr>
          <a:xfrm>
            <a:off x="1096963" y="4621696"/>
            <a:ext cx="9442174" cy="1200329"/>
          </a:xfrm>
          <a:prstGeom prst="rect">
            <a:avLst/>
          </a:prstGeom>
          <a:noFill/>
        </p:spPr>
        <p:txBody>
          <a:bodyPr wrap="square" rtlCol="0">
            <a:spAutoFit/>
          </a:bodyPr>
          <a:lstStyle/>
          <a:p>
            <a:pPr algn="ctr"/>
            <a:r>
              <a:rPr lang="el-GR" sz="2400" dirty="0">
                <a:latin typeface="Cambria" panose="02040503050406030204" pitchFamily="18" charset="0"/>
                <a:ea typeface="Cambria" panose="02040503050406030204" pitchFamily="18" charset="0"/>
              </a:rPr>
              <a:t>Σημαντικό οι διαδοχικές καλλιέργειες να ανήκουν σε διαφορετικές βοτανικές οικογένειες</a:t>
            </a:r>
            <a:r>
              <a:rPr lang="en-US" sz="2400" dirty="0">
                <a:latin typeface="Cambria" panose="02040503050406030204" pitchFamily="18" charset="0"/>
                <a:ea typeface="Cambria" panose="02040503050406030204" pitchFamily="18" charset="0"/>
              </a:rPr>
              <a:t>  </a:t>
            </a:r>
            <a:r>
              <a:rPr lang="el-GR" sz="2400" dirty="0">
                <a:latin typeface="Cambria" panose="02040503050406030204" pitchFamily="18" charset="0"/>
                <a:ea typeface="Cambria" panose="02040503050406030204" pitchFamily="18" charset="0"/>
              </a:rPr>
              <a:t>με διαφορετικό ριζικό σύστημα και απαιτήσεις σε θρεπτικά στοιχεία </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09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3185509" y="2259852"/>
            <a:ext cx="4952980" cy="3222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2" name="Τίτλος 1">
            <a:extLst>
              <a:ext uri="{FF2B5EF4-FFF2-40B4-BE49-F238E27FC236}">
                <a16:creationId xmlns:a16="http://schemas.microsoft.com/office/drawing/2014/main" id="{E6263CCF-E9E5-4319-8537-4057B98BCF07}"/>
              </a:ext>
            </a:extLst>
          </p:cNvPr>
          <p:cNvSpPr>
            <a:spLocks noGrp="1"/>
          </p:cNvSpPr>
          <p:nvPr>
            <p:ph type="title"/>
          </p:nvPr>
        </p:nvSpPr>
        <p:spPr/>
        <p:txBody>
          <a:bodyPr>
            <a:normAutofit/>
          </a:bodyPr>
          <a:lstStyle/>
          <a:p>
            <a:pPr algn="ctr"/>
            <a:r>
              <a:rPr lang="el-GR" sz="4400" dirty="0"/>
              <a:t>Αμειψισπορά</a:t>
            </a:r>
            <a:endParaRPr lang="en-US" sz="4400" dirty="0"/>
          </a:p>
        </p:txBody>
      </p:sp>
      <p:pic>
        <p:nvPicPr>
          <p:cNvPr id="4" name="Picture 4">
            <a:extLst>
              <a:ext uri="{FF2B5EF4-FFF2-40B4-BE49-F238E27FC236}">
                <a16:creationId xmlns:a16="http://schemas.microsoft.com/office/drawing/2014/main" id="{0A79C9C4-2F20-4499-AD70-836DDD96FFC3}"/>
              </a:ext>
            </a:extLst>
          </p:cNvPr>
          <p:cNvPicPr>
            <a:picLocks noChangeAspect="1"/>
          </p:cNvPicPr>
          <p:nvPr/>
        </p:nvPicPr>
        <p:blipFill>
          <a:blip r:embed="rId2"/>
          <a:stretch>
            <a:fillRect/>
          </a:stretch>
        </p:blipFill>
        <p:spPr>
          <a:xfrm>
            <a:off x="4882612" y="1787700"/>
            <a:ext cx="1425360" cy="944301"/>
          </a:xfrm>
          <a:prstGeom prst="rect">
            <a:avLst/>
          </a:prstGeom>
          <a:ln>
            <a:noFill/>
          </a:ln>
          <a:effectLst>
            <a:outerShdw blurRad="292100" dist="139700" dir="2700000" algn="tl" rotWithShape="0">
              <a:srgbClr val="333333">
                <a:alpha val="65000"/>
              </a:srgbClr>
            </a:outerShdw>
          </a:effectLst>
        </p:spPr>
      </p:pic>
      <p:pic>
        <p:nvPicPr>
          <p:cNvPr id="5" name="Picture 5">
            <a:extLst>
              <a:ext uri="{FF2B5EF4-FFF2-40B4-BE49-F238E27FC236}">
                <a16:creationId xmlns:a16="http://schemas.microsoft.com/office/drawing/2014/main" id="{B2393CB3-EAF6-4733-92A0-4CD75AB061FF}"/>
              </a:ext>
            </a:extLst>
          </p:cNvPr>
          <p:cNvPicPr>
            <a:picLocks noChangeAspect="1"/>
          </p:cNvPicPr>
          <p:nvPr/>
        </p:nvPicPr>
        <p:blipFill>
          <a:blip r:embed="rId3"/>
          <a:stretch>
            <a:fillRect/>
          </a:stretch>
        </p:blipFill>
        <p:spPr>
          <a:xfrm>
            <a:off x="3732759" y="4651688"/>
            <a:ext cx="1568220" cy="1045480"/>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DBA706A8-4A16-4A21-A91D-20B502FC397E}"/>
              </a:ext>
            </a:extLst>
          </p:cNvPr>
          <p:cNvPicPr>
            <a:picLocks noChangeAspect="1"/>
          </p:cNvPicPr>
          <p:nvPr/>
        </p:nvPicPr>
        <p:blipFill>
          <a:blip r:embed="rId4"/>
          <a:stretch>
            <a:fillRect/>
          </a:stretch>
        </p:blipFill>
        <p:spPr>
          <a:xfrm>
            <a:off x="6307972" y="4670713"/>
            <a:ext cx="1542487" cy="1026455"/>
          </a:xfrm>
          <a:prstGeom prst="rect">
            <a:avLst/>
          </a:prstGeom>
          <a:noFill/>
        </p:spPr>
      </p:pic>
      <p:pic>
        <p:nvPicPr>
          <p:cNvPr id="7" name="Picture 7">
            <a:extLst>
              <a:ext uri="{FF2B5EF4-FFF2-40B4-BE49-F238E27FC236}">
                <a16:creationId xmlns:a16="http://schemas.microsoft.com/office/drawing/2014/main" id="{F9AD29F3-0F12-494E-A54C-C6D8FDB4A9DF}"/>
              </a:ext>
            </a:extLst>
          </p:cNvPr>
          <p:cNvPicPr>
            <a:picLocks noChangeAspect="1"/>
          </p:cNvPicPr>
          <p:nvPr/>
        </p:nvPicPr>
        <p:blipFill>
          <a:blip r:embed="rId5"/>
          <a:stretch>
            <a:fillRect/>
          </a:stretch>
        </p:blipFill>
        <p:spPr>
          <a:xfrm>
            <a:off x="7649737" y="3161567"/>
            <a:ext cx="1517174" cy="1006017"/>
          </a:xfrm>
          <a:prstGeom prst="rect">
            <a:avLst/>
          </a:prstGeom>
          <a:ln>
            <a:noFill/>
          </a:ln>
          <a:effectLst>
            <a:outerShdw blurRad="292100" dist="139700" dir="2700000" algn="tl" rotWithShape="0">
              <a:srgbClr val="333333">
                <a:alpha val="65000"/>
              </a:srgbClr>
            </a:outerShdw>
          </a:effectLst>
        </p:spPr>
      </p:pic>
      <p:pic>
        <p:nvPicPr>
          <p:cNvPr id="8" name="Picture 8">
            <a:extLst>
              <a:ext uri="{FF2B5EF4-FFF2-40B4-BE49-F238E27FC236}">
                <a16:creationId xmlns:a16="http://schemas.microsoft.com/office/drawing/2014/main" id="{F79E703C-A361-499B-8179-C78CAA8AE6BB}"/>
              </a:ext>
            </a:extLst>
          </p:cNvPr>
          <p:cNvPicPr>
            <a:picLocks noChangeAspect="1"/>
          </p:cNvPicPr>
          <p:nvPr/>
        </p:nvPicPr>
        <p:blipFill>
          <a:blip r:embed="rId6"/>
          <a:stretch>
            <a:fillRect/>
          </a:stretch>
        </p:blipFill>
        <p:spPr>
          <a:xfrm>
            <a:off x="2493795" y="3069055"/>
            <a:ext cx="1471444" cy="97409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08F3CAD-7614-48EA-BB15-085F5FDCDCE6}"/>
              </a:ext>
            </a:extLst>
          </p:cNvPr>
          <p:cNvSpPr txBox="1"/>
          <p:nvPr/>
        </p:nvSpPr>
        <p:spPr>
          <a:xfrm>
            <a:off x="4740452" y="2916014"/>
            <a:ext cx="1828953" cy="707886"/>
          </a:xfrm>
          <a:prstGeom prst="rect">
            <a:avLst/>
          </a:prstGeom>
          <a:noFill/>
        </p:spPr>
        <p:txBody>
          <a:bodyPr wrap="square" rtlCol="0">
            <a:spAutoFit/>
          </a:bodyPr>
          <a:lstStyle/>
          <a:p>
            <a:pPr algn="ctr"/>
            <a:r>
              <a:rPr lang="el-GR" sz="2000" dirty="0">
                <a:latin typeface="Cambria" panose="02040503050406030204" pitchFamily="18" charset="0"/>
                <a:ea typeface="Cambria" panose="02040503050406030204" pitchFamily="18" charset="0"/>
              </a:rPr>
              <a:t>Τεμάχιο</a:t>
            </a:r>
            <a:r>
              <a:rPr lang="en-US" sz="2000" dirty="0">
                <a:latin typeface="Cambria" panose="02040503050406030204" pitchFamily="18" charset="0"/>
                <a:ea typeface="Cambria" panose="02040503050406030204" pitchFamily="18" charset="0"/>
              </a:rPr>
              <a:t> 1</a:t>
            </a:r>
            <a:r>
              <a:rPr lang="el-GR" sz="2000" dirty="0">
                <a:latin typeface="Cambria" panose="02040503050406030204" pitchFamily="18" charset="0"/>
                <a:ea typeface="Cambria" panose="02040503050406030204" pitchFamily="18" charset="0"/>
              </a:rPr>
              <a:t> - Κριθάρι</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FADE0EA-AD0C-4DAF-9D9B-804B78E7DD05}"/>
              </a:ext>
            </a:extLst>
          </p:cNvPr>
          <p:cNvSpPr txBox="1"/>
          <p:nvPr/>
        </p:nvSpPr>
        <p:spPr>
          <a:xfrm>
            <a:off x="8913702" y="3304969"/>
            <a:ext cx="1997765" cy="707886"/>
          </a:xfrm>
          <a:prstGeom prst="rect">
            <a:avLst/>
          </a:prstGeom>
          <a:noFill/>
        </p:spPr>
        <p:txBody>
          <a:bodyPr wrap="square" rtlCol="0">
            <a:spAutoFit/>
          </a:bodyPr>
          <a:lstStyle>
            <a:defPPr>
              <a:defRPr lang="en-US"/>
            </a:defPPr>
            <a:lvl1pPr algn="ctr">
              <a:defRPr sz="2000">
                <a:latin typeface="Cambria" panose="02040503050406030204" pitchFamily="18" charset="0"/>
                <a:ea typeface="Cambria" panose="02040503050406030204" pitchFamily="18" charset="0"/>
              </a:defRPr>
            </a:lvl1pPr>
          </a:lstStyle>
          <a:p>
            <a:r>
              <a:rPr lang="el-GR" dirty="0"/>
              <a:t>Τεμάχιο</a:t>
            </a:r>
            <a:r>
              <a:rPr lang="en-US" dirty="0"/>
              <a:t> 2 - </a:t>
            </a:r>
            <a:r>
              <a:rPr lang="el-GR" dirty="0"/>
              <a:t>Παντζάρι</a:t>
            </a:r>
            <a:endParaRPr lang="en-US" dirty="0"/>
          </a:p>
        </p:txBody>
      </p:sp>
      <p:sp>
        <p:nvSpPr>
          <p:cNvPr id="16" name="TextBox 15">
            <a:extLst>
              <a:ext uri="{FF2B5EF4-FFF2-40B4-BE49-F238E27FC236}">
                <a16:creationId xmlns:a16="http://schemas.microsoft.com/office/drawing/2014/main" id="{5B9C3C7C-942C-4DAA-8CBC-60357659E319}"/>
              </a:ext>
            </a:extLst>
          </p:cNvPr>
          <p:cNvSpPr txBox="1"/>
          <p:nvPr/>
        </p:nvSpPr>
        <p:spPr>
          <a:xfrm>
            <a:off x="870135" y="3304629"/>
            <a:ext cx="1692377" cy="707886"/>
          </a:xfrm>
          <a:prstGeom prst="rect">
            <a:avLst/>
          </a:prstGeom>
          <a:noFill/>
        </p:spPr>
        <p:txBody>
          <a:bodyPr wrap="square" rtlCol="0">
            <a:spAutoFit/>
          </a:bodyPr>
          <a:lstStyle>
            <a:defPPr>
              <a:defRPr lang="en-US"/>
            </a:defPPr>
            <a:lvl1pPr algn="ctr">
              <a:defRPr sz="2000">
                <a:latin typeface="Cambria" panose="02040503050406030204" pitchFamily="18" charset="0"/>
                <a:ea typeface="Cambria" panose="02040503050406030204" pitchFamily="18" charset="0"/>
              </a:defRPr>
            </a:lvl1pPr>
          </a:lstStyle>
          <a:p>
            <a:r>
              <a:rPr lang="el-GR" dirty="0"/>
              <a:t>Τεμάχιο</a:t>
            </a:r>
            <a:r>
              <a:rPr lang="en-US" dirty="0"/>
              <a:t> 5</a:t>
            </a:r>
            <a:r>
              <a:rPr lang="el-GR" dirty="0"/>
              <a:t> - Βίκος</a:t>
            </a:r>
            <a:endParaRPr lang="en-US" dirty="0"/>
          </a:p>
        </p:txBody>
      </p:sp>
      <p:sp>
        <p:nvSpPr>
          <p:cNvPr id="25" name="TextBox 24">
            <a:extLst>
              <a:ext uri="{FF2B5EF4-FFF2-40B4-BE49-F238E27FC236}">
                <a16:creationId xmlns:a16="http://schemas.microsoft.com/office/drawing/2014/main" id="{9573D01A-7ECD-4979-9D73-A109130C18AB}"/>
              </a:ext>
            </a:extLst>
          </p:cNvPr>
          <p:cNvSpPr txBox="1"/>
          <p:nvPr/>
        </p:nvSpPr>
        <p:spPr>
          <a:xfrm>
            <a:off x="2048131" y="4989282"/>
            <a:ext cx="1800000" cy="707886"/>
          </a:xfrm>
          <a:prstGeom prst="rect">
            <a:avLst/>
          </a:prstGeom>
          <a:noFill/>
        </p:spPr>
        <p:txBody>
          <a:bodyPr wrap="square" rtlCol="0">
            <a:spAutoFit/>
          </a:bodyPr>
          <a:lstStyle>
            <a:defPPr>
              <a:defRPr lang="en-US"/>
            </a:defPPr>
            <a:lvl1pPr algn="ctr">
              <a:defRPr sz="2000">
                <a:latin typeface="Cambria" panose="02040503050406030204" pitchFamily="18" charset="0"/>
                <a:ea typeface="Cambria" panose="02040503050406030204" pitchFamily="18" charset="0"/>
              </a:defRPr>
            </a:lvl1pPr>
          </a:lstStyle>
          <a:p>
            <a:r>
              <a:rPr lang="el-GR" dirty="0"/>
              <a:t>Τεμάχιο</a:t>
            </a:r>
            <a:r>
              <a:rPr lang="en-US" dirty="0"/>
              <a:t> 4</a:t>
            </a:r>
            <a:r>
              <a:rPr lang="el-GR" dirty="0"/>
              <a:t> - Πατάτα</a:t>
            </a:r>
            <a:endParaRPr lang="en-US" dirty="0"/>
          </a:p>
        </p:txBody>
      </p:sp>
      <p:sp>
        <p:nvSpPr>
          <p:cNvPr id="26" name="TextBox 25">
            <a:extLst>
              <a:ext uri="{FF2B5EF4-FFF2-40B4-BE49-F238E27FC236}">
                <a16:creationId xmlns:a16="http://schemas.microsoft.com/office/drawing/2014/main" id="{B9520552-C366-422C-8AD6-9D2F958A29C6}"/>
              </a:ext>
            </a:extLst>
          </p:cNvPr>
          <p:cNvSpPr txBox="1"/>
          <p:nvPr/>
        </p:nvSpPr>
        <p:spPr>
          <a:xfrm>
            <a:off x="8004287" y="4918911"/>
            <a:ext cx="1818830" cy="707886"/>
          </a:xfrm>
          <a:prstGeom prst="rect">
            <a:avLst/>
          </a:prstGeom>
          <a:noFill/>
        </p:spPr>
        <p:txBody>
          <a:bodyPr wrap="square" rtlCol="0">
            <a:spAutoFit/>
          </a:bodyPr>
          <a:lstStyle>
            <a:defPPr>
              <a:defRPr lang="en-US"/>
            </a:defPPr>
            <a:lvl1pPr algn="ctr">
              <a:defRPr sz="2000">
                <a:latin typeface="Cambria" panose="02040503050406030204" pitchFamily="18" charset="0"/>
                <a:ea typeface="Cambria" panose="02040503050406030204" pitchFamily="18" charset="0"/>
              </a:defRPr>
            </a:lvl1pPr>
          </a:lstStyle>
          <a:p>
            <a:r>
              <a:rPr lang="el-GR" dirty="0"/>
              <a:t>Τεμάχιο</a:t>
            </a:r>
            <a:r>
              <a:rPr lang="en-US" dirty="0"/>
              <a:t> 3</a:t>
            </a:r>
            <a:r>
              <a:rPr lang="el-GR" dirty="0"/>
              <a:t> - Λάχανο</a:t>
            </a:r>
            <a:endParaRPr lang="en-US" dirty="0"/>
          </a:p>
        </p:txBody>
      </p:sp>
    </p:spTree>
    <p:extLst>
      <p:ext uri="{BB962C8B-B14F-4D97-AF65-F5344CB8AC3E}">
        <p14:creationId xmlns:p14="http://schemas.microsoft.com/office/powerpoint/2010/main" val="2722262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BF58D3-EB0E-47E2-898B-809338CCB91C}"/>
              </a:ext>
            </a:extLst>
          </p:cNvPr>
          <p:cNvSpPr>
            <a:spLocks noGrp="1"/>
          </p:cNvSpPr>
          <p:nvPr>
            <p:ph type="title"/>
          </p:nvPr>
        </p:nvSpPr>
        <p:spPr/>
        <p:txBody>
          <a:bodyPr>
            <a:normAutofit/>
          </a:bodyPr>
          <a:lstStyle/>
          <a:p>
            <a:pPr algn="ctr"/>
            <a:r>
              <a:rPr lang="el-GR" sz="4400" dirty="0"/>
              <a:t>Καλλιέργειες Κάλυψης</a:t>
            </a:r>
            <a:endParaRPr lang="en-US" sz="4400" dirty="0"/>
          </a:p>
        </p:txBody>
      </p:sp>
      <p:sp>
        <p:nvSpPr>
          <p:cNvPr id="3" name="Θέση περιεχομένου 2">
            <a:extLst>
              <a:ext uri="{FF2B5EF4-FFF2-40B4-BE49-F238E27FC236}">
                <a16:creationId xmlns:a16="http://schemas.microsoft.com/office/drawing/2014/main" id="{698E58D0-74BC-47A3-B9EC-8DFB884BEA2E}"/>
              </a:ext>
            </a:extLst>
          </p:cNvPr>
          <p:cNvSpPr>
            <a:spLocks noGrp="1"/>
          </p:cNvSpPr>
          <p:nvPr>
            <p:ph idx="1"/>
          </p:nvPr>
        </p:nvSpPr>
        <p:spPr>
          <a:xfrm>
            <a:off x="1007534" y="1862667"/>
            <a:ext cx="10639213" cy="4357843"/>
          </a:xfrm>
        </p:spPr>
        <p:txBody>
          <a:bodyPr>
            <a:noAutofit/>
          </a:bodyPr>
          <a:lstStyle/>
          <a:p>
            <a:pPr algn="just"/>
            <a:r>
              <a:rPr lang="el-GR" sz="1800" dirty="0"/>
              <a:t>Η φύτευση καλλιεργειών κάλυψης, όπως τα όσπρια ή τα δημητριακά, κατά τις περιόδους αγρανάπαυσης βοηθά στην προστασία του εδάφους από τη διάβρωση, βελτιώνει τη γονιμότητα του εδάφους, καταστέλλει τα ζιζάνια και ενισχύει την κατακράτηση νερού. Οι καλλιέργειες συνεισφέρουν επίσης οργανική ύλη στο έδαφος όταν ενσωματώνονται.</a:t>
            </a:r>
          </a:p>
          <a:p>
            <a:pPr algn="just"/>
            <a:endParaRPr lang="en-US" sz="1800" dirty="0"/>
          </a:p>
          <a:p>
            <a:pPr algn="just"/>
            <a:r>
              <a:rPr lang="el-GR" sz="1800" b="1" dirty="0">
                <a:cs typeface="Calibri" panose="020F0502020204030204" pitchFamily="34" charset="0"/>
              </a:rPr>
              <a:t>Παραδείγματα καλλιεργειών:</a:t>
            </a:r>
          </a:p>
          <a:p>
            <a:pPr algn="just">
              <a:buFont typeface="Wingdings" panose="05000000000000000000" pitchFamily="2" charset="2"/>
              <a:buChar char="q"/>
            </a:pPr>
            <a:r>
              <a:rPr lang="en-US" sz="1800" b="1" dirty="0">
                <a:cs typeface="Calibri" panose="020F0502020204030204" pitchFamily="34" charset="0"/>
              </a:rPr>
              <a:t> </a:t>
            </a:r>
            <a:r>
              <a:rPr lang="el-GR" sz="1800" b="1" dirty="0">
                <a:cs typeface="Calibri" panose="020F0502020204030204" pitchFamily="34" charset="0"/>
              </a:rPr>
              <a:t>Δημητριακά </a:t>
            </a:r>
            <a:r>
              <a:rPr lang="en-US" sz="1800" dirty="0">
                <a:cs typeface="Calibri" panose="020F0502020204030204" pitchFamily="34" charset="0"/>
              </a:rPr>
              <a:t>(</a:t>
            </a:r>
            <a:r>
              <a:rPr lang="el-GR" sz="1800" dirty="0">
                <a:cs typeface="Calibri" panose="020F0502020204030204" pitchFamily="34" charset="0"/>
              </a:rPr>
              <a:t>σιτάρι, </a:t>
            </a:r>
            <a:r>
              <a:rPr lang="el-GR" sz="1800" dirty="0" err="1">
                <a:cs typeface="Calibri" panose="020F0502020204030204" pitchFamily="34" charset="0"/>
              </a:rPr>
              <a:t>βρώμη</a:t>
            </a:r>
            <a:r>
              <a:rPr lang="el-GR" sz="1800" dirty="0">
                <a:cs typeface="Calibri" panose="020F0502020204030204" pitchFamily="34" charset="0"/>
              </a:rPr>
              <a:t>, </a:t>
            </a:r>
            <a:r>
              <a:rPr lang="el-GR" sz="1800" dirty="0" err="1">
                <a:cs typeface="Calibri" panose="020F0502020204030204" pitchFamily="34" charset="0"/>
              </a:rPr>
              <a:t>τριτικάλε</a:t>
            </a:r>
            <a:r>
              <a:rPr lang="el-GR" sz="1800" dirty="0">
                <a:cs typeface="Calibri" panose="020F0502020204030204" pitchFamily="34" charset="0"/>
              </a:rPr>
              <a:t>, κριθάρι, σόργο, </a:t>
            </a:r>
            <a:r>
              <a:rPr lang="el-GR" sz="1800" dirty="0" err="1">
                <a:cs typeface="Calibri" panose="020F0502020204030204" pitchFamily="34" charset="0"/>
              </a:rPr>
              <a:t>σίκαλο</a:t>
            </a:r>
            <a:r>
              <a:rPr lang="el-GR" sz="1800" dirty="0">
                <a:cs typeface="Calibri" panose="020F0502020204030204" pitchFamily="34" charset="0"/>
              </a:rPr>
              <a:t>, καλαμπόκι</a:t>
            </a:r>
            <a:r>
              <a:rPr lang="en-US" sz="1800" dirty="0">
                <a:cs typeface="Calibri" panose="020F0502020204030204" pitchFamily="34" charset="0"/>
              </a:rPr>
              <a:t>)</a:t>
            </a:r>
          </a:p>
          <a:p>
            <a:pPr algn="just"/>
            <a:r>
              <a:rPr lang="el-GR" sz="1800" dirty="0">
                <a:cs typeface="Calibri" panose="020F0502020204030204" pitchFamily="34" charset="0"/>
              </a:rPr>
              <a:t>Μπορούν να αναπτυχθούν με επιτυχία σε πολλά διαφορετικά κλίματα, σχετικά γρήγορα και να αφήσουν μεγάλες ποσότητες υπολειμμάτων που προσθέτουν στο έδαφος οργανική ύλη. Αποτρέπουν τη διάβρωση του εδάφους, καταστέλλουν την ανάπτυξη των ζιζανίων και αφαιρούν θρεπτικά συστατικά από προηγούμενες καλλιέργειες, ιδιαίτερα το άζωτο.</a:t>
            </a:r>
          </a:p>
          <a:p>
            <a:pPr marL="0" indent="0" algn="just">
              <a:buNone/>
            </a:pPr>
            <a:endParaRPr lang="en-US" sz="1600" dirty="0">
              <a:cs typeface="Calibri" panose="020F0502020204030204" pitchFamily="34" charset="0"/>
            </a:endParaRPr>
          </a:p>
        </p:txBody>
      </p:sp>
    </p:spTree>
    <p:extLst>
      <p:ext uri="{BB962C8B-B14F-4D97-AF65-F5344CB8AC3E}">
        <p14:creationId xmlns:p14="http://schemas.microsoft.com/office/powerpoint/2010/main" val="253781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BF58D3-EB0E-47E2-898B-809338CCB91C}"/>
              </a:ext>
            </a:extLst>
          </p:cNvPr>
          <p:cNvSpPr>
            <a:spLocks noGrp="1"/>
          </p:cNvSpPr>
          <p:nvPr>
            <p:ph type="title"/>
          </p:nvPr>
        </p:nvSpPr>
        <p:spPr/>
        <p:txBody>
          <a:bodyPr>
            <a:normAutofit/>
          </a:bodyPr>
          <a:lstStyle/>
          <a:p>
            <a:pPr algn="ctr"/>
            <a:r>
              <a:rPr lang="el-GR" sz="4400" dirty="0"/>
              <a:t>Καλλιέργειες Κάλυψης</a:t>
            </a:r>
            <a:endParaRPr lang="en-US" sz="4400" dirty="0"/>
          </a:p>
        </p:txBody>
      </p:sp>
      <p:sp>
        <p:nvSpPr>
          <p:cNvPr id="3" name="Θέση περιεχομένου 2">
            <a:extLst>
              <a:ext uri="{FF2B5EF4-FFF2-40B4-BE49-F238E27FC236}">
                <a16:creationId xmlns:a16="http://schemas.microsoft.com/office/drawing/2014/main" id="{698E58D0-74BC-47A3-B9EC-8DFB884BEA2E}"/>
              </a:ext>
            </a:extLst>
          </p:cNvPr>
          <p:cNvSpPr>
            <a:spLocks noGrp="1"/>
          </p:cNvSpPr>
          <p:nvPr>
            <p:ph idx="1"/>
          </p:nvPr>
        </p:nvSpPr>
        <p:spPr>
          <a:xfrm>
            <a:off x="516467" y="1845733"/>
            <a:ext cx="10639213" cy="4357843"/>
          </a:xfrm>
        </p:spPr>
        <p:txBody>
          <a:bodyPr>
            <a:noAutofit/>
          </a:bodyPr>
          <a:lstStyle/>
          <a:p>
            <a:pPr algn="just">
              <a:buFont typeface="Wingdings" panose="05000000000000000000" pitchFamily="2" charset="2"/>
              <a:buChar char="q"/>
            </a:pPr>
            <a:r>
              <a:rPr lang="el-GR" sz="1600" b="1" dirty="0">
                <a:cs typeface="Calibri" panose="020F0502020204030204" pitchFamily="34" charset="0"/>
              </a:rPr>
              <a:t> Όσπρια</a:t>
            </a:r>
            <a:r>
              <a:rPr lang="en-US" sz="1600" dirty="0">
                <a:cs typeface="Calibri" panose="020F0502020204030204" pitchFamily="34" charset="0"/>
              </a:rPr>
              <a:t> (</a:t>
            </a:r>
            <a:r>
              <a:rPr lang="el-GR" sz="1600" dirty="0">
                <a:cs typeface="Calibri" panose="020F0502020204030204" pitchFamily="34" charset="0"/>
              </a:rPr>
              <a:t>βίκος, μπιζέλι,  μηδική, φάβα, κόκκινο και λευκό τριφύλλι)</a:t>
            </a:r>
            <a:endParaRPr lang="en-US" sz="1600" dirty="0">
              <a:cs typeface="Calibri" panose="020F0502020204030204" pitchFamily="34" charset="0"/>
            </a:endParaRPr>
          </a:p>
          <a:p>
            <a:pPr algn="just"/>
            <a:r>
              <a:rPr lang="el-GR" sz="1600" dirty="0">
                <a:cs typeface="Calibri" panose="020F0502020204030204" pitchFamily="34" charset="0"/>
              </a:rPr>
              <a:t>Τα όσπρια είναι δημοφιλή ως καλλιέργειες που δεσμεύουν το άζωτο. Το ισχυρό ριζικό τους σύστημα μπορεί να βελτιώσει τη δομή του εδάφους και να αποτρέψει τη διάβρωση του εδάφους. Όσο μεγαλύτερα μεγαλώνουν τα φυτά, τόσο περισσότερα οφέλη παρέχουν. Σε σύγκριση με τα δημητριακά, έχουν χαμηλότερη περιεκτικότητα σε άνθρακα και υψηλότερη περιεκτικότητα σε Ν που συνήθως απελευθερώνεται πιο γρήγορα. Επίσης προσελκύουν περισσότερα ωφέλιμα έντομα</a:t>
            </a:r>
          </a:p>
          <a:p>
            <a:pPr algn="just">
              <a:buFont typeface="Wingdings" panose="05000000000000000000" pitchFamily="2" charset="2"/>
              <a:buChar char="q"/>
            </a:pPr>
            <a:r>
              <a:rPr lang="el-GR" sz="1600" b="1" dirty="0">
                <a:cs typeface="Calibri" panose="020F0502020204030204" pitchFamily="34" charset="0"/>
              </a:rPr>
              <a:t> Πλατύφυλλα μη-όσπρια </a:t>
            </a:r>
            <a:r>
              <a:rPr lang="el-GR" sz="1600" dirty="0">
                <a:cs typeface="Calibri" panose="020F0502020204030204" pitchFamily="34" charset="0"/>
              </a:rPr>
              <a:t>(ραπανάκια, μουστάρδα, </a:t>
            </a:r>
            <a:r>
              <a:rPr lang="el-GR" sz="1600" dirty="0" err="1">
                <a:cs typeface="Calibri" panose="020F0502020204030204" pitchFamily="34" charset="0"/>
              </a:rPr>
              <a:t>ελαιοκράμβη</a:t>
            </a:r>
            <a:r>
              <a:rPr lang="el-GR" sz="1600" dirty="0">
                <a:cs typeface="Calibri" panose="020F0502020204030204" pitchFamily="34" charset="0"/>
              </a:rPr>
              <a:t>)</a:t>
            </a:r>
          </a:p>
          <a:p>
            <a:pPr marL="0" indent="0">
              <a:lnSpc>
                <a:spcPct val="100000"/>
              </a:lnSpc>
              <a:spcBef>
                <a:spcPts val="0"/>
              </a:spcBef>
              <a:spcAft>
                <a:spcPts val="0"/>
              </a:spcAft>
              <a:buNone/>
            </a:pPr>
            <a:r>
              <a:rPr lang="el-GR" sz="1600" dirty="0">
                <a:cs typeface="Calibri" panose="020F0502020204030204" pitchFamily="34" charset="0"/>
              </a:rPr>
              <a:t>Εκτός από τα οφέλη στη διαχείριση των ζιζανίων, την πρόληψη της</a:t>
            </a:r>
          </a:p>
          <a:p>
            <a:pPr marL="0" indent="0">
              <a:lnSpc>
                <a:spcPct val="100000"/>
              </a:lnSpc>
              <a:spcBef>
                <a:spcPts val="0"/>
              </a:spcBef>
              <a:spcAft>
                <a:spcPts val="0"/>
              </a:spcAft>
              <a:buNone/>
            </a:pPr>
            <a:r>
              <a:rPr lang="el-GR" sz="1600" dirty="0">
                <a:cs typeface="Calibri" panose="020F0502020204030204" pitchFamily="34" charset="0"/>
              </a:rPr>
              <a:t> διάβρωσης του εδάφους και την αντιμετώπιση της συμπίεσης του εδάφους, </a:t>
            </a:r>
          </a:p>
          <a:p>
            <a:pPr marL="0" indent="0">
              <a:lnSpc>
                <a:spcPct val="100000"/>
              </a:lnSpc>
              <a:spcBef>
                <a:spcPts val="0"/>
              </a:spcBef>
              <a:spcAft>
                <a:spcPts val="0"/>
              </a:spcAft>
              <a:buNone/>
            </a:pPr>
            <a:r>
              <a:rPr lang="el-GR" sz="1600" dirty="0">
                <a:cs typeface="Calibri" panose="020F0502020204030204" pitchFamily="34" charset="0"/>
              </a:rPr>
              <a:t>η οικογένεια </a:t>
            </a:r>
            <a:r>
              <a:rPr lang="en-US" sz="1600" dirty="0">
                <a:cs typeface="Calibri" panose="020F0502020204030204" pitchFamily="34" charset="0"/>
              </a:rPr>
              <a:t>Brassicaceae </a:t>
            </a:r>
            <a:r>
              <a:rPr lang="el-GR" sz="1600" dirty="0">
                <a:cs typeface="Calibri" panose="020F0502020204030204" pitchFamily="34" charset="0"/>
              </a:rPr>
              <a:t>έχει ικανότητες </a:t>
            </a:r>
            <a:r>
              <a:rPr lang="el-GR" sz="1600" dirty="0" err="1">
                <a:cs typeface="Calibri" panose="020F0502020204030204" pitchFamily="34" charset="0"/>
              </a:rPr>
              <a:t>βιοκαπνισμού</a:t>
            </a:r>
            <a:r>
              <a:rPr lang="el-GR" sz="1600" dirty="0">
                <a:cs typeface="Calibri" panose="020F0502020204030204" pitchFamily="34" charset="0"/>
              </a:rPr>
              <a:t>. </a:t>
            </a:r>
          </a:p>
          <a:p>
            <a:pPr marL="0" indent="0">
              <a:lnSpc>
                <a:spcPct val="100000"/>
              </a:lnSpc>
              <a:spcBef>
                <a:spcPts val="0"/>
              </a:spcBef>
              <a:spcAft>
                <a:spcPts val="0"/>
              </a:spcAft>
              <a:buNone/>
            </a:pPr>
            <a:r>
              <a:rPr lang="el-GR" sz="1600" dirty="0">
                <a:cs typeface="Calibri" panose="020F0502020204030204" pitchFamily="34" charset="0"/>
              </a:rPr>
              <a:t>Η απελευθέρωση τοξικών ενώσεων καθώς διασπώνται μειώνει </a:t>
            </a:r>
          </a:p>
          <a:p>
            <a:pPr marL="0" indent="0">
              <a:lnSpc>
                <a:spcPct val="100000"/>
              </a:lnSpc>
              <a:spcBef>
                <a:spcPts val="0"/>
              </a:spcBef>
              <a:spcAft>
                <a:spcPts val="0"/>
              </a:spcAft>
              <a:buNone/>
            </a:pPr>
            <a:r>
              <a:rPr lang="el-GR" sz="1600" dirty="0">
                <a:cs typeface="Calibri" panose="020F0502020204030204" pitchFamily="34" charset="0"/>
              </a:rPr>
              <a:t>τα </a:t>
            </a:r>
            <a:r>
              <a:rPr lang="el-GR" sz="1600" dirty="0" err="1">
                <a:cs typeface="Calibri" panose="020F0502020204030204" pitchFamily="34" charset="0"/>
              </a:rPr>
              <a:t>εδαφογενή</a:t>
            </a:r>
            <a:r>
              <a:rPr lang="el-GR" sz="1600" dirty="0">
                <a:cs typeface="Calibri" panose="020F0502020204030204" pitchFamily="34" charset="0"/>
              </a:rPr>
              <a:t> παθογόνα και παράσιτα</a:t>
            </a:r>
            <a:r>
              <a:rPr lang="en-US" sz="1600" dirty="0">
                <a:cs typeface="Calibri" panose="020F0502020204030204" pitchFamily="34" charset="0"/>
              </a:rPr>
              <a:t>, </a:t>
            </a:r>
            <a:r>
              <a:rPr lang="el-GR" sz="1600" dirty="0">
                <a:cs typeface="Calibri" panose="020F0502020204030204" pitchFamily="34" charset="0"/>
              </a:rPr>
              <a:t>όπως νηματώδεις, </a:t>
            </a:r>
          </a:p>
          <a:p>
            <a:pPr marL="0" indent="0">
              <a:lnSpc>
                <a:spcPct val="100000"/>
              </a:lnSpc>
              <a:spcBef>
                <a:spcPts val="0"/>
              </a:spcBef>
              <a:spcAft>
                <a:spcPts val="0"/>
              </a:spcAft>
              <a:buNone/>
            </a:pPr>
            <a:r>
              <a:rPr lang="el-GR" sz="1600" dirty="0">
                <a:cs typeface="Calibri" panose="020F0502020204030204" pitchFamily="34" charset="0"/>
              </a:rPr>
              <a:t>μύκητες και μερικά ζιζάνια.</a:t>
            </a:r>
            <a:endParaRPr lang="en-US" sz="1600" dirty="0">
              <a:cs typeface="Calibri" panose="020F0502020204030204" pitchFamily="34" charset="0"/>
            </a:endParaRPr>
          </a:p>
          <a:p>
            <a:pPr marL="0" indent="0" algn="just">
              <a:buNone/>
            </a:pPr>
            <a:endParaRPr lang="el-GR" sz="1600" dirty="0">
              <a:cs typeface="Calibri" panose="020F0502020204030204" pitchFamily="34" charset="0"/>
            </a:endParaRPr>
          </a:p>
          <a:p>
            <a:pPr algn="just"/>
            <a:endParaRPr lang="en-US" sz="1600" dirty="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7205132" y="3366396"/>
            <a:ext cx="4270162" cy="274510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9093200" y="3691467"/>
            <a:ext cx="1109133" cy="333187"/>
          </a:xfrm>
          <a:prstGeom prst="rect">
            <a:avLst/>
          </a:prstGeom>
          <a:solidFill>
            <a:srgbClr val="D9DEE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7983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D7B68B-C481-4CBA-A283-736AAE41104B}"/>
              </a:ext>
            </a:extLst>
          </p:cNvPr>
          <p:cNvSpPr>
            <a:spLocks noGrp="1"/>
          </p:cNvSpPr>
          <p:nvPr>
            <p:ph type="title"/>
          </p:nvPr>
        </p:nvSpPr>
        <p:spPr/>
        <p:txBody>
          <a:bodyPr>
            <a:normAutofit/>
          </a:bodyPr>
          <a:lstStyle/>
          <a:p>
            <a:pPr algn="ctr"/>
            <a:r>
              <a:rPr lang="el-GR" sz="4400" dirty="0"/>
              <a:t>Προκλήσεις και Προβλήματα</a:t>
            </a:r>
            <a:br>
              <a:rPr lang="el-GR" sz="4400" dirty="0"/>
            </a:br>
            <a:r>
              <a:rPr lang="el-GR" sz="4400" dirty="0"/>
              <a:t> στο Γεωργικό Τομέα</a:t>
            </a:r>
            <a:endParaRPr lang="en-US" sz="4400" dirty="0"/>
          </a:p>
        </p:txBody>
      </p:sp>
      <p:sp>
        <p:nvSpPr>
          <p:cNvPr id="3" name="Θέση περιεχομένου 2">
            <a:extLst>
              <a:ext uri="{FF2B5EF4-FFF2-40B4-BE49-F238E27FC236}">
                <a16:creationId xmlns:a16="http://schemas.microsoft.com/office/drawing/2014/main" id="{31136D10-C29B-4D5E-B1CA-F74D34B3F7B8}"/>
              </a:ext>
            </a:extLst>
          </p:cNvPr>
          <p:cNvSpPr>
            <a:spLocks noGrp="1"/>
          </p:cNvSpPr>
          <p:nvPr>
            <p:ph idx="1"/>
          </p:nvPr>
        </p:nvSpPr>
        <p:spPr>
          <a:xfrm>
            <a:off x="1097280" y="1845733"/>
            <a:ext cx="10058400" cy="4284903"/>
          </a:xfrm>
        </p:spPr>
        <p:txBody>
          <a:bodyPr>
            <a:normAutofit/>
          </a:bodyPr>
          <a:lstStyle/>
          <a:p>
            <a:pPr marL="269875" indent="-269875" algn="just">
              <a:buClr>
                <a:srgbClr val="FF0000"/>
              </a:buClr>
              <a:buFont typeface="Wingdings" panose="05000000000000000000" pitchFamily="2" charset="2"/>
              <a:buChar char="ý"/>
            </a:pPr>
            <a:r>
              <a:rPr lang="en-US" sz="2400" dirty="0"/>
              <a:t> </a:t>
            </a:r>
            <a:r>
              <a:rPr lang="el-GR" sz="2400" dirty="0"/>
              <a:t>Η παραγωγή τροφίμων υπολογίζεται να αυξηθεί κατά 50% μέχρι το 2050</a:t>
            </a:r>
          </a:p>
          <a:p>
            <a:pPr marL="269875" indent="-269875" algn="just">
              <a:buClr>
                <a:srgbClr val="FF0000"/>
              </a:buClr>
              <a:buFont typeface="Wingdings" panose="05000000000000000000" pitchFamily="2" charset="2"/>
              <a:buChar char="ý"/>
            </a:pPr>
            <a:r>
              <a:rPr lang="en-US" sz="2400" dirty="0"/>
              <a:t> 82</a:t>
            </a:r>
            <a:r>
              <a:rPr lang="el-GR" sz="2400" dirty="0"/>
              <a:t>8 εκατομμύρια άνθρωποι στον κόσμο πεινούν (~10%)</a:t>
            </a:r>
            <a:endParaRPr lang="en-US" sz="2400" dirty="0"/>
          </a:p>
          <a:p>
            <a:pPr marL="269875" indent="-269875" algn="just">
              <a:buClr>
                <a:srgbClr val="FF0000"/>
              </a:buClr>
              <a:buFont typeface="Wingdings" panose="05000000000000000000" pitchFamily="2" charset="2"/>
              <a:buChar char="ý"/>
            </a:pPr>
            <a:r>
              <a:rPr lang="en-US" sz="2400" dirty="0"/>
              <a:t> </a:t>
            </a:r>
            <a:r>
              <a:rPr lang="el-GR" sz="2400" dirty="0"/>
              <a:t>Η επέκταση της γεωργικής γης χωρίς καταστροφή του περιβάλλοντος είναι πολύ περιορισμένη. Η γεωργία οφείλεται για το 90% της καταστροφής δασών</a:t>
            </a:r>
          </a:p>
          <a:p>
            <a:pPr marL="269875" indent="-269875" algn="just">
              <a:buClr>
                <a:srgbClr val="FF0000"/>
              </a:buClr>
              <a:buFont typeface="Wingdings" panose="05000000000000000000" pitchFamily="2" charset="2"/>
              <a:buChar char="ý"/>
            </a:pPr>
            <a:r>
              <a:rPr lang="en-US" sz="2400" dirty="0"/>
              <a:t> </a:t>
            </a:r>
            <a:r>
              <a:rPr lang="el-GR" sz="2400" dirty="0"/>
              <a:t>Περίπου το 40% της γεωργικής γης έχει υποβαθμιστεί λόγω της εντατικής γεωργίας</a:t>
            </a:r>
          </a:p>
          <a:p>
            <a:pPr marL="269875" indent="-269875" algn="just">
              <a:buClr>
                <a:srgbClr val="FF0000"/>
              </a:buClr>
              <a:buFont typeface="Wingdings" panose="05000000000000000000" pitchFamily="2" charset="2"/>
              <a:buChar char="ý"/>
            </a:pPr>
            <a:r>
              <a:rPr lang="en-US" sz="2400" dirty="0"/>
              <a:t> </a:t>
            </a:r>
            <a:r>
              <a:rPr lang="en-150" sz="2400" dirty="0"/>
              <a:t>⅓</a:t>
            </a:r>
            <a:r>
              <a:rPr lang="en-US" sz="2400" dirty="0"/>
              <a:t> </a:t>
            </a:r>
            <a:r>
              <a:rPr lang="el-GR" sz="2400" dirty="0"/>
              <a:t>της γεωργικής παραγωγής καταλήγει σε χωματερές, υποβαθμίζοντας περαιτέρω το περιβάλλον</a:t>
            </a:r>
            <a:endParaRPr lang="en-US" sz="2400" dirty="0"/>
          </a:p>
          <a:p>
            <a:pPr marL="0" indent="0" algn="just">
              <a:buClr>
                <a:srgbClr val="FF0000"/>
              </a:buClr>
              <a:buNone/>
            </a:pPr>
            <a:endParaRPr lang="en-US" dirty="0"/>
          </a:p>
        </p:txBody>
      </p:sp>
    </p:spTree>
    <p:extLst>
      <p:ext uri="{BB962C8B-B14F-4D97-AF65-F5344CB8AC3E}">
        <p14:creationId xmlns:p14="http://schemas.microsoft.com/office/powerpoint/2010/main" val="254815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E46C73-C563-408D-9F03-DFE02D121D97}"/>
              </a:ext>
            </a:extLst>
          </p:cNvPr>
          <p:cNvSpPr>
            <a:spLocks noGrp="1"/>
          </p:cNvSpPr>
          <p:nvPr>
            <p:ph type="title"/>
          </p:nvPr>
        </p:nvSpPr>
        <p:spPr/>
        <p:txBody>
          <a:bodyPr/>
          <a:lstStyle/>
          <a:p>
            <a:r>
              <a:rPr lang="el-GR" dirty="0" err="1"/>
              <a:t>Συγκαλλιέργεια</a:t>
            </a:r>
            <a:r>
              <a:rPr lang="el-GR" dirty="0"/>
              <a:t> </a:t>
            </a:r>
            <a:endParaRPr lang="en-US" dirty="0"/>
          </a:p>
        </p:txBody>
      </p:sp>
      <p:sp>
        <p:nvSpPr>
          <p:cNvPr id="3" name="Θέση περιεχομένου 2">
            <a:extLst>
              <a:ext uri="{FF2B5EF4-FFF2-40B4-BE49-F238E27FC236}">
                <a16:creationId xmlns:a16="http://schemas.microsoft.com/office/drawing/2014/main" id="{E6E0A866-AFC3-47C9-9959-76DDD5E782FC}"/>
              </a:ext>
            </a:extLst>
          </p:cNvPr>
          <p:cNvSpPr>
            <a:spLocks noGrp="1"/>
          </p:cNvSpPr>
          <p:nvPr>
            <p:ph idx="1"/>
          </p:nvPr>
        </p:nvSpPr>
        <p:spPr>
          <a:xfrm>
            <a:off x="1097281" y="1845734"/>
            <a:ext cx="6953504" cy="4023360"/>
          </a:xfrm>
        </p:spPr>
        <p:txBody>
          <a:bodyPr>
            <a:normAutofit lnSpcReduction="10000"/>
          </a:bodyPr>
          <a:lstStyle/>
          <a:p>
            <a:pPr algn="just"/>
            <a:r>
              <a:rPr lang="el-GR" sz="1600" dirty="0"/>
              <a:t>Η </a:t>
            </a:r>
            <a:r>
              <a:rPr lang="el-GR" sz="1600" dirty="0" err="1"/>
              <a:t>συκαλλιέργεια</a:t>
            </a:r>
            <a:r>
              <a:rPr lang="el-GR" sz="1600" dirty="0"/>
              <a:t> είναι </a:t>
            </a:r>
            <a:r>
              <a:rPr lang="el-GR" sz="1600" b="1" dirty="0">
                <a:solidFill>
                  <a:schemeClr val="accent2"/>
                </a:solidFill>
              </a:rPr>
              <a:t>η πρακτική της ταυτόχρονης καλλιέργειας δύο ή περισσότερων καλλιεργειών στο ίδιο χωράφι για ένα σημαντικό μέρος του κύκλου ανάπτυξής τους.</a:t>
            </a:r>
          </a:p>
          <a:p>
            <a:pPr algn="just"/>
            <a:r>
              <a:rPr lang="el-GR" sz="1600" dirty="0"/>
              <a:t>Οι αγρότες πρέπει να λαμβάνουν υπόψη τα θρεπτικά συστατικά, το φως, το νερό, τους κύκλους ανάπτυξης και την πυκνότητα κατά την επιλογή των κατάλληλων φυτών και του είδους της </a:t>
            </a:r>
            <a:r>
              <a:rPr lang="el-GR" sz="1600" dirty="0" err="1"/>
              <a:t>συγκαλλιέργειας</a:t>
            </a:r>
            <a:r>
              <a:rPr lang="el-GR" sz="1600" dirty="0"/>
              <a:t>.</a:t>
            </a:r>
            <a:endParaRPr lang="en-US" sz="1600" dirty="0"/>
          </a:p>
          <a:p>
            <a:pPr algn="just"/>
            <a:r>
              <a:rPr lang="el-GR" sz="1600" dirty="0"/>
              <a:t>Τα στοιχεία δείχνουν ότι αυτή η πρακτική είναι πολύ αποτελεσματική ενάντια στην καταστολή των πιο ανθεκτικών ζιζανίων. Ορισμένοι συνδυασμοί καλλιεργειών μπορεί επίσης να έχουν θετικές </a:t>
            </a:r>
            <a:r>
              <a:rPr lang="el-GR" sz="1600" dirty="0" err="1"/>
              <a:t>αλληλοπαθητικές</a:t>
            </a:r>
            <a:r>
              <a:rPr lang="el-GR" sz="1600" dirty="0"/>
              <a:t> ιδιότητες ή </a:t>
            </a:r>
            <a:r>
              <a:rPr lang="el-GR" sz="1600" dirty="0" err="1"/>
              <a:t>συνεργιστική</a:t>
            </a:r>
            <a:r>
              <a:rPr lang="el-GR" sz="1600" dirty="0"/>
              <a:t> δράση ενισχύοντας την παραγωγικότητα και την αποδοτικότητα της καλλιέργειας.</a:t>
            </a:r>
          </a:p>
          <a:p>
            <a:pPr algn="just"/>
            <a:r>
              <a:rPr lang="el-GR" sz="1600" dirty="0"/>
              <a:t>Οι δευτερεύουσες καλλιέργειες μπορεί να έχουν την ικανότητα να παγιδεύουν ή να απωθούν τα επιβλαβή παράσιτα και να προσελκύουν ωφέλιμα, μειώνοντας την ανάγκη για χημικό ψεκασμό. Οι καλλιέργειες βελτιώνουν επίσης τη γονιμότητα του εδάφους, μειώνοντας την εξάρτησή τους από τις εφαρμογές λιπασμάτων και κάνοντας αποτελεσματική χρήση των φυσικών πόρων (νερό, φως κ.λπ.).</a:t>
            </a:r>
            <a:endParaRPr lang="en-US" sz="1600" dirty="0"/>
          </a:p>
        </p:txBody>
      </p:sp>
      <p:pic>
        <p:nvPicPr>
          <p:cNvPr id="5" name="Picture 4"/>
          <p:cNvPicPr>
            <a:picLocks noChangeAspect="1"/>
          </p:cNvPicPr>
          <p:nvPr/>
        </p:nvPicPr>
        <p:blipFill rotWithShape="1">
          <a:blip r:embed="rId2"/>
          <a:srcRect t="16094"/>
          <a:stretch/>
        </p:blipFill>
        <p:spPr>
          <a:xfrm>
            <a:off x="8798771" y="2209799"/>
            <a:ext cx="2529630" cy="1589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8798770" y="3935307"/>
            <a:ext cx="2529630" cy="1422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39714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E46C73-C563-408D-9F03-DFE02D121D97}"/>
              </a:ext>
            </a:extLst>
          </p:cNvPr>
          <p:cNvSpPr>
            <a:spLocks noGrp="1"/>
          </p:cNvSpPr>
          <p:nvPr>
            <p:ph type="title"/>
          </p:nvPr>
        </p:nvSpPr>
        <p:spPr/>
        <p:txBody>
          <a:bodyPr>
            <a:normAutofit/>
          </a:bodyPr>
          <a:lstStyle/>
          <a:p>
            <a:pPr algn="ctr"/>
            <a:r>
              <a:rPr lang="el-GR" sz="4400" dirty="0"/>
              <a:t>Τύποι </a:t>
            </a:r>
            <a:r>
              <a:rPr lang="el-GR" sz="4400" dirty="0" err="1"/>
              <a:t>Συγκαλλιέργειας</a:t>
            </a:r>
            <a:r>
              <a:rPr lang="el-GR" sz="4400" dirty="0"/>
              <a:t> </a:t>
            </a:r>
            <a:r>
              <a:rPr lang="en-US" sz="4400" dirty="0"/>
              <a:t> </a:t>
            </a:r>
          </a:p>
        </p:txBody>
      </p:sp>
      <p:sp>
        <p:nvSpPr>
          <p:cNvPr id="3" name="Θέση περιεχομένου 2">
            <a:extLst>
              <a:ext uri="{FF2B5EF4-FFF2-40B4-BE49-F238E27FC236}">
                <a16:creationId xmlns:a16="http://schemas.microsoft.com/office/drawing/2014/main" id="{E6E0A866-AFC3-47C9-9959-76DDD5E782FC}"/>
              </a:ext>
            </a:extLst>
          </p:cNvPr>
          <p:cNvSpPr>
            <a:spLocks noGrp="1"/>
          </p:cNvSpPr>
          <p:nvPr>
            <p:ph idx="1"/>
          </p:nvPr>
        </p:nvSpPr>
        <p:spPr>
          <a:xfrm>
            <a:off x="1097280" y="1828800"/>
            <a:ext cx="9748520" cy="4023360"/>
          </a:xfrm>
        </p:spPr>
        <p:txBody>
          <a:bodyPr>
            <a:normAutofit fontScale="70000" lnSpcReduction="20000"/>
          </a:bodyPr>
          <a:lstStyle/>
          <a:p>
            <a:pPr algn="just">
              <a:lnSpc>
                <a:spcPct val="120000"/>
              </a:lnSpc>
              <a:spcBef>
                <a:spcPts val="0"/>
              </a:spcBef>
              <a:spcAft>
                <a:spcPts val="0"/>
              </a:spcAft>
            </a:pPr>
            <a:r>
              <a:rPr lang="el-GR" sz="2900" dirty="0"/>
              <a:t>Υπάρχουν διάφοροι τύποι </a:t>
            </a:r>
            <a:r>
              <a:rPr lang="el-GR" sz="2900" dirty="0" err="1"/>
              <a:t>συγκαλλιέργειας</a:t>
            </a:r>
            <a:r>
              <a:rPr lang="en-US" sz="2900" dirty="0"/>
              <a:t>:</a:t>
            </a:r>
          </a:p>
          <a:p>
            <a:pPr algn="just">
              <a:lnSpc>
                <a:spcPct val="120000"/>
              </a:lnSpc>
              <a:spcBef>
                <a:spcPts val="0"/>
              </a:spcBef>
              <a:spcAft>
                <a:spcPts val="0"/>
              </a:spcAft>
            </a:pPr>
            <a:endParaRPr lang="en-US" sz="2900" dirty="0"/>
          </a:p>
          <a:p>
            <a:pPr marL="72000" indent="-72000" algn="just">
              <a:lnSpc>
                <a:spcPct val="120000"/>
              </a:lnSpc>
              <a:spcBef>
                <a:spcPts val="0"/>
              </a:spcBef>
              <a:spcAft>
                <a:spcPts val="0"/>
              </a:spcAft>
              <a:buFont typeface="Arial" panose="020B0604020202020204" pitchFamily="34" charset="0"/>
              <a:buChar char="•"/>
            </a:pPr>
            <a:r>
              <a:rPr lang="el-GR" sz="2900" b="1" dirty="0"/>
              <a:t>Γραμμική </a:t>
            </a:r>
            <a:r>
              <a:rPr lang="en-US" sz="2900" dirty="0"/>
              <a:t>: </a:t>
            </a:r>
            <a:r>
              <a:rPr lang="el-GR" sz="2900" dirty="0"/>
              <a:t>Η πιο δημοφιλής επιλογή όπου οι αγρότες φυτεύουν σε σειρές. Ο συνδυασμός δημητριακών και οσπρίων είναι αποδεδειγμένα ωφέλιμος</a:t>
            </a:r>
          </a:p>
          <a:p>
            <a:pPr marL="72000" indent="-72000" algn="just">
              <a:lnSpc>
                <a:spcPct val="120000"/>
              </a:lnSpc>
              <a:spcBef>
                <a:spcPts val="0"/>
              </a:spcBef>
              <a:spcAft>
                <a:spcPts val="0"/>
              </a:spcAft>
              <a:buFont typeface="Arial" panose="020B0604020202020204" pitchFamily="34" charset="0"/>
              <a:buChar char="•"/>
            </a:pPr>
            <a:endParaRPr lang="en-US" sz="2900" dirty="0"/>
          </a:p>
          <a:p>
            <a:pPr marL="72000" indent="-72000" algn="just">
              <a:lnSpc>
                <a:spcPct val="120000"/>
              </a:lnSpc>
              <a:spcBef>
                <a:spcPts val="0"/>
              </a:spcBef>
              <a:spcAft>
                <a:spcPts val="0"/>
              </a:spcAft>
              <a:buFont typeface="Arial" panose="020B0604020202020204" pitchFamily="34" charset="0"/>
              <a:buChar char="•"/>
            </a:pPr>
            <a:r>
              <a:rPr lang="el-GR" sz="2900" b="1" dirty="0"/>
              <a:t>Λωρίδες</a:t>
            </a:r>
            <a:r>
              <a:rPr lang="en-US" sz="2900" b="1" dirty="0"/>
              <a:t>:</a:t>
            </a:r>
            <a:r>
              <a:rPr lang="en-US" sz="2900" dirty="0"/>
              <a:t> </a:t>
            </a:r>
            <a:r>
              <a:rPr lang="el-GR" sz="2900" dirty="0"/>
              <a:t>Παρόμοια με την γραμμική </a:t>
            </a:r>
            <a:r>
              <a:rPr lang="el-GR" sz="2900" dirty="0" err="1"/>
              <a:t>συγκαλλιέργεια</a:t>
            </a:r>
            <a:r>
              <a:rPr lang="el-GR" sz="2900" dirty="0"/>
              <a:t>, αλλά οι σειρές είναι πλατύτερες για να διευκολύνουν τις εργασίες των μηχανημάτων </a:t>
            </a:r>
          </a:p>
          <a:p>
            <a:pPr marL="72000" indent="-72000" algn="just">
              <a:lnSpc>
                <a:spcPct val="120000"/>
              </a:lnSpc>
              <a:spcBef>
                <a:spcPts val="0"/>
              </a:spcBef>
              <a:spcAft>
                <a:spcPts val="0"/>
              </a:spcAft>
              <a:buFont typeface="Arial" panose="020B0604020202020204" pitchFamily="34" charset="0"/>
              <a:buChar char="•"/>
            </a:pPr>
            <a:endParaRPr lang="el-GR" sz="2900" dirty="0"/>
          </a:p>
          <a:p>
            <a:pPr marL="72000" indent="-72000" algn="just">
              <a:lnSpc>
                <a:spcPct val="120000"/>
              </a:lnSpc>
              <a:spcBef>
                <a:spcPts val="0"/>
              </a:spcBef>
              <a:spcAft>
                <a:spcPts val="0"/>
              </a:spcAft>
              <a:buFont typeface="Arial" panose="020B0604020202020204" pitchFamily="34" charset="0"/>
              <a:buChar char="•"/>
            </a:pPr>
            <a:r>
              <a:rPr lang="el-GR" sz="2900" b="1" dirty="0"/>
              <a:t>Ενδιάμεση</a:t>
            </a:r>
            <a:r>
              <a:rPr lang="en-US" sz="2900" b="1" dirty="0"/>
              <a:t>:</a:t>
            </a:r>
            <a:r>
              <a:rPr lang="en-US" sz="2900" dirty="0"/>
              <a:t> </a:t>
            </a:r>
            <a:r>
              <a:rPr lang="el-GR" sz="2900" dirty="0"/>
              <a:t>Η δευτερεύουσα καλλιέργεια φυτεύεται αφού ανθίσει η πρωτογενής. Π.χ. Βαμβάκι και καλαμπόκι</a:t>
            </a:r>
          </a:p>
          <a:p>
            <a:pPr marL="72000" indent="-72000" algn="just">
              <a:lnSpc>
                <a:spcPct val="120000"/>
              </a:lnSpc>
              <a:spcBef>
                <a:spcPts val="0"/>
              </a:spcBef>
              <a:spcAft>
                <a:spcPts val="0"/>
              </a:spcAft>
              <a:buFont typeface="Arial" panose="020B0604020202020204" pitchFamily="34" charset="0"/>
              <a:buChar char="•"/>
            </a:pPr>
            <a:endParaRPr lang="en-US" sz="2900" dirty="0"/>
          </a:p>
          <a:p>
            <a:pPr marL="72000" indent="-72000" algn="just">
              <a:lnSpc>
                <a:spcPct val="120000"/>
              </a:lnSpc>
              <a:spcBef>
                <a:spcPts val="0"/>
              </a:spcBef>
              <a:spcAft>
                <a:spcPts val="0"/>
              </a:spcAft>
              <a:buFont typeface="Arial" panose="020B0604020202020204" pitchFamily="34" charset="0"/>
              <a:buChar char="•"/>
            </a:pPr>
            <a:r>
              <a:rPr lang="el-GR" sz="2900" b="1" dirty="0"/>
              <a:t>Περιοδική</a:t>
            </a:r>
            <a:r>
              <a:rPr lang="en-US" sz="2900" b="1" dirty="0"/>
              <a:t>: </a:t>
            </a:r>
            <a:r>
              <a:rPr lang="el-GR" sz="2900" dirty="0"/>
              <a:t>Οι δύο καλλιέργειες έχουν διαφορετικό χρόνο ωρίμανσης</a:t>
            </a:r>
            <a:endParaRPr lang="en-US" sz="2900" dirty="0"/>
          </a:p>
          <a:p>
            <a:pPr marL="0" indent="0">
              <a:lnSpc>
                <a:spcPct val="120000"/>
              </a:lnSpc>
              <a:spcBef>
                <a:spcPts val="0"/>
              </a:spcBef>
              <a:spcAft>
                <a:spcPts val="0"/>
              </a:spcAft>
              <a:buNone/>
            </a:pPr>
            <a:endParaRPr lang="en-US" dirty="0"/>
          </a:p>
        </p:txBody>
      </p:sp>
    </p:spTree>
    <p:extLst>
      <p:ext uri="{BB962C8B-B14F-4D97-AF65-F5344CB8AC3E}">
        <p14:creationId xmlns:p14="http://schemas.microsoft.com/office/powerpoint/2010/main" val="1971042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E46C73-C563-408D-9F03-DFE02D121D97}"/>
              </a:ext>
            </a:extLst>
          </p:cNvPr>
          <p:cNvSpPr>
            <a:spLocks noGrp="1"/>
          </p:cNvSpPr>
          <p:nvPr>
            <p:ph type="title"/>
          </p:nvPr>
        </p:nvSpPr>
        <p:spPr/>
        <p:txBody>
          <a:bodyPr>
            <a:normAutofit/>
          </a:bodyPr>
          <a:lstStyle/>
          <a:p>
            <a:pPr algn="ctr"/>
            <a:r>
              <a:rPr lang="el-GR" sz="4400" dirty="0"/>
              <a:t>Τύποι </a:t>
            </a:r>
            <a:r>
              <a:rPr lang="el-GR" sz="4400" dirty="0" err="1"/>
              <a:t>Συγκαλλιέργειας</a:t>
            </a:r>
            <a:r>
              <a:rPr lang="el-GR" sz="4400" dirty="0"/>
              <a:t> </a:t>
            </a:r>
            <a:r>
              <a:rPr lang="en-US" sz="4400" dirty="0"/>
              <a:t> </a:t>
            </a:r>
          </a:p>
        </p:txBody>
      </p:sp>
      <p:sp>
        <p:nvSpPr>
          <p:cNvPr id="3" name="Θέση περιεχομένου 2">
            <a:extLst>
              <a:ext uri="{FF2B5EF4-FFF2-40B4-BE49-F238E27FC236}">
                <a16:creationId xmlns:a16="http://schemas.microsoft.com/office/drawing/2014/main" id="{E6E0A866-AFC3-47C9-9959-76DDD5E782FC}"/>
              </a:ext>
            </a:extLst>
          </p:cNvPr>
          <p:cNvSpPr>
            <a:spLocks noGrp="1"/>
          </p:cNvSpPr>
          <p:nvPr>
            <p:ph idx="1"/>
          </p:nvPr>
        </p:nvSpPr>
        <p:spPr>
          <a:xfrm>
            <a:off x="1097280" y="1828800"/>
            <a:ext cx="9748520" cy="4023360"/>
          </a:xfrm>
        </p:spPr>
        <p:txBody>
          <a:bodyPr>
            <a:normAutofit fontScale="25000" lnSpcReduction="20000"/>
          </a:bodyPr>
          <a:lstStyle/>
          <a:p>
            <a:pPr algn="just">
              <a:lnSpc>
                <a:spcPct val="120000"/>
              </a:lnSpc>
              <a:spcBef>
                <a:spcPts val="0"/>
              </a:spcBef>
              <a:spcAft>
                <a:spcPts val="0"/>
              </a:spcAft>
            </a:pPr>
            <a:endParaRPr lang="en-US" sz="8400" dirty="0"/>
          </a:p>
          <a:p>
            <a:pPr marL="72000" indent="-72000" algn="just">
              <a:lnSpc>
                <a:spcPct val="120000"/>
              </a:lnSpc>
              <a:spcBef>
                <a:spcPts val="0"/>
              </a:spcBef>
              <a:spcAft>
                <a:spcPts val="0"/>
              </a:spcAft>
              <a:buFont typeface="Arial" panose="020B0604020202020204" pitchFamily="34" charset="0"/>
              <a:buChar char="•"/>
            </a:pPr>
            <a:r>
              <a:rPr lang="el-GR" sz="7600" b="1" dirty="0" err="1"/>
              <a:t>Συγκαλλιέργεια</a:t>
            </a:r>
            <a:r>
              <a:rPr lang="el-GR" sz="7600" b="1" dirty="0"/>
              <a:t> για προστασία</a:t>
            </a:r>
            <a:r>
              <a:rPr lang="en-US" sz="7600" b="1" dirty="0"/>
              <a:t>: </a:t>
            </a:r>
            <a:r>
              <a:rPr lang="el-GR" sz="7600" dirty="0"/>
              <a:t>Οι δευτερεύουσες καλλιέργειες καλλιεργούνται γύρω από την κύρια καλλιέργεια για να λειτουργήσουν ως φυσικό εμπόδιο και </a:t>
            </a:r>
            <a:r>
              <a:rPr lang="el-GR" sz="7600" dirty="0" err="1"/>
              <a:t>ανεμοθραύστης</a:t>
            </a:r>
            <a:endParaRPr lang="el-GR" sz="7600" dirty="0"/>
          </a:p>
          <a:p>
            <a:pPr marL="72000" indent="-72000" algn="just">
              <a:lnSpc>
                <a:spcPct val="120000"/>
              </a:lnSpc>
              <a:spcBef>
                <a:spcPts val="0"/>
              </a:spcBef>
              <a:spcAft>
                <a:spcPts val="0"/>
              </a:spcAft>
              <a:buFont typeface="Arial" panose="020B0604020202020204" pitchFamily="34" charset="0"/>
              <a:buChar char="•"/>
            </a:pPr>
            <a:endParaRPr lang="en-US" sz="7600" dirty="0"/>
          </a:p>
          <a:p>
            <a:pPr marL="72000" indent="-72000" algn="just">
              <a:lnSpc>
                <a:spcPct val="120000"/>
              </a:lnSpc>
              <a:spcBef>
                <a:spcPts val="0"/>
              </a:spcBef>
              <a:spcAft>
                <a:spcPts val="0"/>
              </a:spcAft>
              <a:buFont typeface="Arial" panose="020B0604020202020204" pitchFamily="34" charset="0"/>
              <a:buChar char="•"/>
            </a:pPr>
            <a:r>
              <a:rPr lang="el-GR" sz="7600" b="1" dirty="0" err="1"/>
              <a:t>Συγκαλλιέργεια</a:t>
            </a:r>
            <a:r>
              <a:rPr lang="el-GR" sz="7600" b="1" dirty="0"/>
              <a:t> παγίδευσης</a:t>
            </a:r>
            <a:r>
              <a:rPr lang="en-US" sz="7600" b="1" dirty="0"/>
              <a:t>: </a:t>
            </a:r>
            <a:r>
              <a:rPr lang="el-GR" sz="7600" dirty="0"/>
              <a:t>Η δευτερεύουσα καλλιέργεια λειτουργεί σαν παγίδα παρασίτων για την προστασία της κύριας καλλιέργειας, μειώνοντας έτσι τους ψεκασμούς</a:t>
            </a:r>
          </a:p>
          <a:p>
            <a:pPr marL="72000" indent="-72000" algn="just">
              <a:lnSpc>
                <a:spcPct val="120000"/>
              </a:lnSpc>
              <a:spcBef>
                <a:spcPts val="0"/>
              </a:spcBef>
              <a:spcAft>
                <a:spcPts val="0"/>
              </a:spcAft>
              <a:buFont typeface="Arial" panose="020B0604020202020204" pitchFamily="34" charset="0"/>
              <a:buChar char="•"/>
            </a:pPr>
            <a:endParaRPr lang="en-US" sz="7600" dirty="0"/>
          </a:p>
          <a:p>
            <a:pPr marL="72000" indent="-72000" algn="just">
              <a:lnSpc>
                <a:spcPct val="120000"/>
              </a:lnSpc>
              <a:spcBef>
                <a:spcPts val="0"/>
              </a:spcBef>
              <a:spcAft>
                <a:spcPts val="0"/>
              </a:spcAft>
              <a:buFont typeface="Arial" panose="020B0604020202020204" pitchFamily="34" charset="0"/>
              <a:buChar char="•"/>
            </a:pPr>
            <a:r>
              <a:rPr lang="el-GR" sz="7600" b="1" dirty="0"/>
              <a:t>Απωθητική</a:t>
            </a:r>
            <a:r>
              <a:rPr lang="en-US" sz="7600" b="1" dirty="0"/>
              <a:t>: </a:t>
            </a:r>
            <a:r>
              <a:rPr lang="el-GR" sz="7600" dirty="0"/>
              <a:t>Η δευτερογενής καλλιέργεια χρησιμεύει ως απωθητικό των παρασίτων</a:t>
            </a:r>
          </a:p>
          <a:p>
            <a:pPr marL="72000" indent="-72000" algn="just">
              <a:lnSpc>
                <a:spcPct val="120000"/>
              </a:lnSpc>
              <a:spcBef>
                <a:spcPts val="0"/>
              </a:spcBef>
              <a:spcAft>
                <a:spcPts val="0"/>
              </a:spcAft>
              <a:buFont typeface="Arial" panose="020B0604020202020204" pitchFamily="34" charset="0"/>
              <a:buChar char="•"/>
            </a:pPr>
            <a:endParaRPr lang="en-US" sz="7600" dirty="0"/>
          </a:p>
          <a:p>
            <a:pPr marL="72000" indent="-72000" algn="just">
              <a:lnSpc>
                <a:spcPct val="120000"/>
              </a:lnSpc>
              <a:spcBef>
                <a:spcPts val="0"/>
              </a:spcBef>
              <a:spcAft>
                <a:spcPts val="0"/>
              </a:spcAft>
              <a:buFont typeface="Arial" panose="020B0604020202020204" pitchFamily="34" charset="0"/>
              <a:buChar char="•"/>
            </a:pPr>
            <a:r>
              <a:rPr lang="el-GR" sz="7600" b="1" dirty="0" err="1"/>
              <a:t>Συγκαλλιέργεια</a:t>
            </a:r>
            <a:r>
              <a:rPr lang="el-GR" sz="7600" b="1" dirty="0"/>
              <a:t> </a:t>
            </a:r>
            <a:r>
              <a:rPr lang="en-US" sz="7600" b="1" dirty="0"/>
              <a:t>push-pull: </a:t>
            </a:r>
            <a:r>
              <a:rPr lang="el-GR" sz="7600" dirty="0"/>
              <a:t>Συνδυάζει τόσο παγιδευτικές όσο και απωθητικές καλλιέργειες</a:t>
            </a:r>
          </a:p>
          <a:p>
            <a:pPr marL="72000" indent="-72000" algn="just">
              <a:lnSpc>
                <a:spcPct val="120000"/>
              </a:lnSpc>
              <a:spcBef>
                <a:spcPts val="0"/>
              </a:spcBef>
              <a:spcAft>
                <a:spcPts val="0"/>
              </a:spcAft>
              <a:buFont typeface="Arial" panose="020B0604020202020204" pitchFamily="34" charset="0"/>
              <a:buChar char="•"/>
            </a:pPr>
            <a:endParaRPr lang="el-GR" sz="7600" dirty="0"/>
          </a:p>
          <a:p>
            <a:pPr marL="72000" indent="-72000" algn="just">
              <a:lnSpc>
                <a:spcPct val="120000"/>
              </a:lnSpc>
              <a:spcBef>
                <a:spcPts val="0"/>
              </a:spcBef>
              <a:spcAft>
                <a:spcPts val="0"/>
              </a:spcAft>
              <a:buFont typeface="Arial" panose="020B0604020202020204" pitchFamily="34" charset="0"/>
              <a:buChar char="•"/>
            </a:pPr>
            <a:r>
              <a:rPr lang="el-GR" sz="7600" b="1" dirty="0"/>
              <a:t>Μικτή </a:t>
            </a:r>
            <a:r>
              <a:rPr lang="el-GR" sz="7600" b="1" dirty="0" err="1"/>
              <a:t>Συγκαλλιέργεια</a:t>
            </a:r>
            <a:r>
              <a:rPr lang="el-GR" sz="7600" b="1" dirty="0"/>
              <a:t>: </a:t>
            </a:r>
            <a:r>
              <a:rPr lang="el-GR" sz="7600" dirty="0"/>
              <a:t>Συνδυασμός δύο ή περισσοτέρων των πιο πάνω τύπων </a:t>
            </a:r>
            <a:endParaRPr lang="en-US" sz="7600" dirty="0"/>
          </a:p>
          <a:p>
            <a:pPr marL="0" indent="0">
              <a:buNone/>
            </a:pPr>
            <a:endParaRPr lang="en-US" dirty="0"/>
          </a:p>
        </p:txBody>
      </p:sp>
    </p:spTree>
    <p:extLst>
      <p:ext uri="{BB962C8B-B14F-4D97-AF65-F5344CB8AC3E}">
        <p14:creationId xmlns:p14="http://schemas.microsoft.com/office/powerpoint/2010/main" val="2812188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41056E-C941-4D56-A597-B367902BC981}"/>
              </a:ext>
            </a:extLst>
          </p:cNvPr>
          <p:cNvSpPr>
            <a:spLocks noGrp="1"/>
          </p:cNvSpPr>
          <p:nvPr>
            <p:ph type="title"/>
          </p:nvPr>
        </p:nvSpPr>
        <p:spPr/>
        <p:txBody>
          <a:bodyPr>
            <a:normAutofit/>
          </a:bodyPr>
          <a:lstStyle/>
          <a:p>
            <a:pPr algn="ctr"/>
            <a:r>
              <a:rPr lang="el-GR" sz="4400" dirty="0"/>
              <a:t>Παραδείγματα Εφαρμογής </a:t>
            </a:r>
            <a:r>
              <a:rPr lang="el-GR" sz="4400" dirty="0" err="1"/>
              <a:t>Συγκαλλιέργειας</a:t>
            </a:r>
            <a:r>
              <a:rPr lang="el-GR" sz="4400" dirty="0"/>
              <a:t>	</a:t>
            </a:r>
            <a:endParaRPr lang="en-US" sz="4400" dirty="0"/>
          </a:p>
        </p:txBody>
      </p:sp>
      <p:graphicFrame>
        <p:nvGraphicFramePr>
          <p:cNvPr id="4" name="Πίνακας 4">
            <a:extLst>
              <a:ext uri="{FF2B5EF4-FFF2-40B4-BE49-F238E27FC236}">
                <a16:creationId xmlns:a16="http://schemas.microsoft.com/office/drawing/2014/main" id="{497036FD-6FE2-4F34-B4C9-8F6651BB1556}"/>
              </a:ext>
            </a:extLst>
          </p:cNvPr>
          <p:cNvGraphicFramePr>
            <a:graphicFrameLocks noGrp="1"/>
          </p:cNvGraphicFramePr>
          <p:nvPr>
            <p:ph idx="1"/>
          </p:nvPr>
        </p:nvGraphicFramePr>
        <p:xfrm>
          <a:off x="1096963" y="1846263"/>
          <a:ext cx="10058400" cy="3474720"/>
        </p:xfrm>
        <a:graphic>
          <a:graphicData uri="http://schemas.openxmlformats.org/drawingml/2006/table">
            <a:tbl>
              <a:tblPr firstRow="1" bandRow="1">
                <a:tableStyleId>{7DF18680-E054-41AD-8BC1-D1AEF772440D}</a:tableStyleId>
              </a:tblPr>
              <a:tblGrid>
                <a:gridCol w="5029200">
                  <a:extLst>
                    <a:ext uri="{9D8B030D-6E8A-4147-A177-3AD203B41FA5}">
                      <a16:colId xmlns:a16="http://schemas.microsoft.com/office/drawing/2014/main" val="1232036849"/>
                    </a:ext>
                  </a:extLst>
                </a:gridCol>
                <a:gridCol w="5029200">
                  <a:extLst>
                    <a:ext uri="{9D8B030D-6E8A-4147-A177-3AD203B41FA5}">
                      <a16:colId xmlns:a16="http://schemas.microsoft.com/office/drawing/2014/main" val="3473359622"/>
                    </a:ext>
                  </a:extLst>
                </a:gridCol>
              </a:tblGrid>
              <a:tr h="370840">
                <a:tc>
                  <a:txBody>
                    <a:bodyPr/>
                    <a:lstStyle/>
                    <a:p>
                      <a:pPr algn="ctr"/>
                      <a:r>
                        <a:rPr lang="el-GR" sz="2000" dirty="0">
                          <a:latin typeface="Cambria" panose="02040503050406030204" pitchFamily="18" charset="0"/>
                          <a:ea typeface="Cambria" panose="02040503050406030204" pitchFamily="18" charset="0"/>
                        </a:rPr>
                        <a:t>Σύστημα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latin typeface="Cambria" panose="02040503050406030204" pitchFamily="18" charset="0"/>
                          <a:ea typeface="Cambria" panose="02040503050406030204" pitchFamily="18" charset="0"/>
                        </a:rPr>
                        <a:t>Καλλιέργειες</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282307038"/>
                  </a:ext>
                </a:extLst>
              </a:tr>
              <a:tr h="370840">
                <a:tc>
                  <a:txBody>
                    <a:bodyPr/>
                    <a:lstStyle/>
                    <a:p>
                      <a:pPr algn="ctr"/>
                      <a:r>
                        <a:rPr lang="el-GR" sz="2000" dirty="0">
                          <a:latin typeface="Cambria" panose="02040503050406030204" pitchFamily="18" charset="0"/>
                          <a:ea typeface="Cambria" panose="02040503050406030204" pitchFamily="18" charset="0"/>
                        </a:rPr>
                        <a:t>Γραμμική Συγκαλλιέργεια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latin typeface="Cambria" panose="02040503050406030204" pitchFamily="18" charset="0"/>
                          <a:ea typeface="Cambria" panose="02040503050406030204" pitchFamily="18" charset="0"/>
                        </a:rPr>
                        <a:t>Βίκος – Κριθάρι/ </a:t>
                      </a:r>
                      <a:r>
                        <a:rPr lang="el-GR" sz="2000" dirty="0" err="1">
                          <a:latin typeface="Cambria" panose="02040503050406030204" pitchFamily="18" charset="0"/>
                          <a:ea typeface="Cambria" panose="02040503050406030204" pitchFamily="18" charset="0"/>
                        </a:rPr>
                        <a:t>Σιφωνάρι</a:t>
                      </a:r>
                      <a:endParaRPr lang="en-US" sz="2000" b="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720764055"/>
                  </a:ext>
                </a:extLst>
              </a:tr>
              <a:tr h="370840">
                <a:tc>
                  <a:txBody>
                    <a:bodyPr/>
                    <a:lstStyle/>
                    <a:p>
                      <a:pPr algn="ctr"/>
                      <a:r>
                        <a:rPr lang="el-GR" sz="2000" dirty="0">
                          <a:latin typeface="Cambria" panose="02040503050406030204" pitchFamily="18" charset="0"/>
                          <a:ea typeface="Cambria" panose="02040503050406030204" pitchFamily="18" charset="0"/>
                        </a:rPr>
                        <a:t>Συγκαλλιέργεια σε δρομάκια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latin typeface="Cambria" panose="02040503050406030204" pitchFamily="18" charset="0"/>
                          <a:ea typeface="Cambria" panose="02040503050406030204" pitchFamily="18" charset="0"/>
                        </a:rPr>
                        <a:t>Μανταρινιές – κουκιές (Σεπ-Γεν) και κριθάρι με βίκο σε ποσοστό 3:1 (Ιαν-Ιουν)</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191687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a:latin typeface="Cambria" panose="02040503050406030204" pitchFamily="18" charset="0"/>
                          <a:ea typeface="Cambria" panose="02040503050406030204" pitchFamily="18" charset="0"/>
                        </a:rPr>
                        <a:t>Γραμμική Συγκαλλιέργεια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latin typeface="Cambria" panose="02040503050406030204" pitchFamily="18" charset="0"/>
                          <a:ea typeface="Cambria" panose="02040503050406030204" pitchFamily="18" charset="0"/>
                        </a:rPr>
                        <a:t>Κτηνοτροφικό μπιζέλι - κριθάρι</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78657082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a:latin typeface="Cambria" panose="02040503050406030204" pitchFamily="18" charset="0"/>
                          <a:ea typeface="Cambria" panose="02040503050406030204" pitchFamily="18" charset="0"/>
                        </a:rPr>
                        <a:t>Συγκαλλιέργεια σε δρομάκια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latin typeface="Cambria" panose="02040503050406030204" pitchFamily="18" charset="0"/>
                          <a:ea typeface="Cambria" panose="02040503050406030204" pitchFamily="18" charset="0"/>
                        </a:rPr>
                        <a:t>Πορτοκαλιά – Ρεβίθι</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8188669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a:latin typeface="Cambria" panose="02040503050406030204" pitchFamily="18" charset="0"/>
                          <a:ea typeface="Cambria" panose="02040503050406030204" pitchFamily="18" charset="0"/>
                        </a:rPr>
                        <a:t>Γραμμική Συγκαλλιέργεια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err="1">
                          <a:latin typeface="Cambria" panose="02040503050406030204" pitchFamily="18" charset="0"/>
                          <a:ea typeface="Cambria" panose="02040503050406030204" pitchFamily="18" charset="0"/>
                        </a:rPr>
                        <a:t>Κραμπί</a:t>
                      </a:r>
                      <a:r>
                        <a:rPr lang="el-GR" sz="2000" dirty="0">
                          <a:latin typeface="Cambria" panose="02040503050406030204" pitchFamily="18" charset="0"/>
                          <a:ea typeface="Cambria" panose="02040503050406030204" pitchFamily="18" charset="0"/>
                        </a:rPr>
                        <a:t> – Κρεμμύδι</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3276537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a:latin typeface="Cambria" panose="02040503050406030204" pitchFamily="18" charset="0"/>
                          <a:ea typeface="Cambria" panose="02040503050406030204" pitchFamily="18" charset="0"/>
                        </a:rPr>
                        <a:t>Διαδοχική Συγκαλλιέργεια</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latin typeface="Cambria" panose="02040503050406030204" pitchFamily="18" charset="0"/>
                          <a:ea typeface="Cambria" panose="02040503050406030204" pitchFamily="18" charset="0"/>
                        </a:rPr>
                        <a:t>Καλαμπόκι – γλυκοπατάτα</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04011888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a:latin typeface="Cambria" panose="02040503050406030204" pitchFamily="18" charset="0"/>
                          <a:ea typeface="Cambria" panose="02040503050406030204" pitchFamily="18" charset="0"/>
                        </a:rPr>
                        <a:t>Απωθητική Συγκαλλιέργεια </a:t>
                      </a:r>
                      <a:endParaRPr lang="en-US" sz="2000" dirty="0">
                        <a:latin typeface="Cambria" panose="02040503050406030204" pitchFamily="18" charset="0"/>
                        <a:ea typeface="Cambria" panose="02040503050406030204" pitchFamily="18" charset="0"/>
                      </a:endParaRPr>
                    </a:p>
                  </a:txBody>
                  <a:tcPr/>
                </a:tc>
                <a:tc>
                  <a:txBody>
                    <a:bodyPr/>
                    <a:lstStyle/>
                    <a:p>
                      <a:pPr algn="ctr"/>
                      <a:r>
                        <a:rPr lang="el-GR" sz="2000" dirty="0">
                          <a:latin typeface="Cambria" panose="02040503050406030204" pitchFamily="18" charset="0"/>
                          <a:ea typeface="Cambria" panose="02040503050406030204" pitchFamily="18" charset="0"/>
                        </a:rPr>
                        <a:t>Αμπέλι - Καπνό</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40067186"/>
                  </a:ext>
                </a:extLst>
              </a:tr>
            </a:tbl>
          </a:graphicData>
        </a:graphic>
      </p:graphicFrame>
    </p:spTree>
    <p:extLst>
      <p:ext uri="{BB962C8B-B14F-4D97-AF65-F5344CB8AC3E}">
        <p14:creationId xmlns:p14="http://schemas.microsoft.com/office/powerpoint/2010/main" val="2784816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598FFE-B28C-4B04-9F30-7D5E3FB3614A}"/>
              </a:ext>
            </a:extLst>
          </p:cNvPr>
          <p:cNvSpPr>
            <a:spLocks noGrp="1"/>
          </p:cNvSpPr>
          <p:nvPr>
            <p:ph type="title"/>
          </p:nvPr>
        </p:nvSpPr>
        <p:spPr/>
        <p:txBody>
          <a:bodyPr/>
          <a:lstStyle/>
          <a:p>
            <a:r>
              <a:rPr lang="el-GR" dirty="0" err="1"/>
              <a:t>Αγροδασοπονία</a:t>
            </a:r>
            <a:endParaRPr lang="en-US" dirty="0"/>
          </a:p>
        </p:txBody>
      </p:sp>
      <p:sp>
        <p:nvSpPr>
          <p:cNvPr id="3" name="Θέση περιεχομένου 2">
            <a:extLst>
              <a:ext uri="{FF2B5EF4-FFF2-40B4-BE49-F238E27FC236}">
                <a16:creationId xmlns:a16="http://schemas.microsoft.com/office/drawing/2014/main" id="{6FCC6EE2-233C-4FCB-A9A8-11CB1CC44BB7}"/>
              </a:ext>
            </a:extLst>
          </p:cNvPr>
          <p:cNvSpPr>
            <a:spLocks noGrp="1"/>
          </p:cNvSpPr>
          <p:nvPr>
            <p:ph idx="1"/>
          </p:nvPr>
        </p:nvSpPr>
        <p:spPr>
          <a:xfrm>
            <a:off x="1097280" y="1845733"/>
            <a:ext cx="10058400" cy="4411133"/>
          </a:xfrm>
        </p:spPr>
        <p:txBody>
          <a:bodyPr>
            <a:normAutofit/>
          </a:bodyPr>
          <a:lstStyle/>
          <a:p>
            <a:pPr algn="just"/>
            <a:r>
              <a:rPr lang="el-GR" i="1" u="sng" dirty="0"/>
              <a:t>Η ενσωμάτωση πολυετών δέντρων, ζωικού κεφαλαίου και καλλιεργειών το ίδιο κομμάτι γης.</a:t>
            </a:r>
            <a:r>
              <a:rPr lang="el-GR" dirty="0"/>
              <a:t> </a:t>
            </a:r>
          </a:p>
          <a:p>
            <a:pPr algn="just"/>
            <a:r>
              <a:rPr lang="el-GR" dirty="0"/>
              <a:t>Τα κύρια οφέλη αυτής της πρακτικής είναι η βελτίωση της γονιμότητας του εδάφους, η δέσμευση άνθρακα, το διαφοροποιημένο εισόδημα και η σκιά για τις καλλιέργειες. Τα δέντρα μπορεί να παρέχουν πολύτιμο ξύλο, μαλακό ξύλο για την παραγωγή ινών ή/και εμπορεύσιμα φρούτα και ξηρούς καρπούς. </a:t>
            </a:r>
          </a:p>
          <a:p>
            <a:pPr algn="just"/>
            <a:r>
              <a:rPr lang="el-GR" i="1" dirty="0"/>
              <a:t>Υπάρχουν τρία κύρια συστήματα </a:t>
            </a:r>
            <a:r>
              <a:rPr lang="el-GR" i="1" dirty="0" err="1"/>
              <a:t>αγροδασοπονίας</a:t>
            </a:r>
            <a:r>
              <a:rPr lang="el-GR" i="1" dirty="0"/>
              <a:t>:</a:t>
            </a:r>
          </a:p>
          <a:p>
            <a:pPr algn="just"/>
            <a:r>
              <a:rPr lang="el-GR" b="1" dirty="0"/>
              <a:t>1. Γεωργία-Δασοκομία (Καλλιέργεια </a:t>
            </a:r>
            <a:r>
              <a:rPr lang="el-GR" b="1" dirty="0" err="1"/>
              <a:t>Alley</a:t>
            </a:r>
            <a:r>
              <a:rPr lang="el-GR" b="1" dirty="0"/>
              <a:t>):</a:t>
            </a:r>
          </a:p>
          <a:p>
            <a:pPr algn="just"/>
            <a:r>
              <a:rPr lang="el-GR" dirty="0"/>
              <a:t>Η πρακτική της φυτικής παραγωγής και καλλιέργειας δένδρων στο ίδιο κομμάτι γης, φυτεμένο σε εναλλασσόμενες σειρές. Τα οφέλη του μικροκλίματος μπορούν να βοηθήσουν τους αγρότες να διαχειριστούν τους κινδύνους, καθώς τα δέντρα επηρεάζουν το φως, τον άνεμο, το νερό και την κατάσταση των θρεπτικών ουσιών.</a:t>
            </a:r>
          </a:p>
        </p:txBody>
      </p:sp>
    </p:spTree>
    <p:extLst>
      <p:ext uri="{BB962C8B-B14F-4D97-AF65-F5344CB8AC3E}">
        <p14:creationId xmlns:p14="http://schemas.microsoft.com/office/powerpoint/2010/main" val="251898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598FFE-B28C-4B04-9F30-7D5E3FB3614A}"/>
              </a:ext>
            </a:extLst>
          </p:cNvPr>
          <p:cNvSpPr>
            <a:spLocks noGrp="1"/>
          </p:cNvSpPr>
          <p:nvPr>
            <p:ph type="title"/>
          </p:nvPr>
        </p:nvSpPr>
        <p:spPr/>
        <p:txBody>
          <a:bodyPr>
            <a:normAutofit/>
          </a:bodyPr>
          <a:lstStyle/>
          <a:p>
            <a:pPr algn="ctr"/>
            <a:r>
              <a:rPr lang="el-GR" sz="4400" dirty="0" err="1"/>
              <a:t>Αγροδασοπονία</a:t>
            </a:r>
            <a:endParaRPr lang="en-US" sz="4400" dirty="0"/>
          </a:p>
        </p:txBody>
      </p:sp>
      <p:sp>
        <p:nvSpPr>
          <p:cNvPr id="3" name="Θέση περιεχομένου 2">
            <a:extLst>
              <a:ext uri="{FF2B5EF4-FFF2-40B4-BE49-F238E27FC236}">
                <a16:creationId xmlns:a16="http://schemas.microsoft.com/office/drawing/2014/main" id="{6FCC6EE2-233C-4FCB-A9A8-11CB1CC44BB7}"/>
              </a:ext>
            </a:extLst>
          </p:cNvPr>
          <p:cNvSpPr>
            <a:spLocks noGrp="1"/>
          </p:cNvSpPr>
          <p:nvPr>
            <p:ph idx="1"/>
          </p:nvPr>
        </p:nvSpPr>
        <p:spPr>
          <a:xfrm>
            <a:off x="1097280" y="1845733"/>
            <a:ext cx="10058400" cy="4411133"/>
          </a:xfrm>
        </p:spPr>
        <p:txBody>
          <a:bodyPr>
            <a:normAutofit lnSpcReduction="10000"/>
          </a:bodyPr>
          <a:lstStyle/>
          <a:p>
            <a:pPr algn="just"/>
            <a:r>
              <a:rPr lang="el-GR" sz="2200" b="1" dirty="0"/>
              <a:t>2.Silvopasture</a:t>
            </a:r>
          </a:p>
          <a:p>
            <a:pPr algn="just"/>
            <a:r>
              <a:rPr lang="el-GR" sz="2200" dirty="0"/>
              <a:t>Ο συνδυασμός δέντρων, </a:t>
            </a:r>
            <a:r>
              <a:rPr lang="el-GR" sz="2200" dirty="0" err="1"/>
              <a:t>χορτοδοτικών</a:t>
            </a:r>
            <a:r>
              <a:rPr lang="el-GR" sz="2200" dirty="0"/>
              <a:t> φυτών και βοσκής ζώων. Η διαχείριση των συστημάτων αφορά τόσο την κτηνοτροφική παραγωγή, την παραγωγή ζωοτροφής και δασικών προϊόντων. Βασίζεται στην παροχή «ελεύθερης» οργανικής ύλης για το έδαφος και σκιά για τα ζώα και τη</a:t>
            </a:r>
            <a:r>
              <a:rPr lang="en-US" sz="2200" dirty="0"/>
              <a:t> </a:t>
            </a:r>
            <a:r>
              <a:rPr lang="el-GR" sz="2200" dirty="0"/>
              <a:t>βόσκηση. Η σκιά μειώνει το άγχος των ζώων και παρατείνει την περίοδο βόσκησης.</a:t>
            </a:r>
          </a:p>
          <a:p>
            <a:pPr algn="just"/>
            <a:endParaRPr lang="el-GR" sz="2200" dirty="0"/>
          </a:p>
          <a:p>
            <a:pPr algn="just"/>
            <a:r>
              <a:rPr lang="el-GR" sz="2200" b="1" dirty="0"/>
              <a:t>3. </a:t>
            </a:r>
            <a:r>
              <a:rPr lang="el-GR" sz="2200" b="1" dirty="0" err="1"/>
              <a:t>Δασοκαλλιέργεια</a:t>
            </a:r>
            <a:endParaRPr lang="el-GR" sz="2200" b="1" dirty="0"/>
          </a:p>
          <a:p>
            <a:pPr algn="just"/>
            <a:r>
              <a:rPr lang="el-GR" sz="2200" dirty="0"/>
              <a:t>Η σκόπιμη καλλιέργεια φαρμακευτικών, διακοσμητικών ή βρώσιμων ειδικών καλλιεργειών κάτω από την σκιά των δέντρων. Οι γηγενείς ή φυτεμένες δασικές εκτάσεις καταφέρνουν να παρέχουν τις βέλτιστες συνθήκες για την καλλιέργεια υψηλής αξίας και για την παραγωγή ξύλου</a:t>
            </a:r>
            <a:r>
              <a:rPr lang="el-GR" sz="2600" dirty="0"/>
              <a:t>.</a:t>
            </a:r>
            <a:endParaRPr lang="en-US" sz="2600" dirty="0"/>
          </a:p>
          <a:p>
            <a:endParaRPr lang="en-US" dirty="0"/>
          </a:p>
        </p:txBody>
      </p:sp>
    </p:spTree>
    <p:extLst>
      <p:ext uri="{BB962C8B-B14F-4D97-AF65-F5344CB8AC3E}">
        <p14:creationId xmlns:p14="http://schemas.microsoft.com/office/powerpoint/2010/main" val="3998503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4BDF83-EF1E-48D8-B134-63F4B0E92897}"/>
              </a:ext>
            </a:extLst>
          </p:cNvPr>
          <p:cNvSpPr>
            <a:spLocks noGrp="1"/>
          </p:cNvSpPr>
          <p:nvPr>
            <p:ph type="title"/>
          </p:nvPr>
        </p:nvSpPr>
        <p:spPr/>
        <p:txBody>
          <a:bodyPr>
            <a:normAutofit/>
          </a:bodyPr>
          <a:lstStyle/>
          <a:p>
            <a:pPr algn="ctr"/>
            <a:r>
              <a:rPr lang="el-GR" sz="4400" dirty="0"/>
              <a:t>Βιολογική Γεωργία</a:t>
            </a:r>
            <a:endParaRPr lang="en-US" sz="4400" dirty="0"/>
          </a:p>
        </p:txBody>
      </p:sp>
      <p:sp>
        <p:nvSpPr>
          <p:cNvPr id="3" name="Θέση περιεχομένου 2">
            <a:extLst>
              <a:ext uri="{FF2B5EF4-FFF2-40B4-BE49-F238E27FC236}">
                <a16:creationId xmlns:a16="http://schemas.microsoft.com/office/drawing/2014/main" id="{844EFA0B-B75E-42F9-9E06-69FD316D8D55}"/>
              </a:ext>
            </a:extLst>
          </p:cNvPr>
          <p:cNvSpPr>
            <a:spLocks noGrp="1"/>
          </p:cNvSpPr>
          <p:nvPr>
            <p:ph idx="1"/>
          </p:nvPr>
        </p:nvSpPr>
        <p:spPr/>
        <p:txBody>
          <a:bodyPr>
            <a:normAutofit/>
          </a:bodyPr>
          <a:lstStyle/>
          <a:p>
            <a:pPr algn="just"/>
            <a:r>
              <a:rPr lang="el-GR" dirty="0"/>
              <a:t>Η βιολογική γεωργία είναι ένα γεωργικό σύστημα που χρησιμοποιεί </a:t>
            </a:r>
            <a:r>
              <a:rPr lang="el-GR" b="1" i="1" dirty="0">
                <a:solidFill>
                  <a:schemeClr val="accent2"/>
                </a:solidFill>
              </a:rPr>
              <a:t>συνδυασμό μηχανικών και βιολογικών μεθόδων με κύρια αρχή την αποφυγή της χρήσης συνθετικών λιπασμάτων, φυτοφαρμάκων και γενετικά τροποποιημένων οργανισμών</a:t>
            </a:r>
            <a:r>
              <a:rPr lang="el-GR" dirty="0"/>
              <a:t>. Αντίθετα, χρησιμοποιούνται οργανικά λιπάσματα, </a:t>
            </a:r>
            <a:r>
              <a:rPr lang="el-GR" dirty="0" err="1"/>
              <a:t>κομπόστ</a:t>
            </a:r>
            <a:r>
              <a:rPr lang="el-GR" dirty="0"/>
              <a:t> και ωφέλιμα έντομα ή μικροοργανισμοί. </a:t>
            </a:r>
            <a:endParaRPr lang="en-US" dirty="0"/>
          </a:p>
          <a:p>
            <a:pPr algn="just"/>
            <a:r>
              <a:rPr lang="el-GR" dirty="0"/>
              <a:t>Οι καλλιέργειες που παράγονται είναι πιο υγιεινές και πιο θρεπτικές από τις συμβατικές καλλιέργειες. Η τιμή πώλησης ανά μονάδα είναι επίσης υψηλότερη, λόγω της χαμηλής παραγωγικότητας και του αυξημένου κόστους εργασίας στη βιολογική γεωργία.</a:t>
            </a:r>
          </a:p>
          <a:p>
            <a:pPr algn="just"/>
            <a:r>
              <a:rPr lang="el-GR" dirty="0"/>
              <a:t>Τα κύρια οφέλη της βιολογικής γεωργίας είναι η </a:t>
            </a:r>
            <a:r>
              <a:rPr lang="en-US" dirty="0" smtClean="0"/>
              <a:t> (i) </a:t>
            </a:r>
            <a:r>
              <a:rPr lang="el-GR" dirty="0" smtClean="0"/>
              <a:t>προστασία </a:t>
            </a:r>
            <a:r>
              <a:rPr lang="el-GR" dirty="0"/>
              <a:t>του </a:t>
            </a:r>
            <a:r>
              <a:rPr lang="el-GR" dirty="0" smtClean="0"/>
              <a:t>περιβάλλοντος</a:t>
            </a:r>
            <a:r>
              <a:rPr lang="en-US" dirty="0" smtClean="0"/>
              <a:t>,  (ii) </a:t>
            </a:r>
            <a:r>
              <a:rPr lang="el-GR" dirty="0" smtClean="0"/>
              <a:t>η</a:t>
            </a:r>
            <a:r>
              <a:rPr lang="en-US" dirty="0" smtClean="0"/>
              <a:t> </a:t>
            </a:r>
            <a:r>
              <a:rPr lang="el-GR" dirty="0" smtClean="0"/>
              <a:t>ενίσχυση </a:t>
            </a:r>
            <a:r>
              <a:rPr lang="el-GR" dirty="0"/>
              <a:t>της βιοποικιλότητας, </a:t>
            </a:r>
            <a:r>
              <a:rPr lang="el-GR" dirty="0" smtClean="0"/>
              <a:t>(</a:t>
            </a:r>
            <a:r>
              <a:rPr lang="en-US" dirty="0" smtClean="0"/>
              <a:t>iii) </a:t>
            </a:r>
            <a:r>
              <a:rPr lang="el-GR" dirty="0" smtClean="0"/>
              <a:t>η </a:t>
            </a:r>
            <a:r>
              <a:rPr lang="el-GR" dirty="0"/>
              <a:t>προστασία του </a:t>
            </a:r>
            <a:r>
              <a:rPr lang="el-GR" dirty="0" smtClean="0"/>
              <a:t>εδάφους, (</a:t>
            </a:r>
            <a:r>
              <a:rPr lang="en-US" dirty="0" smtClean="0"/>
              <a:t>iv)</a:t>
            </a:r>
            <a:r>
              <a:rPr lang="el-GR" dirty="0" smtClean="0"/>
              <a:t> </a:t>
            </a:r>
            <a:r>
              <a:rPr lang="el-GR" dirty="0"/>
              <a:t>μειώνονται οι εκπομπές αερίων του θερμοκηπίου, </a:t>
            </a:r>
            <a:r>
              <a:rPr lang="en-US" dirty="0" smtClean="0"/>
              <a:t>(v)</a:t>
            </a:r>
            <a:r>
              <a:rPr lang="el-GR" dirty="0" smtClean="0"/>
              <a:t> </a:t>
            </a:r>
            <a:r>
              <a:rPr lang="el-GR" dirty="0"/>
              <a:t>υψηλότερη κερδοφορία και </a:t>
            </a:r>
            <a:r>
              <a:rPr lang="en-US" dirty="0" smtClean="0"/>
              <a:t>(vi) </a:t>
            </a:r>
            <a:r>
              <a:rPr lang="el-GR" dirty="0" smtClean="0"/>
              <a:t>η </a:t>
            </a:r>
            <a:r>
              <a:rPr lang="el-GR" dirty="0"/>
              <a:t>ανάπτυξη των τοπικών κοινωνιών.</a:t>
            </a:r>
            <a:endParaRPr lang="en-US" dirty="0"/>
          </a:p>
          <a:p>
            <a:pPr algn="just"/>
            <a:endParaRPr lang="en-US" dirty="0"/>
          </a:p>
          <a:p>
            <a:endParaRPr lang="en-US" dirty="0"/>
          </a:p>
        </p:txBody>
      </p:sp>
    </p:spTree>
    <p:extLst>
      <p:ext uri="{BB962C8B-B14F-4D97-AF65-F5344CB8AC3E}">
        <p14:creationId xmlns:p14="http://schemas.microsoft.com/office/powerpoint/2010/main" val="3588922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2D4CE0-5730-4C89-8EF4-4E1F39278DED}"/>
              </a:ext>
            </a:extLst>
          </p:cNvPr>
          <p:cNvSpPr>
            <a:spLocks noGrp="1"/>
          </p:cNvSpPr>
          <p:nvPr>
            <p:ph type="title"/>
          </p:nvPr>
        </p:nvSpPr>
        <p:spPr/>
        <p:txBody>
          <a:bodyPr>
            <a:normAutofit/>
          </a:bodyPr>
          <a:lstStyle/>
          <a:p>
            <a:pPr algn="ctr"/>
            <a:r>
              <a:rPr lang="el-GR" sz="4400" dirty="0"/>
              <a:t>Γεωργία Ακριβείας</a:t>
            </a:r>
            <a:endParaRPr lang="en-US" sz="4400" dirty="0"/>
          </a:p>
        </p:txBody>
      </p:sp>
      <p:sp>
        <p:nvSpPr>
          <p:cNvPr id="3" name="Θέση περιεχομένου 2">
            <a:extLst>
              <a:ext uri="{FF2B5EF4-FFF2-40B4-BE49-F238E27FC236}">
                <a16:creationId xmlns:a16="http://schemas.microsoft.com/office/drawing/2014/main" id="{F9040BCD-3869-4053-80AA-DBC7B245B3EC}"/>
              </a:ext>
            </a:extLst>
          </p:cNvPr>
          <p:cNvSpPr>
            <a:spLocks noGrp="1"/>
          </p:cNvSpPr>
          <p:nvPr>
            <p:ph idx="1"/>
          </p:nvPr>
        </p:nvSpPr>
        <p:spPr>
          <a:xfrm>
            <a:off x="1097280" y="1845733"/>
            <a:ext cx="10058400" cy="4313019"/>
          </a:xfrm>
        </p:spPr>
        <p:txBody>
          <a:bodyPr>
            <a:normAutofit lnSpcReduction="10000"/>
          </a:bodyPr>
          <a:lstStyle/>
          <a:p>
            <a:pPr algn="just"/>
            <a:r>
              <a:rPr lang="el-GR" dirty="0"/>
              <a:t>Η γεωργία ακριβείας είναι μια προσέγγιση διαχείρισης αγροκτημάτων υψηλής τεχνολογίας που χρησιμοποιεί έναν συνδυασμό διαθέσιμων τεχνολογιών για τη συλλογή και ανάλυση όλων των πληροφοριών σχετικά με την καλλιέργεια. Στόχος είναι η βελτιστοποίηση της χρήσης των πόρων, η μείωση του κόστους, η αύξηση της απόδοσης των καλλιεργειών και της απόδοσης των ζώων μέσω της διευκόλυνσης της λήψης αποφάσεων. Επιπλέον, η περιβαλλοντική επιβάρυνση από τη γεωργία μειώνεται σημαντικά.</a:t>
            </a:r>
          </a:p>
          <a:p>
            <a:pPr algn="just"/>
            <a:endParaRPr lang="en-US" dirty="0"/>
          </a:p>
          <a:p>
            <a:pPr algn="just"/>
            <a:r>
              <a:rPr lang="el-GR" dirty="0"/>
              <a:t>Οι τεχνολογίες χρησιμοποιούνται για παρατηρήσεις σε πραγματικό χρόνο, μετρήσεις και ανταπόκριση στη χρονική και χωρική μεταβλητότητα στις καλλιέργειες. Η τεχνολογία γεωργίας ακριβείας λειτουργεί σε τρία επίπεδα: </a:t>
            </a:r>
            <a:endParaRPr lang="en-US" dirty="0"/>
          </a:p>
          <a:p>
            <a:pPr marL="804863" indent="-355600" algn="just">
              <a:buFont typeface="+mj-lt"/>
              <a:buAutoNum type="romanLcPeriod"/>
            </a:pPr>
            <a:r>
              <a:rPr lang="el-GR" dirty="0"/>
              <a:t>επίγεια,</a:t>
            </a:r>
            <a:endParaRPr lang="en-US" dirty="0"/>
          </a:p>
          <a:p>
            <a:pPr marL="804863" indent="-355600" algn="just">
              <a:buFont typeface="+mj-lt"/>
              <a:buAutoNum type="romanLcPeriod"/>
            </a:pPr>
            <a:r>
              <a:rPr lang="el-GR" dirty="0"/>
              <a:t> εναέρια </a:t>
            </a:r>
            <a:endParaRPr lang="en-US" dirty="0"/>
          </a:p>
          <a:p>
            <a:pPr marL="804863" indent="-355600" algn="just">
              <a:buFont typeface="+mj-lt"/>
              <a:buAutoNum type="romanLcPeriod"/>
            </a:pPr>
            <a:r>
              <a:rPr lang="el-GR" dirty="0"/>
              <a:t>δορυφορικά. </a:t>
            </a:r>
          </a:p>
          <a:p>
            <a:pPr algn="just"/>
            <a:endParaRPr lang="en-US" dirty="0"/>
          </a:p>
          <a:p>
            <a:endParaRPr lang="en-US" dirty="0"/>
          </a:p>
        </p:txBody>
      </p:sp>
    </p:spTree>
    <p:extLst>
      <p:ext uri="{BB962C8B-B14F-4D97-AF65-F5344CB8AC3E}">
        <p14:creationId xmlns:p14="http://schemas.microsoft.com/office/powerpoint/2010/main" val="255728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l-GR" sz="4400" dirty="0"/>
              <a:t>Γεωργία Ακριβείας</a:t>
            </a:r>
            <a:endParaRPr lang="en-US" sz="4400" dirty="0"/>
          </a:p>
        </p:txBody>
      </p:sp>
      <p:sp>
        <p:nvSpPr>
          <p:cNvPr id="3" name="Content Placeholder 2">
            <a:extLst>
              <a:ext uri="{FF2B5EF4-FFF2-40B4-BE49-F238E27FC236}">
                <a16:creationId xmlns:a16="http://schemas.microsoft.com/office/drawing/2014/main" id="{E578F5D8-B833-D9F3-51FE-27840A0ACE6C}"/>
              </a:ext>
            </a:extLst>
          </p:cNvPr>
          <p:cNvSpPr>
            <a:spLocks noGrp="1"/>
          </p:cNvSpPr>
          <p:nvPr>
            <p:ph idx="1"/>
          </p:nvPr>
        </p:nvSpPr>
        <p:spPr>
          <a:xfrm>
            <a:off x="1097280" y="1845734"/>
            <a:ext cx="10058400" cy="4510242"/>
          </a:xfrm>
        </p:spPr>
        <p:txBody>
          <a:bodyPr>
            <a:normAutofit fontScale="77500" lnSpcReduction="20000"/>
          </a:bodyPr>
          <a:lstStyle/>
          <a:p>
            <a:pPr algn="just">
              <a:lnSpc>
                <a:spcPct val="120000"/>
              </a:lnSpc>
              <a:spcBef>
                <a:spcPts val="0"/>
              </a:spcBef>
              <a:spcAft>
                <a:spcPts val="0"/>
              </a:spcAft>
            </a:pPr>
            <a:r>
              <a:rPr lang="el-GR" sz="2200" b="1" dirty="0"/>
              <a:t>Τηλεπισκόπηση (</a:t>
            </a:r>
            <a:r>
              <a:rPr lang="en-US" sz="2200" b="1" dirty="0"/>
              <a:t>Remote Sensing</a:t>
            </a:r>
            <a:r>
              <a:rPr lang="el-GR" sz="2200" b="1" dirty="0"/>
              <a:t>)</a:t>
            </a:r>
            <a:r>
              <a:rPr lang="en-US" sz="2200" b="1" dirty="0"/>
              <a:t> </a:t>
            </a:r>
          </a:p>
          <a:p>
            <a:pPr algn="just">
              <a:lnSpc>
                <a:spcPct val="120000"/>
              </a:lnSpc>
              <a:spcBef>
                <a:spcPts val="0"/>
              </a:spcBef>
              <a:spcAft>
                <a:spcPts val="0"/>
              </a:spcAft>
            </a:pPr>
            <a:r>
              <a:rPr lang="el-GR" sz="2200" dirty="0"/>
              <a:t>Η </a:t>
            </a:r>
            <a:r>
              <a:rPr lang="el-GR" sz="2200" dirty="0" err="1"/>
              <a:t>τηλεπισκόπηση</a:t>
            </a:r>
            <a:r>
              <a:rPr lang="el-GR" sz="2200" dirty="0"/>
              <a:t> συλλέγει δεδομένα από απόσταση χρησιμοποιώντας δορυφόρους, </a:t>
            </a:r>
            <a:r>
              <a:rPr lang="el-GR" sz="2200" dirty="0" err="1"/>
              <a:t>drones</a:t>
            </a:r>
            <a:r>
              <a:rPr lang="el-GR" sz="2200" dirty="0"/>
              <a:t> και εναέριες εικόνες. Ο βασικός ρόλος της </a:t>
            </a:r>
            <a:r>
              <a:rPr lang="el-GR" sz="2200" dirty="0" err="1"/>
              <a:t>τηλεπισκόπησης</a:t>
            </a:r>
            <a:r>
              <a:rPr lang="el-GR" sz="2200" dirty="0"/>
              <a:t> είναι η παρατήρηση και η παρακολούθηση της υγείας της καλλιέργειας, της προσβολής από παράσιτα, των συνθηκών του εδάφους και του νερού. Οι πληροφορίες βοηθούν τον αγρότη να λάβει τεκμηριωμένες αποφάσεις σχετικά με την άρδευση, τη λίπανση, την ημερομηνία φύτευσης και την προσβολή από παράσιτα.</a:t>
            </a:r>
            <a:endParaRPr lang="en-US" sz="2200" dirty="0"/>
          </a:p>
          <a:p>
            <a:pPr algn="just">
              <a:lnSpc>
                <a:spcPct val="120000"/>
              </a:lnSpc>
              <a:spcBef>
                <a:spcPts val="0"/>
              </a:spcBef>
              <a:spcAft>
                <a:spcPts val="0"/>
              </a:spcAft>
            </a:pPr>
            <a:endParaRPr lang="en-US" sz="2200" b="1" dirty="0"/>
          </a:p>
          <a:p>
            <a:pPr algn="just">
              <a:lnSpc>
                <a:spcPct val="120000"/>
              </a:lnSpc>
              <a:spcBef>
                <a:spcPts val="0"/>
              </a:spcBef>
              <a:spcAft>
                <a:spcPts val="0"/>
              </a:spcAft>
            </a:pPr>
            <a:r>
              <a:rPr lang="el-GR" sz="2200" b="1" dirty="0"/>
              <a:t>Εξοπλισμός εφαρμογής μεταβλητής δόσης </a:t>
            </a:r>
            <a:r>
              <a:rPr lang="en-US" sz="2200" b="1" dirty="0"/>
              <a:t>(VAR equipment</a:t>
            </a:r>
            <a:r>
              <a:rPr lang="el-GR" sz="2200" b="1" dirty="0"/>
              <a:t>)</a:t>
            </a:r>
            <a:endParaRPr lang="en-US" sz="2200" b="1" dirty="0"/>
          </a:p>
          <a:p>
            <a:pPr algn="just">
              <a:lnSpc>
                <a:spcPct val="120000"/>
              </a:lnSpc>
              <a:spcBef>
                <a:spcPts val="0"/>
              </a:spcBef>
              <a:spcAft>
                <a:spcPts val="0"/>
              </a:spcAft>
            </a:pPr>
            <a:r>
              <a:rPr lang="el-GR" sz="2200" dirty="0"/>
              <a:t>Τα συστήματα </a:t>
            </a:r>
            <a:r>
              <a:rPr lang="el-GR" sz="2200" dirty="0" err="1"/>
              <a:t>VAR</a:t>
            </a:r>
            <a:r>
              <a:rPr lang="el-GR" sz="2200" dirty="0"/>
              <a:t> έχουν τη δυνατότητα να εφαρμόζουν την ακριβή ποσότητα λιπάσματος, σπόρων ή φυτοφαρμάκων που απαιτείται όπου και όταν χρειάζεται. Το σύστημα VAR λειτουργεί με βάση δεδομένα που συλλέγονται από GPS, χάρτες και αισθητήρες.</a:t>
            </a:r>
            <a:endParaRPr lang="en-US" sz="2200" dirty="0"/>
          </a:p>
          <a:p>
            <a:pPr algn="just">
              <a:lnSpc>
                <a:spcPct val="120000"/>
              </a:lnSpc>
              <a:spcBef>
                <a:spcPts val="0"/>
              </a:spcBef>
              <a:spcAft>
                <a:spcPts val="0"/>
              </a:spcAft>
            </a:pPr>
            <a:endParaRPr lang="el-GR" sz="2200" dirty="0"/>
          </a:p>
          <a:p>
            <a:pPr algn="just">
              <a:lnSpc>
                <a:spcPct val="120000"/>
              </a:lnSpc>
              <a:spcBef>
                <a:spcPts val="0"/>
              </a:spcBef>
              <a:spcAft>
                <a:spcPts val="0"/>
              </a:spcAft>
            </a:pPr>
            <a:r>
              <a:rPr lang="el-GR" sz="2200" b="1" dirty="0"/>
              <a:t>Αυτόνομα Οχήματα</a:t>
            </a:r>
            <a:endParaRPr lang="en-US" sz="2200" b="1" dirty="0"/>
          </a:p>
          <a:p>
            <a:pPr algn="just">
              <a:lnSpc>
                <a:spcPct val="120000"/>
              </a:lnSpc>
              <a:spcBef>
                <a:spcPts val="0"/>
              </a:spcBef>
              <a:spcAft>
                <a:spcPts val="0"/>
              </a:spcAft>
            </a:pPr>
            <a:r>
              <a:rPr lang="el-GR" sz="2200" dirty="0"/>
              <a:t>Τα αυτόνομα οχήματα επιτρέπουν τη χρήση μικρότερων μηχανημάτων που μπορούν να αποτρέψουν τη συμπίεση του εδάφους και να είναι πιο ακριβείς με τις εισροές. Υπάρχει επίσης η δυνατότητα μηδενικών ρύπων με χρήση ανανεώσιμων πηγών ενέργειας.</a:t>
            </a:r>
            <a:endParaRPr lang="en-US" sz="2200" dirty="0"/>
          </a:p>
          <a:p>
            <a:pPr algn="just">
              <a:lnSpc>
                <a:spcPct val="120000"/>
              </a:lnSpc>
              <a:spcBef>
                <a:spcPts val="0"/>
              </a:spcBef>
              <a:spcAft>
                <a:spcPts val="0"/>
              </a:spcAft>
            </a:pPr>
            <a:endParaRPr lang="el-GR" sz="2200" dirty="0"/>
          </a:p>
        </p:txBody>
      </p:sp>
    </p:spTree>
    <p:extLst>
      <p:ext uri="{BB962C8B-B14F-4D97-AF65-F5344CB8AC3E}">
        <p14:creationId xmlns:p14="http://schemas.microsoft.com/office/powerpoint/2010/main" val="3573879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l-GR" sz="4400" dirty="0"/>
              <a:t>Γεωργία Ακριβείας</a:t>
            </a:r>
            <a:endParaRPr lang="en-US" sz="4400" dirty="0"/>
          </a:p>
        </p:txBody>
      </p:sp>
      <p:sp>
        <p:nvSpPr>
          <p:cNvPr id="3" name="Content Placeholder 2">
            <a:extLst>
              <a:ext uri="{FF2B5EF4-FFF2-40B4-BE49-F238E27FC236}">
                <a16:creationId xmlns:a16="http://schemas.microsoft.com/office/drawing/2014/main" id="{E578F5D8-B833-D9F3-51FE-27840A0ACE6C}"/>
              </a:ext>
            </a:extLst>
          </p:cNvPr>
          <p:cNvSpPr>
            <a:spLocks noGrp="1"/>
          </p:cNvSpPr>
          <p:nvPr>
            <p:ph idx="1"/>
          </p:nvPr>
        </p:nvSpPr>
        <p:spPr>
          <a:xfrm>
            <a:off x="1097280" y="1845734"/>
            <a:ext cx="10058400" cy="4510242"/>
          </a:xfrm>
        </p:spPr>
        <p:txBody>
          <a:bodyPr>
            <a:normAutofit/>
          </a:bodyPr>
          <a:lstStyle/>
          <a:p>
            <a:pPr algn="just">
              <a:lnSpc>
                <a:spcPct val="120000"/>
              </a:lnSpc>
              <a:spcBef>
                <a:spcPts val="0"/>
              </a:spcBef>
              <a:spcAft>
                <a:spcPts val="0"/>
              </a:spcAft>
            </a:pPr>
            <a:r>
              <a:rPr lang="el-GR" sz="1700" b="1" dirty="0"/>
              <a:t>Παγκόσμιο Σύστημα Εντοπισμού (</a:t>
            </a:r>
            <a:r>
              <a:rPr lang="en-US" sz="1700" b="1" dirty="0"/>
              <a:t>GPS)</a:t>
            </a:r>
          </a:p>
          <a:p>
            <a:pPr algn="just">
              <a:lnSpc>
                <a:spcPct val="120000"/>
              </a:lnSpc>
              <a:spcBef>
                <a:spcPts val="0"/>
              </a:spcBef>
              <a:spcAft>
                <a:spcPts val="0"/>
              </a:spcAft>
            </a:pPr>
            <a:r>
              <a:rPr lang="el-GR" sz="1700" dirty="0"/>
              <a:t>Οι πιο σημαντικές χρήσεις του GPS στη γεωργία περιλαμβάνουν δειγματοληψία εδάφους, χάρτες απόδοσης, χαρτογράφηση αγρού, ανίχνευση καλλιεργειών, έλεγχο μηχανημάτων, συστήματα άρδευσης και </a:t>
            </a:r>
            <a:r>
              <a:rPr lang="el-GR" sz="1700" dirty="0" err="1"/>
              <a:t>μικροδιαχείριση</a:t>
            </a:r>
            <a:r>
              <a:rPr lang="el-GR" sz="1700" dirty="0"/>
              <a:t> γης</a:t>
            </a:r>
            <a:r>
              <a:rPr lang="en-US" sz="1700" dirty="0"/>
              <a:t>.</a:t>
            </a:r>
          </a:p>
          <a:p>
            <a:pPr algn="just">
              <a:lnSpc>
                <a:spcPct val="120000"/>
              </a:lnSpc>
              <a:spcBef>
                <a:spcPts val="0"/>
              </a:spcBef>
              <a:spcAft>
                <a:spcPts val="0"/>
              </a:spcAft>
            </a:pPr>
            <a:endParaRPr lang="el-GR" sz="1700" dirty="0"/>
          </a:p>
          <a:p>
            <a:pPr algn="just">
              <a:lnSpc>
                <a:spcPct val="120000"/>
              </a:lnSpc>
              <a:spcBef>
                <a:spcPts val="0"/>
              </a:spcBef>
              <a:spcAft>
                <a:spcPts val="0"/>
              </a:spcAft>
            </a:pPr>
            <a:r>
              <a:rPr lang="el-GR" sz="1700" b="1" dirty="0"/>
              <a:t>Γεωγραφικό Σύστημα Πληροφοριών </a:t>
            </a:r>
            <a:r>
              <a:rPr lang="en-US" sz="1700" b="1" dirty="0"/>
              <a:t>(GIS)</a:t>
            </a:r>
          </a:p>
          <a:p>
            <a:pPr algn="just">
              <a:lnSpc>
                <a:spcPct val="120000"/>
              </a:lnSpc>
              <a:spcBef>
                <a:spcPts val="0"/>
              </a:spcBef>
              <a:spcAft>
                <a:spcPts val="0"/>
              </a:spcAft>
            </a:pPr>
            <a:r>
              <a:rPr lang="el-GR" sz="1700" dirty="0"/>
              <a:t>Το </a:t>
            </a:r>
            <a:r>
              <a:rPr lang="el-GR" sz="1700" dirty="0" err="1"/>
              <a:t>GIS</a:t>
            </a:r>
            <a:r>
              <a:rPr lang="el-GR" sz="1700" dirty="0"/>
              <a:t> μπορεί να χρησιμοποιηθεί για τη δημιουργία εδαφικών χαρτών, την υγεία των καλλιεργειών και την τοπογραφία. Διευκολύνει την </a:t>
            </a:r>
            <a:r>
              <a:rPr lang="el-GR" sz="1700" dirty="0" err="1"/>
              <a:t>οπτικοποίηση</a:t>
            </a:r>
            <a:r>
              <a:rPr lang="el-GR" sz="1700" dirty="0"/>
              <a:t> πολύπλοκων δεδομένων και για χωρική ανάλυση. Η διαφορά μεταξύ </a:t>
            </a:r>
            <a:r>
              <a:rPr lang="el-GR" sz="1700" dirty="0" err="1"/>
              <a:t>GIS</a:t>
            </a:r>
            <a:r>
              <a:rPr lang="el-GR" sz="1700" dirty="0"/>
              <a:t> και </a:t>
            </a:r>
            <a:r>
              <a:rPr lang="el-GR" sz="1700" dirty="0" err="1"/>
              <a:t>GPS</a:t>
            </a:r>
            <a:r>
              <a:rPr lang="el-GR" sz="1700" dirty="0"/>
              <a:t> είναι ότι το </a:t>
            </a:r>
            <a:r>
              <a:rPr lang="el-GR" sz="1700" dirty="0" err="1"/>
              <a:t>GIS</a:t>
            </a:r>
            <a:r>
              <a:rPr lang="el-GR" sz="1700" dirty="0"/>
              <a:t> χρησιμοποιείται για την καταγραφή πληροφοριών σε χάρτες και το </a:t>
            </a:r>
            <a:r>
              <a:rPr lang="el-GR" sz="1700" dirty="0" err="1"/>
              <a:t>GPS</a:t>
            </a:r>
            <a:r>
              <a:rPr lang="el-GR" sz="1700" dirty="0"/>
              <a:t> για την παρακολούθηση της ακριβούς τοποθεσίας των πραγμάτων.</a:t>
            </a:r>
            <a:endParaRPr lang="en-US" sz="1700" dirty="0"/>
          </a:p>
          <a:p>
            <a:endParaRPr lang="en-US" sz="1700" dirty="0"/>
          </a:p>
        </p:txBody>
      </p:sp>
    </p:spTree>
    <p:extLst>
      <p:ext uri="{BB962C8B-B14F-4D97-AF65-F5344CB8AC3E}">
        <p14:creationId xmlns:p14="http://schemas.microsoft.com/office/powerpoint/2010/main" val="939914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1F04E73-1A81-4541-B69F-36E21B3718A1}"/>
              </a:ext>
            </a:extLst>
          </p:cNvPr>
          <p:cNvSpPr>
            <a:spLocks noGrp="1"/>
          </p:cNvSpPr>
          <p:nvPr>
            <p:ph idx="1"/>
          </p:nvPr>
        </p:nvSpPr>
        <p:spPr/>
        <p:txBody>
          <a:bodyPr>
            <a:normAutofit/>
          </a:bodyPr>
          <a:lstStyle/>
          <a:p>
            <a:pPr marL="269875" indent="-269875" algn="just">
              <a:buClr>
                <a:srgbClr val="FF0000"/>
              </a:buClr>
              <a:buFont typeface="Wingdings" panose="05000000000000000000" pitchFamily="2" charset="2"/>
              <a:buChar char=""/>
            </a:pPr>
            <a:r>
              <a:rPr lang="el-GR" sz="2200" dirty="0"/>
              <a:t>Η γεωργία είναι ο κύριος λόγος απώλειας βιοποικιλότητας, καθώς αποτελεί την απειλή για 24.000 από τα 28.000 (86%) είδη που κινδυνεύουν με εξαφάνιση</a:t>
            </a:r>
            <a:endParaRPr lang="en-US" sz="2200" dirty="0"/>
          </a:p>
          <a:p>
            <a:pPr marL="269875" indent="-269875" algn="just">
              <a:buClr>
                <a:srgbClr val="FF0000"/>
              </a:buClr>
              <a:buFont typeface="Wingdings" panose="05000000000000000000" pitchFamily="2" charset="2"/>
              <a:buChar char=""/>
            </a:pPr>
            <a:r>
              <a:rPr lang="el-GR" sz="2200" dirty="0"/>
              <a:t>Η γεωργία εξαρτάται σε σημαντικό βαθμό από την χρήση μη ανανεώσιμων πόρων όπως λιπάσματα φωσφόρου και καλίου</a:t>
            </a:r>
          </a:p>
          <a:p>
            <a:pPr marL="269875" indent="-269875" algn="just">
              <a:buClr>
                <a:srgbClr val="FF0000"/>
              </a:buClr>
              <a:buFont typeface="Wingdings" panose="05000000000000000000" pitchFamily="2" charset="2"/>
              <a:buChar char=""/>
            </a:pPr>
            <a:r>
              <a:rPr lang="el-GR" sz="2200" dirty="0"/>
              <a:t>Χημική ρύπανση από υπερβολική χρήση λιπασμάτων και φυτοφαρμάκων επηρεάζει την βιοποικιλότητα και την ποιότητα του νερού και εδάφους</a:t>
            </a:r>
            <a:endParaRPr lang="en-US" sz="2200" dirty="0"/>
          </a:p>
          <a:p>
            <a:pPr marL="269875" indent="-269875" algn="just">
              <a:buClr>
                <a:srgbClr val="FF0000"/>
              </a:buClr>
              <a:buFont typeface="Wingdings" panose="05000000000000000000" pitchFamily="2" charset="2"/>
              <a:buChar char=""/>
            </a:pPr>
            <a:r>
              <a:rPr lang="el-GR" sz="2200" dirty="0"/>
              <a:t>Η γεωργία είναι υπεύθυνη για περίπου του 70% της ανθρώπινης κατανάλωσης φρέσκου νερού </a:t>
            </a:r>
          </a:p>
          <a:p>
            <a:pPr marL="269875" indent="-269875" algn="just">
              <a:buClr>
                <a:srgbClr val="FF0000"/>
              </a:buClr>
              <a:buFont typeface="Wingdings" panose="05000000000000000000" pitchFamily="2" charset="2"/>
              <a:buChar char=""/>
            </a:pPr>
            <a:r>
              <a:rPr lang="el-GR" sz="2200" dirty="0"/>
              <a:t> Η κτηνοτροφία και η γεωργία είναι σημαντικές πηγές εκπομπών μεθανίου, </a:t>
            </a:r>
            <a:r>
              <a:rPr lang="el-GR" sz="2200" dirty="0" err="1"/>
              <a:t>υποξειδίου</a:t>
            </a:r>
            <a:r>
              <a:rPr lang="el-GR" sz="2200" dirty="0"/>
              <a:t> του αζώτου και τοξικών χημικών</a:t>
            </a:r>
          </a:p>
          <a:p>
            <a:pPr marL="269875" indent="-269875" algn="just">
              <a:buClr>
                <a:srgbClr val="FF0000"/>
              </a:buClr>
              <a:buFont typeface="Wingdings" panose="05000000000000000000" pitchFamily="2" charset="2"/>
              <a:buChar char=""/>
            </a:pPr>
            <a:endParaRPr lang="el-GR" dirty="0"/>
          </a:p>
        </p:txBody>
      </p:sp>
      <p:sp>
        <p:nvSpPr>
          <p:cNvPr id="5" name="Τίτλος 1">
            <a:extLst>
              <a:ext uri="{FF2B5EF4-FFF2-40B4-BE49-F238E27FC236}">
                <a16:creationId xmlns:a16="http://schemas.microsoft.com/office/drawing/2014/main" id="{A4D7B68B-C481-4CBA-A283-736AAE41104B}"/>
              </a:ext>
            </a:extLst>
          </p:cNvPr>
          <p:cNvSpPr>
            <a:spLocks noGrp="1"/>
          </p:cNvSpPr>
          <p:nvPr>
            <p:ph type="title"/>
          </p:nvPr>
        </p:nvSpPr>
        <p:spPr>
          <a:xfrm>
            <a:off x="1097280" y="286603"/>
            <a:ext cx="10058400" cy="1450757"/>
          </a:xfrm>
        </p:spPr>
        <p:txBody>
          <a:bodyPr>
            <a:normAutofit/>
          </a:bodyPr>
          <a:lstStyle/>
          <a:p>
            <a:pPr algn="ctr"/>
            <a:r>
              <a:rPr lang="el-GR" sz="4400" dirty="0"/>
              <a:t>Προκλήσεις και Προβλήματα</a:t>
            </a:r>
            <a:br>
              <a:rPr lang="el-GR" sz="4400" dirty="0"/>
            </a:br>
            <a:r>
              <a:rPr lang="el-GR" sz="4400" dirty="0"/>
              <a:t> στο Γεωργικό Τομέα</a:t>
            </a:r>
            <a:endParaRPr lang="en-US" sz="4400" dirty="0"/>
          </a:p>
        </p:txBody>
      </p:sp>
    </p:spTree>
    <p:extLst>
      <p:ext uri="{BB962C8B-B14F-4D97-AF65-F5344CB8AC3E}">
        <p14:creationId xmlns:p14="http://schemas.microsoft.com/office/powerpoint/2010/main" val="200668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0FF-1961-A034-ABB2-03AFD1C74084}"/>
              </a:ext>
            </a:extLst>
          </p:cNvPr>
          <p:cNvSpPr>
            <a:spLocks noGrp="1"/>
          </p:cNvSpPr>
          <p:nvPr>
            <p:ph type="title"/>
          </p:nvPr>
        </p:nvSpPr>
        <p:spPr/>
        <p:txBody>
          <a:bodyPr>
            <a:normAutofit/>
          </a:bodyPr>
          <a:lstStyle/>
          <a:p>
            <a:pPr algn="ctr"/>
            <a:r>
              <a:rPr lang="el-GR" sz="4400" dirty="0"/>
              <a:t>Τι είναι η </a:t>
            </a:r>
            <a:r>
              <a:rPr lang="el-GR" sz="4400" dirty="0" err="1"/>
              <a:t>Αειφορική</a:t>
            </a:r>
            <a:r>
              <a:rPr lang="el-GR" sz="4400" dirty="0"/>
              <a:t> Γεωργία</a:t>
            </a:r>
            <a:endParaRPr lang="en-US" sz="4400" dirty="0"/>
          </a:p>
        </p:txBody>
      </p:sp>
      <p:sp>
        <p:nvSpPr>
          <p:cNvPr id="3" name="Content Placeholder 2">
            <a:extLst>
              <a:ext uri="{FF2B5EF4-FFF2-40B4-BE49-F238E27FC236}">
                <a16:creationId xmlns:a16="http://schemas.microsoft.com/office/drawing/2014/main" id="{81D53512-5FD3-9D54-D4FB-4473802E8A8B}"/>
              </a:ext>
            </a:extLst>
          </p:cNvPr>
          <p:cNvSpPr>
            <a:spLocks noGrp="1"/>
          </p:cNvSpPr>
          <p:nvPr>
            <p:ph idx="1"/>
          </p:nvPr>
        </p:nvSpPr>
        <p:spPr/>
        <p:txBody>
          <a:bodyPr>
            <a:normAutofit/>
          </a:bodyPr>
          <a:lstStyle/>
          <a:p>
            <a:pPr algn="ctr"/>
            <a:r>
              <a:rPr lang="el-GR" dirty="0"/>
              <a:t>Αειφόρος</a:t>
            </a:r>
            <a:r>
              <a:rPr lang="en-US" dirty="0"/>
              <a:t> = </a:t>
            </a:r>
            <a:r>
              <a:rPr lang="el-GR" b="1" dirty="0"/>
              <a:t>Αεί (πάντα)</a:t>
            </a:r>
            <a:r>
              <a:rPr lang="en-US" b="1" dirty="0"/>
              <a:t> + </a:t>
            </a:r>
            <a:r>
              <a:rPr lang="el-GR" b="1" dirty="0"/>
              <a:t>Φέρω</a:t>
            </a:r>
            <a:endParaRPr lang="en-US" b="1" dirty="0"/>
          </a:p>
          <a:p>
            <a:endParaRPr lang="en-US" dirty="0"/>
          </a:p>
          <a:p>
            <a:pPr algn="just"/>
            <a:r>
              <a:rPr lang="el-GR" dirty="0"/>
              <a:t>Η ικανότητα να ασκεί κανείς τη γεωργία και να διατηρεί επαρκή φυτική παραγωγή για να ανταποκρίνεται στις απαιτήσεις για τρόφιμα και ίνες, χωρίς να απαιτείται συμβιβασμός από τις επόμενες γενιές</a:t>
            </a:r>
          </a:p>
          <a:p>
            <a:pPr algn="just"/>
            <a:endParaRPr lang="en-US" dirty="0"/>
          </a:p>
          <a:p>
            <a:r>
              <a:rPr lang="el-GR" u="sng" dirty="0"/>
              <a:t>Για να επιτευχθεί αυτό απαιτείται:</a:t>
            </a:r>
            <a:endParaRPr lang="en-US" u="sng" dirty="0"/>
          </a:p>
          <a:p>
            <a:pPr>
              <a:buFont typeface="Wingdings" panose="05000000000000000000" pitchFamily="2" charset="2"/>
              <a:buChar char="Ø"/>
            </a:pPr>
            <a:r>
              <a:rPr lang="el-GR" dirty="0"/>
              <a:t>Κατανόηση των αρχών που διέπουν την οικολογία</a:t>
            </a:r>
            <a:r>
              <a:rPr lang="en-US" dirty="0"/>
              <a:t>,</a:t>
            </a:r>
          </a:p>
          <a:p>
            <a:pPr>
              <a:buFont typeface="Wingdings" panose="05000000000000000000" pitchFamily="2" charset="2"/>
              <a:buChar char="Ø"/>
            </a:pPr>
            <a:r>
              <a:rPr lang="el-GR" dirty="0"/>
              <a:t>Μελέτη των σχέσεων μεταξύ οργανισμών και περιβάλλοντος </a:t>
            </a:r>
          </a:p>
          <a:p>
            <a:endParaRPr lang="en-US" dirty="0"/>
          </a:p>
        </p:txBody>
      </p:sp>
    </p:spTree>
    <p:extLst>
      <p:ext uri="{BB962C8B-B14F-4D97-AF65-F5344CB8AC3E}">
        <p14:creationId xmlns:p14="http://schemas.microsoft.com/office/powerpoint/2010/main" val="17060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p:txBody>
          <a:bodyPr>
            <a:normAutofit/>
          </a:bodyPr>
          <a:lstStyle/>
          <a:p>
            <a:pPr algn="ctr"/>
            <a:r>
              <a:rPr lang="el-GR" sz="4400" dirty="0"/>
              <a:t>Στόχοι </a:t>
            </a:r>
            <a:r>
              <a:rPr lang="el-GR" sz="4400" dirty="0" err="1"/>
              <a:t>Αειφορικής</a:t>
            </a:r>
            <a:r>
              <a:rPr lang="el-GR" sz="4400" dirty="0"/>
              <a:t> Γεωργίας</a:t>
            </a:r>
            <a:endParaRPr lang="en-US" sz="4400" dirty="0"/>
          </a:p>
        </p:txBody>
      </p:sp>
      <p:sp>
        <p:nvSpPr>
          <p:cNvPr id="3" name="Content Placeholder 2">
            <a:extLst>
              <a:ext uri="{FF2B5EF4-FFF2-40B4-BE49-F238E27FC236}">
                <a16:creationId xmlns:a16="http://schemas.microsoft.com/office/drawing/2014/main" id="{B4CF2567-95D1-829E-F5B7-AC34EA223A75}"/>
              </a:ext>
            </a:extLst>
          </p:cNvPr>
          <p:cNvSpPr>
            <a:spLocks noGrp="1"/>
          </p:cNvSpPr>
          <p:nvPr>
            <p:ph idx="1"/>
          </p:nvPr>
        </p:nvSpPr>
        <p:spPr/>
        <p:txBody>
          <a:bodyPr>
            <a:normAutofit fontScale="92500" lnSpcReduction="20000"/>
          </a:bodyPr>
          <a:lstStyle/>
          <a:p>
            <a:pPr algn="just">
              <a:lnSpc>
                <a:spcPct val="120000"/>
              </a:lnSpc>
            </a:pPr>
            <a:r>
              <a:rPr lang="el-GR" sz="2200" b="1" dirty="0"/>
              <a:t>Περιβαλλοντικός Πυλώνας: </a:t>
            </a:r>
            <a:r>
              <a:rPr lang="el-GR" dirty="0"/>
              <a:t>Ο στόχος της Βιώσιμης Γεωργίας είναι η </a:t>
            </a:r>
            <a:r>
              <a:rPr lang="el-GR" b="1" dirty="0">
                <a:solidFill>
                  <a:schemeClr val="accent2"/>
                </a:solidFill>
              </a:rPr>
              <a:t>μείωση των περιβαλλοντικών επιπτώσεων της γεωργίας,</a:t>
            </a:r>
            <a:r>
              <a:rPr lang="el-GR" dirty="0"/>
              <a:t> η προστασία των φυσικών πόρων και η αύξηση της παραγωγικότητας των καλλιεργειών. Η πρακτική των βιώσιμων αρχών λαμβάνει υπόψη τις περιβαλλοντικές, οικονομικές και κοινωνικές πτυχές της γεωργίας.</a:t>
            </a:r>
          </a:p>
          <a:p>
            <a:pPr algn="just">
              <a:lnSpc>
                <a:spcPct val="120000"/>
              </a:lnSpc>
            </a:pPr>
            <a:r>
              <a:rPr lang="el-GR" b="1" dirty="0"/>
              <a:t>Περιβαλλοντικά Οφέλη: </a:t>
            </a:r>
            <a:r>
              <a:rPr lang="el-GR" dirty="0"/>
              <a:t>Φυτική παραγωγή μέσω αποτελεσματικής χρήσης των πόρων και ολοκληρωμένων προσεγγίσεων που ελαχιστοποιούν τις αρνητικές περιβαλλοντικές επιπτώσεις</a:t>
            </a:r>
            <a:r>
              <a:rPr lang="en-US" dirty="0"/>
              <a:t>.</a:t>
            </a:r>
            <a:endParaRPr lang="el-GR" dirty="0"/>
          </a:p>
          <a:p>
            <a:pPr algn="just">
              <a:buFont typeface="Wingdings" panose="05000000000000000000" pitchFamily="2" charset="2"/>
              <a:buChar char="Ø"/>
            </a:pPr>
            <a:endParaRPr lang="en-US" sz="1500" dirty="0"/>
          </a:p>
          <a:p>
            <a:pPr algn="just">
              <a:buFont typeface="Wingdings" panose="05000000000000000000" pitchFamily="2" charset="2"/>
              <a:buChar char="Ø"/>
            </a:pPr>
            <a:r>
              <a:rPr lang="el-GR" dirty="0"/>
              <a:t>Διατήρηση Υδατικών Πόρων</a:t>
            </a:r>
            <a:r>
              <a:rPr lang="en-US" dirty="0"/>
              <a:t>,</a:t>
            </a:r>
            <a:endParaRPr lang="el-GR" dirty="0"/>
          </a:p>
          <a:p>
            <a:pPr algn="just">
              <a:buFont typeface="Wingdings" panose="05000000000000000000" pitchFamily="2" charset="2"/>
              <a:buChar char="Ø"/>
            </a:pPr>
            <a:r>
              <a:rPr lang="el-GR" dirty="0"/>
              <a:t>Αποφυγή της υποβάθμισης και διάβρωσης των εδαφών</a:t>
            </a:r>
            <a:r>
              <a:rPr lang="en-US" dirty="0"/>
              <a:t>,</a:t>
            </a:r>
            <a:endParaRPr lang="el-GR" dirty="0"/>
          </a:p>
          <a:p>
            <a:pPr algn="just">
              <a:buFont typeface="Wingdings" panose="05000000000000000000" pitchFamily="2" charset="2"/>
              <a:buChar char="Ø"/>
            </a:pPr>
            <a:r>
              <a:rPr lang="el-GR" dirty="0"/>
              <a:t>Μειώνει τις τοξικές επιπτώσεις στο περιβάλλον και αποτρέπει τη ρύπανση</a:t>
            </a:r>
            <a:r>
              <a:rPr lang="en-US" dirty="0"/>
              <a:t>,</a:t>
            </a:r>
            <a:endParaRPr lang="el-GR" dirty="0"/>
          </a:p>
          <a:p>
            <a:pPr algn="just">
              <a:buFont typeface="Wingdings" panose="05000000000000000000" pitchFamily="2" charset="2"/>
              <a:buChar char="Ø"/>
            </a:pPr>
            <a:r>
              <a:rPr lang="el-GR" dirty="0"/>
              <a:t>Ενισχύει τη βιοποικιλότητα της χλωρίδας και της πανίδας</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1803875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normAutofit/>
          </a:bodyPr>
          <a:lstStyle/>
          <a:p>
            <a:pPr algn="ctr"/>
            <a:r>
              <a:rPr lang="el-GR" sz="4400" dirty="0"/>
              <a:t>Στόχοι </a:t>
            </a:r>
            <a:r>
              <a:rPr lang="el-GR" sz="4400" dirty="0" err="1"/>
              <a:t>Αειφορικής</a:t>
            </a:r>
            <a:r>
              <a:rPr lang="el-GR" sz="4400" dirty="0"/>
              <a:t> Γεωργίας</a:t>
            </a:r>
            <a:endParaRPr lang="en-US" sz="4400" dirty="0"/>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p:txBody>
          <a:bodyPr>
            <a:normAutofit/>
          </a:bodyPr>
          <a:lstStyle/>
          <a:p>
            <a:endParaRPr lang="en-US" b="1" dirty="0"/>
          </a:p>
          <a:p>
            <a:pPr algn="just"/>
            <a:r>
              <a:rPr lang="el-GR" sz="2400" b="1" dirty="0"/>
              <a:t>Κοινωνικός Πυλώνας:</a:t>
            </a:r>
            <a:r>
              <a:rPr lang="el-GR" sz="2400" dirty="0"/>
              <a:t> Προστασία της δημόσιας υγείας καθώς ελαχιστοποιείται η χρήση επικίνδυνων χημικών. Διασφάλιση ασφαλών και δίκαιων συνθηκών εργασίας για όλους τους εργαζόμενους. Προώθηση της επισιτιστικής ασφάλειας με την παραγωγή επαρκούς ποσότητας υγιών καλλιεργειών και ζώων.</a:t>
            </a:r>
          </a:p>
          <a:p>
            <a:pPr algn="just"/>
            <a:endParaRPr lang="en-US" sz="2400" dirty="0"/>
          </a:p>
          <a:p>
            <a:pPr algn="just"/>
            <a:r>
              <a:rPr lang="el-GR" sz="2400" b="1" dirty="0"/>
              <a:t>Οικονομικός Πυλώνας: </a:t>
            </a:r>
            <a:r>
              <a:rPr lang="el-GR" sz="2400" dirty="0"/>
              <a:t>Διατήρηση ικανοποιητικού εισοδήματος σε αγρότες και εργαζόμενους που σχετίζονται με τη βιομηχανία</a:t>
            </a:r>
            <a:r>
              <a:rPr lang="en-US" sz="2400" dirty="0"/>
              <a:t>.</a:t>
            </a:r>
          </a:p>
          <a:p>
            <a:endParaRPr lang="en-US" dirty="0"/>
          </a:p>
        </p:txBody>
      </p:sp>
    </p:spTree>
    <p:extLst>
      <p:ext uri="{BB962C8B-B14F-4D97-AF65-F5344CB8AC3E}">
        <p14:creationId xmlns:p14="http://schemas.microsoft.com/office/powerpoint/2010/main" val="645465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85C5E-119D-4D42-984D-B7BF48917172}"/>
              </a:ext>
            </a:extLst>
          </p:cNvPr>
          <p:cNvSpPr>
            <a:spLocks noGrp="1"/>
          </p:cNvSpPr>
          <p:nvPr>
            <p:ph type="title"/>
          </p:nvPr>
        </p:nvSpPr>
        <p:spPr/>
        <p:txBody>
          <a:bodyPr>
            <a:normAutofit/>
          </a:bodyPr>
          <a:lstStyle/>
          <a:p>
            <a:pPr algn="ctr"/>
            <a:r>
              <a:rPr lang="el-GR" sz="4400" dirty="0"/>
              <a:t>Αρχές της Αειφορικής Γεωργίας</a:t>
            </a:r>
            <a:endParaRPr lang="en-US" sz="4400" dirty="0"/>
          </a:p>
        </p:txBody>
      </p:sp>
      <p:sp>
        <p:nvSpPr>
          <p:cNvPr id="3" name="Θέση περιεχομένου 2">
            <a:extLst>
              <a:ext uri="{FF2B5EF4-FFF2-40B4-BE49-F238E27FC236}">
                <a16:creationId xmlns:a16="http://schemas.microsoft.com/office/drawing/2014/main" id="{40C1A4A1-B611-4EBB-B47D-C7E60BE418CC}"/>
              </a:ext>
            </a:extLst>
          </p:cNvPr>
          <p:cNvSpPr>
            <a:spLocks noGrp="1"/>
          </p:cNvSpPr>
          <p:nvPr>
            <p:ph idx="1"/>
          </p:nvPr>
        </p:nvSpPr>
        <p:spPr>
          <a:xfrm>
            <a:off x="1097280" y="2124867"/>
            <a:ext cx="10058400" cy="4023360"/>
          </a:xfrm>
        </p:spPr>
        <p:txBody>
          <a:bodyPr>
            <a:normAutofit/>
          </a:bodyPr>
          <a:lstStyle/>
          <a:p>
            <a:pPr marL="269875" indent="-269875" algn="just">
              <a:buFont typeface="Wingdings" panose="05000000000000000000" pitchFamily="2" charset="2"/>
              <a:buChar char="Ø"/>
            </a:pPr>
            <a:r>
              <a:rPr lang="el-GR" sz="2200" dirty="0"/>
              <a:t>Υπάρχει μακροπρόθεσμο όραμα και όχι επίτευξη βραχυπρόθεσμου κέρδους</a:t>
            </a:r>
          </a:p>
          <a:p>
            <a:pPr marL="269875" indent="-269875" algn="just">
              <a:buFont typeface="Wingdings" panose="05000000000000000000" pitchFamily="2" charset="2"/>
              <a:buChar char="Ø"/>
            </a:pPr>
            <a:r>
              <a:rPr lang="el-GR" sz="2200" dirty="0"/>
              <a:t>Διατήρηση της βιοποικιλότητας (χλωρίδας / πανίδας)</a:t>
            </a:r>
          </a:p>
          <a:p>
            <a:pPr marL="269875" indent="-269875" algn="just">
              <a:buFont typeface="Wingdings" panose="05000000000000000000" pitchFamily="2" charset="2"/>
              <a:buChar char="Ø"/>
            </a:pPr>
            <a:r>
              <a:rPr lang="el-GR" sz="2200" dirty="0"/>
              <a:t>Διατήρηση δεδομένων και πληροφοριών για κάθε περιοχή καλλιέργειας για να συντελέσει στη λήψη της καλύτερης περιβαλλοντικής και οικονομικής απόφασης</a:t>
            </a:r>
          </a:p>
          <a:p>
            <a:pPr marL="269875" indent="-269875" algn="just">
              <a:buFont typeface="Wingdings" panose="05000000000000000000" pitchFamily="2" charset="2"/>
              <a:buChar char="Ø"/>
            </a:pPr>
            <a:r>
              <a:rPr lang="el-GR" sz="2200" dirty="0"/>
              <a:t>Χρήση ανανεώσιμων πηγών ενέργειας (ηλιακή, αιολική, βιομάζα </a:t>
            </a:r>
            <a:r>
              <a:rPr lang="el-GR" sz="2200" dirty="0" err="1"/>
              <a:t>κτλ</a:t>
            </a:r>
            <a:r>
              <a:rPr lang="el-GR" sz="2200" dirty="0"/>
              <a:t>)</a:t>
            </a:r>
          </a:p>
          <a:p>
            <a:pPr marL="269875" indent="-269875" algn="just">
              <a:buFont typeface="Wingdings" panose="05000000000000000000" pitchFamily="2" charset="2"/>
              <a:buChar char="Ø"/>
            </a:pPr>
            <a:r>
              <a:rPr lang="el-GR" sz="2200" dirty="0"/>
              <a:t>Ασφαλής απόρριψη επικίνδυνων αποβλήτων (χημικά λιπάσματα, φυτοφάρμακα </a:t>
            </a:r>
            <a:r>
              <a:rPr lang="el-GR" sz="2200" dirty="0" err="1"/>
              <a:t>κτλ</a:t>
            </a:r>
            <a:r>
              <a:rPr lang="el-GR" sz="2200" dirty="0"/>
              <a:t>)</a:t>
            </a:r>
          </a:p>
          <a:p>
            <a:pPr marL="269875" indent="-269875" algn="just">
              <a:buFont typeface="Wingdings" panose="05000000000000000000" pitchFamily="2" charset="2"/>
              <a:buChar char="Ø"/>
            </a:pPr>
            <a:r>
              <a:rPr lang="el-GR" sz="2200" dirty="0"/>
              <a:t>Βελτιστοποίηση της παραγωγής</a:t>
            </a:r>
            <a:endParaRPr lang="en-US" sz="2200"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862308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5A279A-6C9C-4693-985E-531D8386016C}"/>
              </a:ext>
            </a:extLst>
          </p:cNvPr>
          <p:cNvSpPr>
            <a:spLocks noGrp="1"/>
          </p:cNvSpPr>
          <p:nvPr>
            <p:ph type="title"/>
          </p:nvPr>
        </p:nvSpPr>
        <p:spPr/>
        <p:txBody>
          <a:bodyPr>
            <a:normAutofit/>
          </a:bodyPr>
          <a:lstStyle/>
          <a:p>
            <a:pPr algn="ctr"/>
            <a:r>
              <a:rPr lang="el-GR" sz="4400" dirty="0" err="1"/>
              <a:t>Αειφορικές</a:t>
            </a:r>
            <a:r>
              <a:rPr lang="el-GR" sz="4400" dirty="0"/>
              <a:t> Πρακτικές</a:t>
            </a:r>
            <a:endParaRPr lang="en-US" sz="4400" dirty="0"/>
          </a:p>
        </p:txBody>
      </p:sp>
      <p:sp>
        <p:nvSpPr>
          <p:cNvPr id="3" name="Θέση περιεχομένου 2">
            <a:extLst>
              <a:ext uri="{FF2B5EF4-FFF2-40B4-BE49-F238E27FC236}">
                <a16:creationId xmlns:a16="http://schemas.microsoft.com/office/drawing/2014/main" id="{ECC7A0E8-8B9E-49A3-8A9A-EE5EF2EFA927}"/>
              </a:ext>
            </a:extLst>
          </p:cNvPr>
          <p:cNvSpPr>
            <a:spLocks noGrp="1"/>
          </p:cNvSpPr>
          <p:nvPr>
            <p:ph idx="1"/>
          </p:nvPr>
        </p:nvSpPr>
        <p:spPr>
          <a:xfrm>
            <a:off x="1097280" y="2192244"/>
            <a:ext cx="10058400" cy="4023360"/>
          </a:xfrm>
        </p:spPr>
        <p:txBody>
          <a:bodyPr/>
          <a:lstStyle/>
          <a:p>
            <a:pPr marL="514350" indent="-514350">
              <a:buFont typeface="+mj-lt"/>
              <a:buAutoNum type="romanLcPeriod"/>
            </a:pPr>
            <a:r>
              <a:rPr lang="el-GR" sz="2400" dirty="0">
                <a:solidFill>
                  <a:schemeClr val="tx1"/>
                </a:solidFill>
              </a:rPr>
              <a:t>Ολοκληρωμένη Διαχείριση επιβλαβών οργανισμών </a:t>
            </a:r>
            <a:endParaRPr lang="en-US" sz="2400" dirty="0">
              <a:solidFill>
                <a:schemeClr val="tx1"/>
              </a:solidFill>
            </a:endParaRPr>
          </a:p>
          <a:p>
            <a:pPr marL="514350" indent="-514350">
              <a:buFont typeface="+mj-lt"/>
              <a:buAutoNum type="romanLcPeriod"/>
            </a:pPr>
            <a:r>
              <a:rPr lang="el-GR" sz="2400" dirty="0"/>
              <a:t>Ελαφρύ ή καθόλου όργωμα </a:t>
            </a:r>
            <a:endParaRPr lang="en-US" sz="2400" dirty="0"/>
          </a:p>
          <a:p>
            <a:pPr marL="514350" indent="-514350">
              <a:buFont typeface="+mj-lt"/>
              <a:buAutoNum type="romanLcPeriod"/>
            </a:pPr>
            <a:r>
              <a:rPr lang="el-GR" sz="2400" dirty="0"/>
              <a:t>Ολοκληρωμένο σύστημα καλλιέργειας – κτηνοτροφίας</a:t>
            </a:r>
          </a:p>
          <a:p>
            <a:pPr marL="514350" indent="-514350">
              <a:buFont typeface="+mj-lt"/>
              <a:buAutoNum type="romanLcPeriod"/>
            </a:pPr>
            <a:r>
              <a:rPr lang="el-GR" sz="2400" dirty="0"/>
              <a:t>Αμειψισπορά</a:t>
            </a:r>
            <a:endParaRPr lang="en-US" sz="2400" dirty="0"/>
          </a:p>
          <a:p>
            <a:pPr marL="514350" indent="-514350">
              <a:buFont typeface="+mj-lt"/>
              <a:buAutoNum type="romanLcPeriod"/>
            </a:pPr>
            <a:r>
              <a:rPr lang="el-GR" sz="2400" dirty="0"/>
              <a:t>Καλλιέργεια κάλυψης</a:t>
            </a:r>
            <a:endParaRPr lang="en-US" sz="2400" dirty="0"/>
          </a:p>
          <a:p>
            <a:pPr marL="514350" indent="-514350">
              <a:buFont typeface="+mj-lt"/>
              <a:buAutoNum type="romanLcPeriod"/>
            </a:pPr>
            <a:r>
              <a:rPr lang="el-GR" sz="2400" dirty="0" err="1"/>
              <a:t>Συγκαλλιέργεια</a:t>
            </a:r>
            <a:r>
              <a:rPr lang="el-GR" sz="2400" dirty="0"/>
              <a:t> </a:t>
            </a:r>
            <a:r>
              <a:rPr lang="en-US" sz="2400" dirty="0"/>
              <a:t> </a:t>
            </a:r>
          </a:p>
          <a:p>
            <a:pPr marL="514350" indent="-514350">
              <a:buFont typeface="+mj-lt"/>
              <a:buAutoNum type="romanLcPeriod"/>
            </a:pPr>
            <a:r>
              <a:rPr lang="el-GR" sz="2400" dirty="0" err="1"/>
              <a:t>Αγροδασοπονία</a:t>
            </a:r>
            <a:endParaRPr lang="el-GR" sz="2400"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441908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6E04C5-B7EF-4736-A2EF-D162A56F1CD7}"/>
              </a:ext>
            </a:extLst>
          </p:cNvPr>
          <p:cNvSpPr>
            <a:spLocks noGrp="1"/>
          </p:cNvSpPr>
          <p:nvPr>
            <p:ph type="title"/>
          </p:nvPr>
        </p:nvSpPr>
        <p:spPr>
          <a:xfrm>
            <a:off x="721895" y="77344"/>
            <a:ext cx="11338560" cy="1450757"/>
          </a:xfrm>
        </p:spPr>
        <p:txBody>
          <a:bodyPr>
            <a:normAutofit/>
          </a:bodyPr>
          <a:lstStyle/>
          <a:p>
            <a:r>
              <a:rPr lang="en-US" sz="3600" dirty="0" err="1">
                <a:latin typeface="Cambria"/>
                <a:ea typeface="Cambria"/>
              </a:rPr>
              <a:t>Ολοκληρωμένη</a:t>
            </a:r>
            <a:r>
              <a:rPr lang="en-US" sz="3600" dirty="0">
                <a:latin typeface="Cambria"/>
                <a:ea typeface="Cambria"/>
              </a:rPr>
              <a:t> </a:t>
            </a:r>
            <a:r>
              <a:rPr lang="en-US" sz="3600" dirty="0" err="1">
                <a:latin typeface="Cambria"/>
                <a:ea typeface="Cambria"/>
              </a:rPr>
              <a:t>Δι</a:t>
            </a:r>
            <a:r>
              <a:rPr lang="en-US" sz="3600" dirty="0">
                <a:latin typeface="Cambria"/>
                <a:ea typeface="Cambria"/>
              </a:rPr>
              <a:t>α</a:t>
            </a:r>
            <a:r>
              <a:rPr lang="en-US" sz="3600" dirty="0" err="1">
                <a:latin typeface="Cambria"/>
                <a:ea typeface="Cambria"/>
              </a:rPr>
              <a:t>χείριση</a:t>
            </a:r>
            <a:r>
              <a:rPr lang="en-US" sz="3600" dirty="0">
                <a:latin typeface="Cambria"/>
                <a:ea typeface="Cambria"/>
              </a:rPr>
              <a:t> Επιβλαβ</a:t>
            </a:r>
            <a:r>
              <a:rPr lang="en-US" sz="3600" dirty="0" err="1">
                <a:latin typeface="Cambria"/>
                <a:ea typeface="Cambria"/>
              </a:rPr>
              <a:t>ών</a:t>
            </a:r>
            <a:r>
              <a:rPr lang="en-US" sz="3600" dirty="0">
                <a:latin typeface="Cambria"/>
                <a:ea typeface="Cambria"/>
              </a:rPr>
              <a:t> </a:t>
            </a:r>
            <a:r>
              <a:rPr lang="en-US" sz="3600" dirty="0" err="1">
                <a:latin typeface="Cambria"/>
                <a:ea typeface="Cambria"/>
              </a:rPr>
              <a:t>Οργ</a:t>
            </a:r>
            <a:r>
              <a:rPr lang="en-US" sz="3600" dirty="0">
                <a:latin typeface="Cambria"/>
                <a:ea typeface="Cambria"/>
              </a:rPr>
              <a:t>α</a:t>
            </a:r>
            <a:r>
              <a:rPr lang="en-US" sz="3600" dirty="0" err="1">
                <a:latin typeface="Cambria"/>
                <a:ea typeface="Cambria"/>
              </a:rPr>
              <a:t>νισμών</a:t>
            </a:r>
            <a:r>
              <a:rPr lang="en-US" sz="3600" dirty="0">
                <a:latin typeface="Cambria"/>
                <a:ea typeface="Cambria"/>
              </a:rPr>
              <a:t> (IPM)</a:t>
            </a:r>
          </a:p>
        </p:txBody>
      </p:sp>
      <p:sp>
        <p:nvSpPr>
          <p:cNvPr id="3" name="Θέση περιεχομένου 2">
            <a:extLst>
              <a:ext uri="{FF2B5EF4-FFF2-40B4-BE49-F238E27FC236}">
                <a16:creationId xmlns:a16="http://schemas.microsoft.com/office/drawing/2014/main" id="{4E955B49-B7D3-44CE-932D-AC8B65FFFC48}"/>
              </a:ext>
            </a:extLst>
          </p:cNvPr>
          <p:cNvSpPr>
            <a:spLocks noGrp="1"/>
          </p:cNvSpPr>
          <p:nvPr>
            <p:ph idx="1"/>
          </p:nvPr>
        </p:nvSpPr>
        <p:spPr>
          <a:xfrm>
            <a:off x="1097280" y="2163367"/>
            <a:ext cx="10058400" cy="4540944"/>
          </a:xfrm>
        </p:spPr>
        <p:txBody>
          <a:bodyPr vert="horz" lIns="0" tIns="45720" rIns="0" bIns="45720" rtlCol="0" anchor="t">
            <a:normAutofit/>
          </a:bodyPr>
          <a:lstStyle/>
          <a:p>
            <a:pPr algn="just"/>
            <a:r>
              <a:rPr lang="en-US" dirty="0">
                <a:solidFill>
                  <a:schemeClr val="tx1"/>
                </a:solidFill>
                <a:latin typeface="Cambria"/>
                <a:ea typeface="Cambria"/>
              </a:rPr>
              <a:t>Η </a:t>
            </a:r>
            <a:r>
              <a:rPr lang="en-US" dirty="0" err="1">
                <a:solidFill>
                  <a:schemeClr val="tx1"/>
                </a:solidFill>
                <a:latin typeface="Cambria"/>
                <a:ea typeface="Cambria"/>
              </a:rPr>
              <a:t>ολοκληρωμένη</a:t>
            </a:r>
            <a:r>
              <a:rPr lang="en-US" dirty="0">
                <a:solidFill>
                  <a:schemeClr val="tx1"/>
                </a:solidFill>
                <a:latin typeface="Cambria"/>
                <a:ea typeface="Cambria"/>
              </a:rPr>
              <a:t> </a:t>
            </a:r>
            <a:r>
              <a:rPr lang="en-US" dirty="0" err="1">
                <a:solidFill>
                  <a:schemeClr val="tx1"/>
                </a:solidFill>
                <a:latin typeface="Cambria"/>
                <a:ea typeface="Cambria"/>
              </a:rPr>
              <a:t>δι</a:t>
            </a:r>
            <a:r>
              <a:rPr lang="en-US" dirty="0">
                <a:solidFill>
                  <a:schemeClr val="tx1"/>
                </a:solidFill>
                <a:latin typeface="Cambria"/>
                <a:ea typeface="Cambria"/>
              </a:rPr>
              <a:t>α</a:t>
            </a:r>
            <a:r>
              <a:rPr lang="en-US" dirty="0" err="1">
                <a:solidFill>
                  <a:schemeClr val="tx1"/>
                </a:solidFill>
                <a:latin typeface="Cambria"/>
                <a:ea typeface="Cambria"/>
              </a:rPr>
              <a:t>χείριση</a:t>
            </a:r>
            <a:r>
              <a:rPr lang="en-US" dirty="0">
                <a:solidFill>
                  <a:schemeClr val="tx1"/>
                </a:solidFill>
                <a:latin typeface="Cambria"/>
                <a:ea typeface="Cambria"/>
              </a:rPr>
              <a:t> επιβλαβ</a:t>
            </a:r>
            <a:r>
              <a:rPr lang="en-US" dirty="0" err="1">
                <a:solidFill>
                  <a:schemeClr val="tx1"/>
                </a:solidFill>
                <a:latin typeface="Cambria"/>
                <a:ea typeface="Cambria"/>
              </a:rPr>
              <a:t>ών</a:t>
            </a:r>
            <a:r>
              <a:rPr lang="en-US" dirty="0">
                <a:solidFill>
                  <a:schemeClr val="tx1"/>
                </a:solidFill>
                <a:latin typeface="Cambria"/>
                <a:ea typeface="Cambria"/>
              </a:rPr>
              <a:t> </a:t>
            </a:r>
            <a:r>
              <a:rPr lang="en-US" dirty="0" err="1">
                <a:solidFill>
                  <a:schemeClr val="tx1"/>
                </a:solidFill>
                <a:latin typeface="Cambria"/>
                <a:ea typeface="Cambria"/>
              </a:rPr>
              <a:t>οργ</a:t>
            </a:r>
            <a:r>
              <a:rPr lang="en-US" dirty="0">
                <a:solidFill>
                  <a:schemeClr val="tx1"/>
                </a:solidFill>
                <a:latin typeface="Cambria"/>
                <a:ea typeface="Cambria"/>
              </a:rPr>
              <a:t>α</a:t>
            </a:r>
            <a:r>
              <a:rPr lang="en-US" dirty="0" err="1">
                <a:solidFill>
                  <a:schemeClr val="tx1"/>
                </a:solidFill>
                <a:latin typeface="Cambria"/>
                <a:ea typeface="Cambria"/>
              </a:rPr>
              <a:t>νισμών</a:t>
            </a:r>
            <a:r>
              <a:rPr lang="en-US" dirty="0">
                <a:solidFill>
                  <a:schemeClr val="tx1"/>
                </a:solidFill>
                <a:latin typeface="Cambria"/>
                <a:ea typeface="Cambria"/>
              </a:rPr>
              <a:t> (IPM) </a:t>
            </a:r>
            <a:r>
              <a:rPr lang="en-US" dirty="0" err="1">
                <a:solidFill>
                  <a:schemeClr val="tx1"/>
                </a:solidFill>
                <a:latin typeface="Cambria"/>
                <a:ea typeface="Cambria"/>
              </a:rPr>
              <a:t>είν</a:t>
            </a:r>
            <a:r>
              <a:rPr lang="en-US" dirty="0">
                <a:solidFill>
                  <a:schemeClr val="tx1"/>
                </a:solidFill>
                <a:latin typeface="Cambria"/>
                <a:ea typeface="Cambria"/>
              </a:rPr>
              <a:t>αι </a:t>
            </a:r>
            <a:r>
              <a:rPr lang="en-US" dirty="0" err="1">
                <a:solidFill>
                  <a:schemeClr val="tx1"/>
                </a:solidFill>
                <a:latin typeface="Cambria"/>
                <a:ea typeface="Cambria"/>
              </a:rPr>
              <a:t>μι</a:t>
            </a:r>
            <a:r>
              <a:rPr lang="en-US" dirty="0">
                <a:solidFill>
                  <a:schemeClr val="tx1"/>
                </a:solidFill>
                <a:latin typeface="Cambria"/>
                <a:ea typeface="Cambria"/>
              </a:rPr>
              <a:t>α π</a:t>
            </a:r>
            <a:r>
              <a:rPr lang="en-US" dirty="0" err="1">
                <a:solidFill>
                  <a:schemeClr val="tx1"/>
                </a:solidFill>
                <a:latin typeface="Cambria"/>
                <a:ea typeface="Cambria"/>
              </a:rPr>
              <a:t>ροσέγγιση</a:t>
            </a:r>
            <a:r>
              <a:rPr lang="en-US" dirty="0">
                <a:solidFill>
                  <a:schemeClr val="tx1"/>
                </a:solidFill>
                <a:latin typeface="Cambria"/>
                <a:ea typeface="Cambria"/>
              </a:rPr>
              <a:t> π</a:t>
            </a:r>
            <a:r>
              <a:rPr lang="en-US" dirty="0" err="1">
                <a:solidFill>
                  <a:schemeClr val="tx1"/>
                </a:solidFill>
                <a:latin typeface="Cambria"/>
                <a:ea typeface="Cambria"/>
              </a:rPr>
              <a:t>ου</a:t>
            </a:r>
            <a:r>
              <a:rPr lang="en-US" dirty="0">
                <a:solidFill>
                  <a:schemeClr val="tx1"/>
                </a:solidFill>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χρησιμο</a:t>
            </a:r>
            <a:r>
              <a:rPr lang="en-US" b="1" i="1" dirty="0">
                <a:solidFill>
                  <a:schemeClr val="accent6"/>
                </a:solidFill>
                <a:effectLst>
                  <a:outerShdw blurRad="38100" dist="38100" dir="2700000" algn="tl">
                    <a:srgbClr val="000000">
                      <a:alpha val="43137"/>
                    </a:srgbClr>
                  </a:outerShdw>
                </a:effectLst>
                <a:latin typeface="Cambria"/>
                <a:ea typeface="Cambria"/>
              </a:rPr>
              <a:t>π</a:t>
            </a:r>
            <a:r>
              <a:rPr lang="en-US" b="1" i="1" dirty="0" err="1">
                <a:solidFill>
                  <a:schemeClr val="accent6"/>
                </a:solidFill>
                <a:effectLst>
                  <a:outerShdw blurRad="38100" dist="38100" dir="2700000" algn="tl">
                    <a:srgbClr val="000000">
                      <a:alpha val="43137"/>
                    </a:srgbClr>
                  </a:outerShdw>
                </a:effectLst>
                <a:latin typeface="Cambria"/>
                <a:ea typeface="Cambria"/>
              </a:rPr>
              <a:t>οιεί</a:t>
            </a:r>
            <a:r>
              <a:rPr lang="en-US" b="1" i="1" dirty="0">
                <a:solidFill>
                  <a:schemeClr val="accent6"/>
                </a:solidFill>
                <a:effectLst>
                  <a:outerShdw blurRad="38100" dist="38100" dir="2700000" algn="tl">
                    <a:srgbClr val="000000">
                      <a:alpha val="43137"/>
                    </a:srgbClr>
                  </a:outerShdw>
                </a:effectLst>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μηχ</a:t>
            </a:r>
            <a:r>
              <a:rPr lang="en-US" b="1" i="1" dirty="0">
                <a:solidFill>
                  <a:schemeClr val="accent6"/>
                </a:solidFill>
                <a:effectLst>
                  <a:outerShdw blurRad="38100" dist="38100" dir="2700000" algn="tl">
                    <a:srgbClr val="000000">
                      <a:alpha val="43137"/>
                    </a:srgbClr>
                  </a:outerShdw>
                </a:effectLst>
                <a:latin typeface="Cambria"/>
                <a:ea typeface="Cambria"/>
              </a:rPr>
              <a:t>α</a:t>
            </a:r>
            <a:r>
              <a:rPr lang="en-US" b="1" i="1" dirty="0" err="1">
                <a:solidFill>
                  <a:schemeClr val="accent6"/>
                </a:solidFill>
                <a:effectLst>
                  <a:outerShdw blurRad="38100" dist="38100" dir="2700000" algn="tl">
                    <a:srgbClr val="000000">
                      <a:alpha val="43137"/>
                    </a:srgbClr>
                  </a:outerShdw>
                </a:effectLst>
                <a:latin typeface="Cambria"/>
                <a:ea typeface="Cambria"/>
              </a:rPr>
              <a:t>νικά</a:t>
            </a:r>
            <a:r>
              <a:rPr lang="en-US" b="1" i="1" dirty="0">
                <a:solidFill>
                  <a:schemeClr val="accent6"/>
                </a:solidFill>
                <a:effectLst>
                  <a:outerShdw blurRad="38100" dist="38100" dir="2700000" algn="tl">
                    <a:srgbClr val="000000">
                      <a:alpha val="43137"/>
                    </a:srgbClr>
                  </a:outerShdw>
                </a:effectLst>
                <a:latin typeface="Cambria"/>
                <a:ea typeface="Cambria"/>
              </a:rPr>
              <a:t> και β</a:t>
            </a:r>
            <a:r>
              <a:rPr lang="en-US" b="1" i="1" dirty="0" err="1">
                <a:solidFill>
                  <a:schemeClr val="accent6"/>
                </a:solidFill>
                <a:effectLst>
                  <a:outerShdw blurRad="38100" dist="38100" dir="2700000" algn="tl">
                    <a:srgbClr val="000000">
                      <a:alpha val="43137"/>
                    </a:srgbClr>
                  </a:outerShdw>
                </a:effectLst>
                <a:latin typeface="Cambria"/>
                <a:ea typeface="Cambria"/>
              </a:rPr>
              <a:t>ιολογικά</a:t>
            </a:r>
            <a:r>
              <a:rPr lang="en-US" b="1" i="1" dirty="0">
                <a:solidFill>
                  <a:schemeClr val="accent6"/>
                </a:solidFill>
                <a:effectLst>
                  <a:outerShdw blurRad="38100" dist="38100" dir="2700000" algn="tl">
                    <a:srgbClr val="000000">
                      <a:alpha val="43137"/>
                    </a:srgbClr>
                  </a:outerShdw>
                </a:effectLst>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μέτρ</a:t>
            </a:r>
            <a:r>
              <a:rPr lang="en-US" b="1" i="1" dirty="0">
                <a:solidFill>
                  <a:schemeClr val="accent6"/>
                </a:solidFill>
                <a:effectLst>
                  <a:outerShdw blurRad="38100" dist="38100" dir="2700000" algn="tl">
                    <a:srgbClr val="000000">
                      <a:alpha val="43137"/>
                    </a:srgbClr>
                  </a:outerShdw>
                </a:effectLst>
                <a:latin typeface="Cambria"/>
                <a:ea typeface="Cambria"/>
              </a:rPr>
              <a:t>α </a:t>
            </a:r>
            <a:r>
              <a:rPr lang="en-US" b="1" i="1" dirty="0" err="1">
                <a:solidFill>
                  <a:schemeClr val="accent6"/>
                </a:solidFill>
                <a:effectLst>
                  <a:outerShdw blurRad="38100" dist="38100" dir="2700000" algn="tl">
                    <a:srgbClr val="000000">
                      <a:alpha val="43137"/>
                    </a:srgbClr>
                  </a:outerShdw>
                </a:effectLst>
                <a:latin typeface="Cambria"/>
                <a:ea typeface="Cambria"/>
              </a:rPr>
              <a:t>ελέγχου</a:t>
            </a:r>
            <a:r>
              <a:rPr lang="en-US" b="1" i="1" dirty="0">
                <a:solidFill>
                  <a:schemeClr val="accent6"/>
                </a:solidFill>
                <a:effectLst>
                  <a:outerShdw blurRad="38100" dist="38100" dir="2700000" algn="tl">
                    <a:srgbClr val="000000">
                      <a:alpha val="43137"/>
                    </a:srgbClr>
                  </a:outerShdw>
                </a:effectLst>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γι</a:t>
            </a:r>
            <a:r>
              <a:rPr lang="en-US" b="1" i="1" dirty="0">
                <a:solidFill>
                  <a:schemeClr val="accent6"/>
                </a:solidFill>
                <a:effectLst>
                  <a:outerShdw blurRad="38100" dist="38100" dir="2700000" algn="tl">
                    <a:srgbClr val="000000">
                      <a:alpha val="43137"/>
                    </a:srgbClr>
                  </a:outerShdw>
                </a:effectLst>
                <a:latin typeface="Cambria"/>
                <a:ea typeface="Cambria"/>
              </a:rPr>
              <a:t>α </a:t>
            </a:r>
            <a:r>
              <a:rPr lang="en-US" b="1" i="1" dirty="0" err="1">
                <a:solidFill>
                  <a:schemeClr val="accent6"/>
                </a:solidFill>
                <a:effectLst>
                  <a:outerShdw blurRad="38100" dist="38100" dir="2700000" algn="tl">
                    <a:srgbClr val="000000">
                      <a:alpha val="43137"/>
                    </a:srgbClr>
                  </a:outerShdw>
                </a:effectLst>
                <a:latin typeface="Cambria"/>
                <a:ea typeface="Cambria"/>
              </a:rPr>
              <a:t>την</a:t>
            </a:r>
            <a:r>
              <a:rPr lang="en-US" b="1" i="1" dirty="0">
                <a:solidFill>
                  <a:schemeClr val="accent6"/>
                </a:solidFill>
                <a:effectLst>
                  <a:outerShdw blurRad="38100" dist="38100" dir="2700000" algn="tl">
                    <a:srgbClr val="000000">
                      <a:alpha val="43137"/>
                    </a:srgbClr>
                  </a:outerShdw>
                </a:effectLst>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ελ</a:t>
            </a:r>
            <a:r>
              <a:rPr lang="en-US" b="1" i="1" dirty="0">
                <a:solidFill>
                  <a:schemeClr val="accent6"/>
                </a:solidFill>
                <a:effectLst>
                  <a:outerShdw blurRad="38100" dist="38100" dir="2700000" algn="tl">
                    <a:srgbClr val="000000">
                      <a:alpha val="43137"/>
                    </a:srgbClr>
                  </a:outerShdw>
                </a:effectLst>
                <a:latin typeface="Cambria"/>
                <a:ea typeface="Cambria"/>
              </a:rPr>
              <a:t>α</a:t>
            </a:r>
            <a:r>
              <a:rPr lang="en-US" b="1" i="1" dirty="0" err="1">
                <a:solidFill>
                  <a:schemeClr val="accent6"/>
                </a:solidFill>
                <a:effectLst>
                  <a:outerShdw blurRad="38100" dist="38100" dir="2700000" algn="tl">
                    <a:srgbClr val="000000">
                      <a:alpha val="43137"/>
                    </a:srgbClr>
                  </a:outerShdw>
                </a:effectLst>
                <a:latin typeface="Cambria"/>
                <a:ea typeface="Cambria"/>
              </a:rPr>
              <a:t>χιστο</a:t>
            </a:r>
            <a:r>
              <a:rPr lang="en-US" b="1" i="1" dirty="0">
                <a:solidFill>
                  <a:schemeClr val="accent6"/>
                </a:solidFill>
                <a:effectLst>
                  <a:outerShdw blurRad="38100" dist="38100" dir="2700000" algn="tl">
                    <a:srgbClr val="000000">
                      <a:alpha val="43137"/>
                    </a:srgbClr>
                  </a:outerShdw>
                </a:effectLst>
                <a:latin typeface="Cambria"/>
                <a:ea typeface="Cambria"/>
              </a:rPr>
              <a:t>π</a:t>
            </a:r>
            <a:r>
              <a:rPr lang="en-US" b="1" i="1" dirty="0" err="1">
                <a:solidFill>
                  <a:schemeClr val="accent6"/>
                </a:solidFill>
                <a:effectLst>
                  <a:outerShdw blurRad="38100" dist="38100" dir="2700000" algn="tl">
                    <a:srgbClr val="000000">
                      <a:alpha val="43137"/>
                    </a:srgbClr>
                  </a:outerShdw>
                </a:effectLst>
                <a:latin typeface="Cambria"/>
                <a:ea typeface="Cambria"/>
              </a:rPr>
              <a:t>οίηση</a:t>
            </a:r>
            <a:r>
              <a:rPr lang="en-US" b="1" i="1" dirty="0">
                <a:solidFill>
                  <a:schemeClr val="accent6"/>
                </a:solidFill>
                <a:effectLst>
                  <a:outerShdw blurRad="38100" dist="38100" dir="2700000" algn="tl">
                    <a:srgbClr val="000000">
                      <a:alpha val="43137"/>
                    </a:srgbClr>
                  </a:outerShdw>
                </a:effectLst>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της</a:t>
            </a:r>
            <a:r>
              <a:rPr lang="en-US" b="1" i="1" dirty="0">
                <a:solidFill>
                  <a:schemeClr val="accent6"/>
                </a:solidFill>
                <a:effectLst>
                  <a:outerShdw blurRad="38100" dist="38100" dir="2700000" algn="tl">
                    <a:srgbClr val="000000">
                      <a:alpha val="43137"/>
                    </a:srgbClr>
                  </a:outerShdw>
                </a:effectLst>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χρήσης</a:t>
            </a:r>
            <a:r>
              <a:rPr lang="en-US" b="1" i="1" dirty="0">
                <a:solidFill>
                  <a:schemeClr val="accent6"/>
                </a:solidFill>
                <a:effectLst>
                  <a:outerShdw blurRad="38100" dist="38100" dir="2700000" algn="tl">
                    <a:srgbClr val="000000">
                      <a:alpha val="43137"/>
                    </a:srgbClr>
                  </a:outerShdw>
                </a:effectLst>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συνθετικών</a:t>
            </a:r>
            <a:r>
              <a:rPr lang="en-US" b="1" i="1" dirty="0">
                <a:solidFill>
                  <a:schemeClr val="accent6"/>
                </a:solidFill>
                <a:effectLst>
                  <a:outerShdw blurRad="38100" dist="38100" dir="2700000" algn="tl">
                    <a:srgbClr val="000000">
                      <a:alpha val="43137"/>
                    </a:srgbClr>
                  </a:outerShdw>
                </a:effectLst>
                <a:latin typeface="Cambria"/>
                <a:ea typeface="Cambria"/>
              </a:rPr>
              <a:t> </a:t>
            </a:r>
            <a:r>
              <a:rPr lang="en-US" b="1" i="1" dirty="0" err="1">
                <a:solidFill>
                  <a:schemeClr val="accent6"/>
                </a:solidFill>
                <a:effectLst>
                  <a:outerShdw blurRad="38100" dist="38100" dir="2700000" algn="tl">
                    <a:srgbClr val="000000">
                      <a:alpha val="43137"/>
                    </a:srgbClr>
                  </a:outerShdw>
                </a:effectLst>
                <a:latin typeface="Cambria"/>
                <a:ea typeface="Cambria"/>
              </a:rPr>
              <a:t>φυτοφ</a:t>
            </a:r>
            <a:r>
              <a:rPr lang="en-US" b="1" i="1" dirty="0">
                <a:solidFill>
                  <a:schemeClr val="accent6"/>
                </a:solidFill>
                <a:effectLst>
                  <a:outerShdw blurRad="38100" dist="38100" dir="2700000" algn="tl">
                    <a:srgbClr val="000000">
                      <a:alpha val="43137"/>
                    </a:srgbClr>
                  </a:outerShdw>
                </a:effectLst>
                <a:latin typeface="Cambria"/>
                <a:ea typeface="Cambria"/>
              </a:rPr>
              <a:t>α</a:t>
            </a:r>
            <a:r>
              <a:rPr lang="en-US" b="1" i="1" dirty="0" err="1">
                <a:solidFill>
                  <a:schemeClr val="accent6"/>
                </a:solidFill>
                <a:effectLst>
                  <a:outerShdw blurRad="38100" dist="38100" dir="2700000" algn="tl">
                    <a:srgbClr val="000000">
                      <a:alpha val="43137"/>
                    </a:srgbClr>
                  </a:outerShdw>
                </a:effectLst>
                <a:latin typeface="Cambria"/>
                <a:ea typeface="Cambria"/>
              </a:rPr>
              <a:t>ρμάκων</a:t>
            </a:r>
            <a:r>
              <a:rPr lang="en-US" dirty="0">
                <a:solidFill>
                  <a:schemeClr val="tx1"/>
                </a:solidFill>
                <a:latin typeface="Cambria"/>
                <a:ea typeface="Cambria"/>
              </a:rPr>
              <a:t>. Η </a:t>
            </a:r>
            <a:r>
              <a:rPr lang="en-US" dirty="0" err="1">
                <a:solidFill>
                  <a:schemeClr val="tx1"/>
                </a:solidFill>
                <a:latin typeface="Cambria"/>
                <a:ea typeface="Cambria"/>
              </a:rPr>
              <a:t>γνώση</a:t>
            </a:r>
            <a:r>
              <a:rPr lang="en-US" dirty="0">
                <a:solidFill>
                  <a:schemeClr val="tx1"/>
                </a:solidFill>
                <a:latin typeface="Cambria"/>
                <a:ea typeface="Cambria"/>
              </a:rPr>
              <a:t> </a:t>
            </a:r>
            <a:r>
              <a:rPr lang="en-US" dirty="0" err="1">
                <a:solidFill>
                  <a:schemeClr val="tx1"/>
                </a:solidFill>
                <a:latin typeface="Cambria"/>
                <a:ea typeface="Cambria"/>
              </a:rPr>
              <a:t>της</a:t>
            </a:r>
            <a:r>
              <a:rPr lang="en-US" dirty="0">
                <a:solidFill>
                  <a:schemeClr val="tx1"/>
                </a:solidFill>
                <a:latin typeface="Cambria"/>
                <a:ea typeface="Cambria"/>
              </a:rPr>
              <a:t> </a:t>
            </a:r>
            <a:r>
              <a:rPr lang="en-US" dirty="0" err="1">
                <a:solidFill>
                  <a:schemeClr val="tx1"/>
                </a:solidFill>
                <a:latin typeface="Cambria"/>
                <a:ea typeface="Cambria"/>
              </a:rPr>
              <a:t>οικολογί</a:t>
            </a:r>
            <a:r>
              <a:rPr lang="en-US" dirty="0">
                <a:solidFill>
                  <a:schemeClr val="tx1"/>
                </a:solidFill>
                <a:latin typeface="Cambria"/>
                <a:ea typeface="Cambria"/>
              </a:rPr>
              <a:t>ας και των αλληλεπιδράσεων μεταξύ φυτών και παρασίτων είναι θεμελιώδους σημασίας για την εφαρμογή τεχνικών για την αποτροπή της ανάπτυξης πληθυσμού επιβλαβών οργανισμών. </a:t>
            </a:r>
          </a:p>
          <a:p>
            <a:pPr algn="just"/>
            <a:endParaRPr lang="en-US" dirty="0">
              <a:solidFill>
                <a:schemeClr val="tx1"/>
              </a:solidFill>
            </a:endParaRPr>
          </a:p>
          <a:p>
            <a:pPr algn="just"/>
            <a:r>
              <a:rPr lang="en-US" dirty="0" err="1">
                <a:latin typeface="Cambria"/>
                <a:ea typeface="Cambria"/>
              </a:rPr>
              <a:t>Μι</a:t>
            </a:r>
            <a:r>
              <a:rPr lang="en-US" dirty="0">
                <a:latin typeface="Cambria"/>
                <a:ea typeface="Cambria"/>
              </a:rPr>
              <a:t>α </a:t>
            </a:r>
            <a:r>
              <a:rPr lang="en-US" dirty="0" err="1">
                <a:latin typeface="Cambria"/>
                <a:ea typeface="Cambria"/>
              </a:rPr>
              <a:t>ολοκληρωμένη</a:t>
            </a:r>
            <a:r>
              <a:rPr lang="en-US" dirty="0">
                <a:latin typeface="Cambria"/>
                <a:ea typeface="Cambria"/>
              </a:rPr>
              <a:t> π</a:t>
            </a:r>
            <a:r>
              <a:rPr lang="en-US" dirty="0" err="1">
                <a:latin typeface="Cambria"/>
                <a:ea typeface="Cambria"/>
              </a:rPr>
              <a:t>ροσέγγιση</a:t>
            </a:r>
            <a:r>
              <a:rPr lang="en-US" dirty="0">
                <a:latin typeface="Cambria"/>
                <a:ea typeface="Cambria"/>
              </a:rPr>
              <a:t> </a:t>
            </a:r>
            <a:r>
              <a:rPr lang="en-US" dirty="0" err="1">
                <a:latin typeface="Cambria"/>
                <a:ea typeface="Cambria"/>
              </a:rPr>
              <a:t>σε</a:t>
            </a:r>
            <a:r>
              <a:rPr lang="en-US" dirty="0">
                <a:latin typeface="Cambria"/>
                <a:ea typeface="Cambria"/>
              </a:rPr>
              <a:t> </a:t>
            </a:r>
            <a:r>
              <a:rPr lang="en-US" dirty="0" err="1">
                <a:latin typeface="Cambria"/>
                <a:ea typeface="Cambria"/>
              </a:rPr>
              <a:t>δράσεις</a:t>
            </a:r>
            <a:r>
              <a:rPr lang="en-US" dirty="0">
                <a:latin typeface="Cambria"/>
                <a:ea typeface="Cambria"/>
              </a:rPr>
              <a:t> παρα</a:t>
            </a:r>
            <a:r>
              <a:rPr lang="en-US" dirty="0" err="1">
                <a:latin typeface="Cambria"/>
                <a:ea typeface="Cambria"/>
              </a:rPr>
              <a:t>κολούθησης</a:t>
            </a:r>
            <a:r>
              <a:rPr lang="en-US" dirty="0">
                <a:latin typeface="Cambria"/>
                <a:ea typeface="Cambria"/>
              </a:rPr>
              <a:t> και π</a:t>
            </a:r>
            <a:r>
              <a:rPr lang="en-US" dirty="0" err="1">
                <a:latin typeface="Cambria"/>
                <a:ea typeface="Cambria"/>
              </a:rPr>
              <a:t>ρόληψης</a:t>
            </a:r>
            <a:r>
              <a:rPr lang="en-US" dirty="0">
                <a:latin typeface="Cambria"/>
                <a:ea typeface="Cambria"/>
              </a:rPr>
              <a:t> π</a:t>
            </a:r>
            <a:r>
              <a:rPr lang="en-US" dirty="0" err="1">
                <a:latin typeface="Cambria"/>
                <a:ea typeface="Cambria"/>
              </a:rPr>
              <a:t>ροηγείτ</a:t>
            </a:r>
            <a:r>
              <a:rPr lang="en-US" dirty="0">
                <a:latin typeface="Cambria"/>
                <a:ea typeface="Cambria"/>
              </a:rPr>
              <a:t>αι οπ</a:t>
            </a:r>
            <a:r>
              <a:rPr lang="en-US" dirty="0" err="1">
                <a:latin typeface="Cambria"/>
                <a:ea typeface="Cambria"/>
              </a:rPr>
              <a:t>οι</a:t>
            </a:r>
            <a:r>
              <a:rPr lang="en-US" dirty="0">
                <a:latin typeface="Cambria"/>
                <a:ea typeface="Cambria"/>
              </a:rPr>
              <a:t>α</a:t>
            </a:r>
            <a:r>
              <a:rPr lang="en-US" dirty="0" err="1">
                <a:latin typeface="Cambria"/>
                <a:ea typeface="Cambria"/>
              </a:rPr>
              <a:t>σδή</a:t>
            </a:r>
            <a:r>
              <a:rPr lang="en-US" dirty="0">
                <a:latin typeface="Cambria"/>
                <a:ea typeface="Cambria"/>
              </a:rPr>
              <a:t>π</a:t>
            </a:r>
            <a:r>
              <a:rPr lang="en-US" dirty="0" err="1">
                <a:latin typeface="Cambria"/>
                <a:ea typeface="Cambria"/>
              </a:rPr>
              <a:t>οτε</a:t>
            </a:r>
            <a:r>
              <a:rPr lang="en-US" dirty="0">
                <a:latin typeface="Cambria"/>
                <a:ea typeface="Cambria"/>
              </a:rPr>
              <a:t> π</a:t>
            </a:r>
            <a:r>
              <a:rPr lang="en-US" dirty="0" err="1">
                <a:latin typeface="Cambria"/>
                <a:ea typeface="Cambria"/>
              </a:rPr>
              <a:t>ερ</a:t>
            </a:r>
            <a:r>
              <a:rPr lang="en-US" dirty="0">
                <a:latin typeface="Cambria"/>
                <a:ea typeface="Cambria"/>
              </a:rPr>
              <a:t>α</a:t>
            </a:r>
            <a:r>
              <a:rPr lang="en-US" dirty="0" err="1">
                <a:latin typeface="Cambria"/>
                <a:ea typeface="Cambria"/>
              </a:rPr>
              <a:t>ιτέρω</a:t>
            </a:r>
            <a:r>
              <a:rPr lang="en-US" dirty="0">
                <a:latin typeface="Cambria"/>
                <a:ea typeface="Cambria"/>
              </a:rPr>
              <a:t> πα</a:t>
            </a:r>
            <a:r>
              <a:rPr lang="en-US" dirty="0" err="1">
                <a:latin typeface="Cambria"/>
                <a:ea typeface="Cambria"/>
              </a:rPr>
              <a:t>ρέμ</a:t>
            </a:r>
            <a:r>
              <a:rPr lang="en-US" dirty="0">
                <a:latin typeface="Cambria"/>
                <a:ea typeface="Cambria"/>
              </a:rPr>
              <a:t>βα</a:t>
            </a:r>
            <a:r>
              <a:rPr lang="en-US" dirty="0" err="1">
                <a:latin typeface="Cambria"/>
                <a:ea typeface="Cambria"/>
              </a:rPr>
              <a:t>σης</a:t>
            </a:r>
            <a:r>
              <a:rPr lang="en-US" dirty="0">
                <a:latin typeface="Cambria"/>
                <a:ea typeface="Cambria"/>
              </a:rPr>
              <a:t>. Τα </a:t>
            </a:r>
            <a:r>
              <a:rPr lang="en-US" dirty="0" err="1">
                <a:latin typeface="Cambria"/>
                <a:ea typeface="Cambria"/>
              </a:rPr>
              <a:t>χημικά</a:t>
            </a:r>
            <a:r>
              <a:rPr lang="en-US" dirty="0">
                <a:latin typeface="Cambria"/>
                <a:ea typeface="Cambria"/>
              </a:rPr>
              <a:t> </a:t>
            </a:r>
            <a:r>
              <a:rPr lang="en-US" dirty="0" err="1">
                <a:latin typeface="Cambria"/>
                <a:ea typeface="Cambria"/>
              </a:rPr>
              <a:t>φυτοφάρμ</a:t>
            </a:r>
            <a:r>
              <a:rPr lang="en-US" dirty="0">
                <a:latin typeface="Cambria"/>
                <a:ea typeface="Cambria"/>
              </a:rPr>
              <a:t>ακα </a:t>
            </a:r>
            <a:r>
              <a:rPr lang="en-US" dirty="0" err="1">
                <a:latin typeface="Cambria"/>
                <a:ea typeface="Cambria"/>
              </a:rPr>
              <a:t>εφ</a:t>
            </a:r>
            <a:r>
              <a:rPr lang="en-US" dirty="0">
                <a:latin typeface="Cambria"/>
                <a:ea typeface="Cambria"/>
              </a:rPr>
              <a:t>α</a:t>
            </a:r>
            <a:r>
              <a:rPr lang="en-US" dirty="0" err="1">
                <a:latin typeface="Cambria"/>
                <a:ea typeface="Cambria"/>
              </a:rPr>
              <a:t>ρμόζοντ</a:t>
            </a:r>
            <a:r>
              <a:rPr lang="en-US" dirty="0">
                <a:latin typeface="Cambria"/>
                <a:ea typeface="Cambria"/>
              </a:rPr>
              <a:t>αι </a:t>
            </a:r>
            <a:r>
              <a:rPr lang="en-US" dirty="0" err="1">
                <a:latin typeface="Cambria"/>
                <a:ea typeface="Cambria"/>
              </a:rPr>
              <a:t>μόνο</a:t>
            </a:r>
            <a:r>
              <a:rPr lang="en-US" dirty="0">
                <a:latin typeface="Cambria"/>
                <a:ea typeface="Cambria"/>
              </a:rPr>
              <a:t> </a:t>
            </a:r>
            <a:r>
              <a:rPr lang="en-US" dirty="0" err="1">
                <a:latin typeface="Cambria"/>
                <a:ea typeface="Cambria"/>
              </a:rPr>
              <a:t>ως</a:t>
            </a:r>
            <a:r>
              <a:rPr lang="en-US" dirty="0">
                <a:latin typeface="Cambria"/>
                <a:ea typeface="Cambria"/>
              </a:rPr>
              <a:t> </a:t>
            </a:r>
            <a:r>
              <a:rPr lang="en-US" dirty="0" err="1">
                <a:latin typeface="Cambria"/>
                <a:ea typeface="Cambria"/>
              </a:rPr>
              <a:t>έσχ</a:t>
            </a:r>
            <a:r>
              <a:rPr lang="en-US" dirty="0">
                <a:latin typeface="Cambria"/>
                <a:ea typeface="Cambria"/>
              </a:rPr>
              <a:t>α</a:t>
            </a:r>
            <a:r>
              <a:rPr lang="en-US" dirty="0" err="1">
                <a:latin typeface="Cambria"/>
                <a:ea typeface="Cambria"/>
              </a:rPr>
              <a:t>τη</a:t>
            </a:r>
            <a:r>
              <a:rPr lang="en-US" dirty="0">
                <a:latin typeface="Cambria"/>
                <a:ea typeface="Cambria"/>
              </a:rPr>
              <a:t> </a:t>
            </a:r>
            <a:r>
              <a:rPr lang="en-US" dirty="0" err="1">
                <a:latin typeface="Cambria"/>
                <a:ea typeface="Cambria"/>
              </a:rPr>
              <a:t>λύση</a:t>
            </a:r>
            <a:r>
              <a:rPr lang="en-US" dirty="0">
                <a:latin typeface="Cambria"/>
                <a:ea typeface="Cambria"/>
              </a:rPr>
              <a:t> </a:t>
            </a:r>
            <a:r>
              <a:rPr lang="en-US" dirty="0" err="1">
                <a:latin typeface="Cambria"/>
                <a:ea typeface="Cambria"/>
              </a:rPr>
              <a:t>ότ</a:t>
            </a:r>
            <a:r>
              <a:rPr lang="en-US" dirty="0">
                <a:latin typeface="Cambria"/>
                <a:ea typeface="Cambria"/>
              </a:rPr>
              <a:t>αν υπ</a:t>
            </a:r>
            <a:r>
              <a:rPr lang="en-US" dirty="0" err="1">
                <a:latin typeface="Cambria"/>
                <a:ea typeface="Cambria"/>
              </a:rPr>
              <a:t>ερ</a:t>
            </a:r>
            <a:r>
              <a:rPr lang="en-US" dirty="0">
                <a:latin typeface="Cambria"/>
                <a:ea typeface="Cambria"/>
              </a:rPr>
              <a:t>βα</a:t>
            </a:r>
            <a:r>
              <a:rPr lang="en-US" dirty="0" err="1">
                <a:latin typeface="Cambria"/>
                <a:ea typeface="Cambria"/>
              </a:rPr>
              <a:t>ίνουν</a:t>
            </a:r>
            <a:r>
              <a:rPr lang="en-US" dirty="0">
                <a:latin typeface="Cambria"/>
                <a:ea typeface="Cambria"/>
              </a:rPr>
              <a:t> </a:t>
            </a:r>
            <a:r>
              <a:rPr lang="en-US" dirty="0" err="1">
                <a:latin typeface="Cambria"/>
                <a:ea typeface="Cambria"/>
              </a:rPr>
              <a:t>το</a:t>
            </a:r>
            <a:r>
              <a:rPr lang="en-US" dirty="0">
                <a:latin typeface="Cambria"/>
                <a:ea typeface="Cambria"/>
              </a:rPr>
              <a:t> </a:t>
            </a:r>
            <a:r>
              <a:rPr lang="en-US" dirty="0" err="1">
                <a:latin typeface="Cambria"/>
                <a:ea typeface="Cambria"/>
              </a:rPr>
              <a:t>οικονομικό</a:t>
            </a:r>
            <a:r>
              <a:rPr lang="en-US" dirty="0">
                <a:latin typeface="Cambria"/>
                <a:ea typeface="Cambria"/>
              </a:rPr>
              <a:t> </a:t>
            </a:r>
            <a:r>
              <a:rPr lang="en-US" dirty="0" err="1">
                <a:latin typeface="Cambria"/>
                <a:ea typeface="Cambria"/>
              </a:rPr>
              <a:t>όριο</a:t>
            </a:r>
            <a:r>
              <a:rPr lang="en-US" dirty="0">
                <a:latin typeface="Cambria"/>
                <a:ea typeface="Cambria"/>
              </a:rPr>
              <a:t> </a:t>
            </a:r>
            <a:r>
              <a:rPr lang="en-US" dirty="0" err="1">
                <a:latin typeface="Cambria"/>
                <a:ea typeface="Cambria"/>
              </a:rPr>
              <a:t>της</a:t>
            </a:r>
            <a:r>
              <a:rPr lang="en-US" dirty="0">
                <a:latin typeface="Cambria"/>
                <a:ea typeface="Cambria"/>
              </a:rPr>
              <a:t> κα</a:t>
            </a:r>
            <a:r>
              <a:rPr lang="en-US" dirty="0" err="1">
                <a:latin typeface="Cambria"/>
                <a:ea typeface="Cambria"/>
              </a:rPr>
              <a:t>λλιέργει</a:t>
            </a:r>
            <a:r>
              <a:rPr lang="en-US" dirty="0">
                <a:latin typeface="Cambria"/>
                <a:ea typeface="Cambria"/>
              </a:rPr>
              <a:t>ας, π</a:t>
            </a:r>
            <a:r>
              <a:rPr lang="en-US" dirty="0" err="1">
                <a:latin typeface="Cambria"/>
                <a:ea typeface="Cambria"/>
              </a:rPr>
              <a:t>έρ</a:t>
            </a:r>
            <a:r>
              <a:rPr lang="en-US" dirty="0">
                <a:latin typeface="Cambria"/>
                <a:ea typeface="Cambria"/>
              </a:rPr>
              <a:t>α από </a:t>
            </a:r>
            <a:r>
              <a:rPr lang="en-US" dirty="0" err="1">
                <a:latin typeface="Cambria"/>
                <a:ea typeface="Cambria"/>
              </a:rPr>
              <a:t>το</a:t>
            </a:r>
            <a:r>
              <a:rPr lang="en-US" dirty="0">
                <a:latin typeface="Cambria"/>
                <a:ea typeface="Cambria"/>
              </a:rPr>
              <a:t> οπ</a:t>
            </a:r>
            <a:r>
              <a:rPr lang="en-US" dirty="0" err="1">
                <a:latin typeface="Cambria"/>
                <a:ea typeface="Cambria"/>
              </a:rPr>
              <a:t>οίο</a:t>
            </a:r>
            <a:r>
              <a:rPr lang="en-US" dirty="0">
                <a:latin typeface="Cambria"/>
                <a:ea typeface="Cambria"/>
              </a:rPr>
              <a:t> η β</a:t>
            </a:r>
            <a:r>
              <a:rPr lang="en-US" dirty="0" err="1">
                <a:latin typeface="Cambria"/>
                <a:ea typeface="Cambria"/>
              </a:rPr>
              <a:t>λά</a:t>
            </a:r>
            <a:r>
              <a:rPr lang="en-US" dirty="0">
                <a:latin typeface="Cambria"/>
                <a:ea typeface="Cambria"/>
              </a:rPr>
              <a:t>βη </a:t>
            </a:r>
            <a:r>
              <a:rPr lang="en-US" dirty="0" err="1">
                <a:latin typeface="Cambria"/>
                <a:ea typeface="Cambria"/>
              </a:rPr>
              <a:t>των</a:t>
            </a:r>
            <a:r>
              <a:rPr lang="en-US" dirty="0">
                <a:latin typeface="Cambria"/>
                <a:ea typeface="Cambria"/>
              </a:rPr>
              <a:t> παρα</a:t>
            </a:r>
            <a:r>
              <a:rPr lang="en-US" dirty="0" err="1">
                <a:latin typeface="Cambria"/>
                <a:ea typeface="Cambria"/>
              </a:rPr>
              <a:t>σίτων</a:t>
            </a:r>
            <a:r>
              <a:rPr lang="en-US" dirty="0">
                <a:latin typeface="Cambria"/>
                <a:ea typeface="Cambria"/>
              </a:rPr>
              <a:t> και </a:t>
            </a:r>
            <a:r>
              <a:rPr lang="en-US" dirty="0" err="1">
                <a:latin typeface="Cambria"/>
                <a:ea typeface="Cambria"/>
              </a:rPr>
              <a:t>των</a:t>
            </a:r>
            <a:r>
              <a:rPr lang="en-US" dirty="0">
                <a:latin typeface="Cambria"/>
                <a:ea typeface="Cambria"/>
              </a:rPr>
              <a:t> α</a:t>
            </a:r>
            <a:r>
              <a:rPr lang="en-US" dirty="0" err="1">
                <a:latin typeface="Cambria"/>
                <a:ea typeface="Cambria"/>
              </a:rPr>
              <a:t>σθενειών</a:t>
            </a:r>
            <a:r>
              <a:rPr lang="en-US" dirty="0">
                <a:latin typeface="Cambria"/>
                <a:ea typeface="Cambria"/>
              </a:rPr>
              <a:t> </a:t>
            </a:r>
            <a:r>
              <a:rPr lang="en-US" dirty="0" err="1">
                <a:latin typeface="Cambria"/>
                <a:ea typeface="Cambria"/>
              </a:rPr>
              <a:t>στη</a:t>
            </a:r>
            <a:r>
              <a:rPr lang="en-US" dirty="0">
                <a:latin typeface="Cambria"/>
                <a:ea typeface="Cambria"/>
              </a:rPr>
              <a:t> </a:t>
            </a:r>
            <a:r>
              <a:rPr lang="en-US" dirty="0" err="1">
                <a:latin typeface="Cambria"/>
                <a:ea typeface="Cambria"/>
              </a:rPr>
              <a:t>φυτική</a:t>
            </a:r>
            <a:r>
              <a:rPr lang="en-US" dirty="0">
                <a:latin typeface="Cambria"/>
                <a:ea typeface="Cambria"/>
              </a:rPr>
              <a:t> παρα</a:t>
            </a:r>
            <a:r>
              <a:rPr lang="en-US" dirty="0" err="1">
                <a:latin typeface="Cambria"/>
                <a:ea typeface="Cambria"/>
              </a:rPr>
              <a:t>γωγή</a:t>
            </a:r>
            <a:r>
              <a:rPr lang="en-US" dirty="0">
                <a:latin typeface="Cambria"/>
                <a:ea typeface="Cambria"/>
              </a:rPr>
              <a:t> </a:t>
            </a:r>
            <a:r>
              <a:rPr lang="en-US" dirty="0" err="1">
                <a:latin typeface="Cambria"/>
                <a:ea typeface="Cambria"/>
              </a:rPr>
              <a:t>είν</a:t>
            </a:r>
            <a:r>
              <a:rPr lang="en-US" dirty="0">
                <a:latin typeface="Cambria"/>
                <a:ea typeface="Cambria"/>
              </a:rPr>
              <a:t>αι </a:t>
            </a:r>
            <a:r>
              <a:rPr lang="en-US" dirty="0" err="1">
                <a:latin typeface="Cambria"/>
                <a:ea typeface="Cambria"/>
              </a:rPr>
              <a:t>υψηλότερη</a:t>
            </a:r>
            <a:r>
              <a:rPr lang="en-US" dirty="0">
                <a:latin typeface="Cambria"/>
                <a:ea typeface="Cambria"/>
              </a:rPr>
              <a:t> από </a:t>
            </a:r>
            <a:r>
              <a:rPr lang="en-US" dirty="0" err="1">
                <a:latin typeface="Cambria"/>
                <a:ea typeface="Cambria"/>
              </a:rPr>
              <a:t>το</a:t>
            </a:r>
            <a:r>
              <a:rPr lang="en-US" dirty="0">
                <a:latin typeface="Cambria"/>
                <a:ea typeface="Cambria"/>
              </a:rPr>
              <a:t> </a:t>
            </a:r>
            <a:r>
              <a:rPr lang="en-US" dirty="0" err="1">
                <a:latin typeface="Cambria"/>
                <a:ea typeface="Cambria"/>
              </a:rPr>
              <a:t>κόστος</a:t>
            </a:r>
            <a:r>
              <a:rPr lang="en-US" dirty="0">
                <a:latin typeface="Cambria"/>
                <a:ea typeface="Cambria"/>
              </a:rPr>
              <a:t> </a:t>
            </a:r>
            <a:r>
              <a:rPr lang="en-US" dirty="0" err="1">
                <a:latin typeface="Cambria"/>
                <a:ea typeface="Cambria"/>
              </a:rPr>
              <a:t>εφ</a:t>
            </a:r>
            <a:r>
              <a:rPr lang="en-US" dirty="0">
                <a:latin typeface="Cambria"/>
                <a:ea typeface="Cambria"/>
              </a:rPr>
              <a:t>α</a:t>
            </a:r>
            <a:r>
              <a:rPr lang="en-US" dirty="0" err="1">
                <a:latin typeface="Cambria"/>
                <a:ea typeface="Cambria"/>
              </a:rPr>
              <a:t>ρμογής</a:t>
            </a:r>
            <a:r>
              <a:rPr lang="en-US" dirty="0">
                <a:latin typeface="Cambria"/>
                <a:ea typeface="Cambria"/>
              </a:rPr>
              <a:t>.</a:t>
            </a:r>
          </a:p>
          <a:p>
            <a:endParaRPr lang="en-US" dirty="0">
              <a:solidFill>
                <a:srgbClr val="404040"/>
              </a:solidFill>
              <a:latin typeface="Cambria"/>
              <a:ea typeface="Cambria"/>
            </a:endParaRPr>
          </a:p>
        </p:txBody>
      </p:sp>
    </p:spTree>
    <p:extLst>
      <p:ext uri="{BB962C8B-B14F-4D97-AF65-F5344CB8AC3E}">
        <p14:creationId xmlns:p14="http://schemas.microsoft.com/office/powerpoint/2010/main" val="237046699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681</TotalTime>
  <Words>2724</Words>
  <Application>Microsoft Office PowerPoint</Application>
  <PresentationFormat>Widescreen</PresentationFormat>
  <Paragraphs>271</Paragraphs>
  <Slides>29</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Bahnschrift SemiLight</vt:lpstr>
      <vt:lpstr>Calibri</vt:lpstr>
      <vt:lpstr>Calibri Light</vt:lpstr>
      <vt:lpstr>Cambria</vt:lpstr>
      <vt:lpstr>DejaVuSans-Bold</vt:lpstr>
      <vt:lpstr>Wingdings</vt:lpstr>
      <vt:lpstr>Custom Design</vt:lpstr>
      <vt:lpstr>Retrospect</vt:lpstr>
      <vt:lpstr> </vt:lpstr>
      <vt:lpstr>Προκλήσεις και Προβλήματα  στο Γεωργικό Τομέα</vt:lpstr>
      <vt:lpstr>Προκλήσεις και Προβλήματα  στο Γεωργικό Τομέα</vt:lpstr>
      <vt:lpstr>Τι είναι η Αειφορική Γεωργία</vt:lpstr>
      <vt:lpstr>Στόχοι Αειφορικής Γεωργίας</vt:lpstr>
      <vt:lpstr>Στόχοι Αειφορικής Γεωργίας</vt:lpstr>
      <vt:lpstr>Αρχές της Αειφορικής Γεωργίας</vt:lpstr>
      <vt:lpstr>Αειφορικές Πρακτικές</vt:lpstr>
      <vt:lpstr>Ολοκληρωμένη Διαχείριση Επιβλαβών Οργανισμών (IPM)</vt:lpstr>
      <vt:lpstr>Ολοκληρωμένη Διαχείριση Επιβλαβών Οργανισμών (IPM)</vt:lpstr>
      <vt:lpstr>Ελαφρύ ή καθόλου όργωμα</vt:lpstr>
      <vt:lpstr>Σύγκριση Μεθόδων</vt:lpstr>
      <vt:lpstr>Ολοκληρωμένο σύστημα καλλιέργειας – κτηνοτροφίας</vt:lpstr>
      <vt:lpstr>Παραδείγματα Εφαρμογής </vt:lpstr>
      <vt:lpstr>Αμειψισπορά</vt:lpstr>
      <vt:lpstr>Παραδείγματα εφαρμογής  Αμειψισποράς</vt:lpstr>
      <vt:lpstr>Αμειψισπορά</vt:lpstr>
      <vt:lpstr>Καλλιέργειες Κάλυψης</vt:lpstr>
      <vt:lpstr>Καλλιέργειες Κάλυψης</vt:lpstr>
      <vt:lpstr>Συγκαλλιέργεια </vt:lpstr>
      <vt:lpstr>Τύποι Συγκαλλιέργειας  </vt:lpstr>
      <vt:lpstr>Τύποι Συγκαλλιέργειας  </vt:lpstr>
      <vt:lpstr>Παραδείγματα Εφαρμογής Συγκαλλιέργειας </vt:lpstr>
      <vt:lpstr>Αγροδασοπονία</vt:lpstr>
      <vt:lpstr>Αγροδασοπονία</vt:lpstr>
      <vt:lpstr>Βιολογική Γεωργία</vt:lpstr>
      <vt:lpstr>Γεωργία Ακριβείας</vt:lpstr>
      <vt:lpstr>Γεωργία Ακριβείας</vt:lpstr>
      <vt:lpstr>Γεωργία Ακριβείας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Irene Voukkali</cp:lastModifiedBy>
  <cp:revision>136</cp:revision>
  <dcterms:created xsi:type="dcterms:W3CDTF">2018-11-05T14:13:47Z</dcterms:created>
  <dcterms:modified xsi:type="dcterms:W3CDTF">2023-09-09T09:24:15Z</dcterms:modified>
</cp:coreProperties>
</file>